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86" r:id="rId4"/>
    <p:sldId id="259" r:id="rId5"/>
    <p:sldId id="260" r:id="rId6"/>
    <p:sldId id="261" r:id="rId7"/>
    <p:sldId id="296" r:id="rId8"/>
    <p:sldId id="262" r:id="rId9"/>
    <p:sldId id="263" r:id="rId10"/>
    <p:sldId id="264" r:id="rId11"/>
    <p:sldId id="294" r:id="rId12"/>
    <p:sldId id="288" r:id="rId13"/>
    <p:sldId id="292" r:id="rId14"/>
    <p:sldId id="265" r:id="rId15"/>
    <p:sldId id="297" r:id="rId16"/>
    <p:sldId id="266" r:id="rId17"/>
    <p:sldId id="267" r:id="rId18"/>
    <p:sldId id="268" r:id="rId19"/>
    <p:sldId id="283" r:id="rId20"/>
    <p:sldId id="275" r:id="rId21"/>
    <p:sldId id="276" r:id="rId22"/>
    <p:sldId id="277" r:id="rId23"/>
    <p:sldId id="271" r:id="rId24"/>
    <p:sldId id="272" r:id="rId25"/>
    <p:sldId id="273" r:id="rId26"/>
    <p:sldId id="274" r:id="rId27"/>
    <p:sldId id="278" r:id="rId28"/>
    <p:sldId id="279" r:id="rId29"/>
    <p:sldId id="280" r:id="rId30"/>
    <p:sldId id="281" r:id="rId31"/>
    <p:sldId id="282" r:id="rId32"/>
    <p:sldId id="284" r:id="rId33"/>
  </p:sldIdLst>
  <p:sldSz cx="9144000" cy="6858000" type="screen4x3"/>
  <p:notesSz cx="6797675" cy="987266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CC3300"/>
    <a:srgbClr val="0033CC"/>
    <a:srgbClr val="006600"/>
    <a:srgbClr val="CC6600"/>
    <a:srgbClr val="FF9900"/>
    <a:srgbClr val="0000FF"/>
    <a:srgbClr val="8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8765" autoAdjust="0"/>
  </p:normalViewPr>
  <p:slideViewPr>
    <p:cSldViewPr>
      <p:cViewPr varScale="1">
        <p:scale>
          <a:sx n="106" d="100"/>
          <a:sy n="106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48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5%20(Atkopts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DIT_GK\Desktop\Gada%20sanaksme%2022.02.2012.g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5%20(Atkopts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naksme%20par%202013.gadu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5%20(Atkopts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anaksmes%20materi&#257;li%20uz%2012.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VD_VR\Desktop\Sanaksme%20par%202014.gadu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73787946318033E-2"/>
          <c:y val="3.3324476415756671E-2"/>
          <c:w val="0.97603345171804445"/>
          <c:h val="0.8840839030923601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48128"/>
        <c:axId val="78449664"/>
      </c:barChart>
      <c:catAx>
        <c:axId val="78448128"/>
        <c:scaling>
          <c:orientation val="minMax"/>
        </c:scaling>
        <c:delete val="0"/>
        <c:axPos val="b"/>
        <c:majorGridlines>
          <c:spPr>
            <a:ln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78449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449664"/>
        <c:scaling>
          <c:orientation val="minMax"/>
          <c:min val="40000"/>
        </c:scaling>
        <c:delete val="1"/>
        <c:axPos val="l"/>
        <c:numFmt formatCode="General" sourceLinked="1"/>
        <c:majorTickMark val="out"/>
        <c:minorTickMark val="none"/>
        <c:tickLblPos val="nextTo"/>
        <c:crossAx val="78448128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lv-LV" sz="1700" dirty="0"/>
              <a:t>Reģistrēto smago noziegumu skaits </a:t>
            </a:r>
            <a:endParaRPr lang="ru-RU" sz="1700" dirty="0"/>
          </a:p>
        </c:rich>
      </c:tx>
      <c:layout>
        <c:manualLayout>
          <c:xMode val="edge"/>
          <c:yMode val="edge"/>
          <c:x val="0.281698942104534"/>
          <c:y val="1.4305428051853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'7'!$A$2</c:f>
              <c:strCache>
                <c:ptCount val="1"/>
                <c:pt idx="0">
                  <c:v>smagi noziegumi 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'7'!$B$2:$K$2</c:f>
              <c:numCache>
                <c:formatCode>General</c:formatCode>
                <c:ptCount val="10"/>
                <c:pt idx="0">
                  <c:v>19710</c:v>
                </c:pt>
                <c:pt idx="1">
                  <c:v>16895</c:v>
                </c:pt>
                <c:pt idx="2">
                  <c:v>18624</c:v>
                </c:pt>
                <c:pt idx="3">
                  <c:v>19415</c:v>
                </c:pt>
                <c:pt idx="4">
                  <c:v>17239</c:v>
                </c:pt>
                <c:pt idx="5">
                  <c:v>17764</c:v>
                </c:pt>
                <c:pt idx="6">
                  <c:v>16390</c:v>
                </c:pt>
                <c:pt idx="7">
                  <c:v>15043</c:v>
                </c:pt>
                <c:pt idx="8">
                  <c:v>14757</c:v>
                </c:pt>
                <c:pt idx="9" formatCode="#,##0">
                  <c:v>13546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29696"/>
        <c:axId val="79231232"/>
      </c:barChart>
      <c:catAx>
        <c:axId val="7922969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79231232"/>
        <c:crosses val="autoZero"/>
        <c:auto val="1"/>
        <c:lblAlgn val="ctr"/>
        <c:lblOffset val="100"/>
        <c:noMultiLvlLbl val="0"/>
      </c:catAx>
      <c:valAx>
        <c:axId val="79231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229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lv-LV" sz="1700" dirty="0"/>
              <a:t>Reģistrēto mazāk smago noziegumu </a:t>
            </a:r>
            <a:endParaRPr lang="lv-LV" sz="1700" dirty="0" smtClean="0"/>
          </a:p>
          <a:p>
            <a:pPr>
              <a:defRPr sz="1700"/>
            </a:pPr>
            <a:r>
              <a:rPr lang="lv-LV" sz="1700" dirty="0" smtClean="0"/>
              <a:t>un kriminālpārkāpumu </a:t>
            </a:r>
            <a:r>
              <a:rPr lang="lv-LV" sz="1700" dirty="0"/>
              <a:t>skaits</a:t>
            </a:r>
            <a:endParaRPr lang="ru-RU" sz="17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'8'!$A$2</c:f>
              <c:strCache>
                <c:ptCount val="1"/>
                <c:pt idx="0">
                  <c:v>mazāk smagi noziegumi 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15875">
                <a:solidFill>
                  <a:srgbClr val="C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anchor="t" anchorCtr="0"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'8'!$B$2:$K$2</c:f>
              <c:numCache>
                <c:formatCode>0</c:formatCode>
                <c:ptCount val="10"/>
                <c:pt idx="0">
                  <c:v>17800</c:v>
                </c:pt>
                <c:pt idx="1">
                  <c:v>15509</c:v>
                </c:pt>
                <c:pt idx="2">
                  <c:v>16616</c:v>
                </c:pt>
                <c:pt idx="3">
                  <c:v>15866</c:v>
                </c:pt>
                <c:pt idx="4">
                  <c:v>14320</c:v>
                </c:pt>
                <c:pt idx="5">
                  <c:v>13855</c:v>
                </c:pt>
                <c:pt idx="6">
                  <c:v>14332</c:v>
                </c:pt>
                <c:pt idx="7">
                  <c:v>21990</c:v>
                </c:pt>
                <c:pt idx="8">
                  <c:v>24841</c:v>
                </c:pt>
                <c:pt idx="9" formatCode="#,##0">
                  <c:v>25289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'8'!$A$3</c:f>
              <c:strCache>
                <c:ptCount val="1"/>
                <c:pt idx="0">
                  <c:v> kriminālpārkāpumi  </c:v>
                </c:pt>
              </c:strCache>
            </c:strRef>
          </c:tx>
          <c:spPr>
            <a:ln w="25400">
              <a:solidFill>
                <a:srgbClr val="00CC00"/>
              </a:solidFill>
            </a:ln>
          </c:spPr>
          <c:marker>
            <c:spPr>
              <a:ln w="25400">
                <a:solidFill>
                  <a:srgbClr val="00CC00"/>
                </a:solidFill>
              </a:ln>
            </c:spPr>
          </c:marker>
          <c:dLbls>
            <c:dLbl>
              <c:idx val="7"/>
              <c:layout>
                <c:manualLayout>
                  <c:x val="-2.3606023606023607E-2"/>
                  <c:y val="-3.66863905325442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66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886039886039885E-2"/>
                  <c:y val="-3.668639053254437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66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592217639461736E-2"/>
                  <c:y val="-3.668639053254437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66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66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'8'!$B$3:$K$3</c:f>
              <c:numCache>
                <c:formatCode>0</c:formatCode>
                <c:ptCount val="10"/>
                <c:pt idx="0">
                  <c:v>12087</c:v>
                </c:pt>
                <c:pt idx="1">
                  <c:v>11617</c:v>
                </c:pt>
                <c:pt idx="2">
                  <c:v>12917</c:v>
                </c:pt>
                <c:pt idx="3">
                  <c:v>13487</c:v>
                </c:pt>
                <c:pt idx="4">
                  <c:v>11690</c:v>
                </c:pt>
                <c:pt idx="5">
                  <c:v>11307</c:v>
                </c:pt>
                <c:pt idx="6">
                  <c:v>11551</c:v>
                </c:pt>
                <c:pt idx="7">
                  <c:v>3427</c:v>
                </c:pt>
                <c:pt idx="8">
                  <c:v>2194</c:v>
                </c:pt>
                <c:pt idx="9" formatCode="#,##0">
                  <c:v>2667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34144"/>
        <c:axId val="84615168"/>
      </c:lineChart>
      <c:catAx>
        <c:axId val="84134144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84615168"/>
        <c:crosses val="autoZero"/>
        <c:auto val="1"/>
        <c:lblAlgn val="ctr"/>
        <c:lblOffset val="100"/>
        <c:noMultiLvlLbl val="0"/>
      </c:catAx>
      <c:valAx>
        <c:axId val="84615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41341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6600"/>
                </a:solidFill>
              </a:defRPr>
            </a:pPr>
            <a:endParaRPr lang="lv-LV"/>
          </a:p>
        </c:txPr>
      </c:legendEntry>
      <c:layout/>
      <c:overlay val="0"/>
      <c:spPr>
        <a:ln w="12700"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700" b="1" i="0" baseline="0">
                <a:effectLst/>
              </a:rPr>
              <a:t>Reģistrēto noziedzīgo nodarījumu skaits uz 100.000 iedzīvotāju</a:t>
            </a:r>
            <a:endParaRPr lang="lv-LV" sz="1700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048272475428447E-2"/>
          <c:y val="6.5382706394816165E-2"/>
          <c:w val="0.9639034550491431"/>
          <c:h val="0.79862987806549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'9'!$A$4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rgbClr val="0033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1894594304112907E-18"/>
                  <c:y val="7.69970892675149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69970892675149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3725490196084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3725490196078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8431372549020752E-3"/>
                  <c:y val="1.28205128205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'9'!$B$3:$F$3</c:f>
              <c:strCache>
                <c:ptCount val="5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</c:strCache>
            </c:strRef>
          </c:cat>
          <c:val>
            <c:numRef>
              <c:f>'9'!$B$4:$F$4</c:f>
              <c:numCache>
                <c:formatCode>General</c:formatCode>
                <c:ptCount val="5"/>
                <c:pt idx="0">
                  <c:v>3201</c:v>
                </c:pt>
                <c:pt idx="1">
                  <c:v>3080</c:v>
                </c:pt>
                <c:pt idx="2">
                  <c:v>3002</c:v>
                </c:pt>
                <c:pt idx="3">
                  <c:v>2880</c:v>
                </c:pt>
                <c:pt idx="4">
                  <c:v>2483</c:v>
                </c:pt>
              </c:numCache>
            </c:numRef>
          </c:val>
        </c:ser>
        <c:ser>
          <c:idx val="1"/>
          <c:order val="1"/>
          <c:tx>
            <c:strRef>
              <c:f>'9'!$A$5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2745098039215111E-3"/>
                  <c:y val="5.1331392845010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72549019607842E-3"/>
                  <c:y val="5.1331392845010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72549019607842E-3"/>
                  <c:y val="7.6997089267515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1187010967035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'9'!$B$3:$F$3</c:f>
              <c:strCache>
                <c:ptCount val="5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</c:strCache>
            </c:strRef>
          </c:cat>
          <c:val>
            <c:numRef>
              <c:f>'9'!$B$5:$F$5</c:f>
              <c:numCache>
                <c:formatCode>General</c:formatCode>
                <c:ptCount val="5"/>
                <c:pt idx="0">
                  <c:v>2626</c:v>
                </c:pt>
                <c:pt idx="1">
                  <c:v>2761</c:v>
                </c:pt>
                <c:pt idx="2">
                  <c:v>2874</c:v>
                </c:pt>
                <c:pt idx="3">
                  <c:v>2842</c:v>
                </c:pt>
                <c:pt idx="4">
                  <c:v>2492</c:v>
                </c:pt>
              </c:numCache>
            </c:numRef>
          </c:val>
        </c:ser>
        <c:ser>
          <c:idx val="2"/>
          <c:order val="2"/>
          <c:tx>
            <c:strRef>
              <c:f>'9'!$A$6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05882352941176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058823529411188E-3"/>
                  <c:y val="-4.705323321162733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0588235294106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7450980392156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74509803921453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'9'!$B$3:$F$3</c:f>
              <c:strCache>
                <c:ptCount val="5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</c:strCache>
            </c:strRef>
          </c:cat>
          <c:val>
            <c:numRef>
              <c:f>'9'!$B$6:$F$6</c:f>
              <c:numCache>
                <c:formatCode>General</c:formatCode>
                <c:ptCount val="5"/>
                <c:pt idx="0">
                  <c:v>2500</c:v>
                </c:pt>
                <c:pt idx="1">
                  <c:v>2450</c:v>
                </c:pt>
                <c:pt idx="2">
                  <c:v>2360</c:v>
                </c:pt>
                <c:pt idx="3">
                  <c:v>2430</c:v>
                </c:pt>
                <c:pt idx="4">
                  <c:v>2395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6320"/>
        <c:axId val="6777856"/>
      </c:barChart>
      <c:catAx>
        <c:axId val="67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6777856"/>
        <c:crosses val="autoZero"/>
        <c:auto val="1"/>
        <c:lblAlgn val="ctr"/>
        <c:lblOffset val="100"/>
        <c:noMultiLvlLbl val="0"/>
      </c:catAx>
      <c:valAx>
        <c:axId val="6777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776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/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89996502273523E-2"/>
          <c:y val="2.3026315789473683E-2"/>
          <c:w val="0.96922000699545297"/>
          <c:h val="0.72506268130957319"/>
        </c:manualLayout>
      </c:layout>
      <c:lineChart>
        <c:grouping val="standard"/>
        <c:varyColors val="0"/>
        <c:ser>
          <c:idx val="0"/>
          <c:order val="0"/>
          <c:tx>
            <c:strRef>
              <c:f>'10'!$A$2</c:f>
              <c:strCache>
                <c:ptCount val="1"/>
                <c:pt idx="0">
                  <c:v>Reģistrēto noziedzīgo nodarījumu skaits                           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ysClr val="window" lastClr="FFFFFF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585076736022063E-2"/>
                  <c:y val="-3.2429685544973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925227415022422E-2"/>
                  <c:y val="-3.7568070963125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257522788226024E-2"/>
                  <c:y val="-2.9860492835897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021289430977037E-2"/>
                  <c:y val="-4.0137263672201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22184970101972E-2"/>
                  <c:y val="-3.7568070963125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'10'!$B$2:$K$2</c:f>
              <c:numCache>
                <c:formatCode>General</c:formatCode>
                <c:ptCount val="10"/>
                <c:pt idx="0">
                  <c:v>148</c:v>
                </c:pt>
                <c:pt idx="1">
                  <c:v>117</c:v>
                </c:pt>
                <c:pt idx="2">
                  <c:v>117</c:v>
                </c:pt>
                <c:pt idx="3">
                  <c:v>109</c:v>
                </c:pt>
                <c:pt idx="4">
                  <c:v>82</c:v>
                </c:pt>
                <c:pt idx="5">
                  <c:v>91</c:v>
                </c:pt>
                <c:pt idx="6">
                  <c:v>114</c:v>
                </c:pt>
                <c:pt idx="7">
                  <c:v>75</c:v>
                </c:pt>
                <c:pt idx="8">
                  <c:v>85</c:v>
                </c:pt>
                <c:pt idx="9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'10'!$A$3</c:f>
              <c:strCache>
                <c:ptCount val="1"/>
                <c:pt idx="0">
                  <c:v>No reģistrētiem nodoto kriminālvajāšanas uzsākšanai ( IC dati )</c:v>
                </c:pt>
              </c:strCache>
            </c:strRef>
          </c:tx>
          <c:spPr>
            <a:ln w="34925">
              <a:solidFill>
                <a:srgbClr val="000099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000099"/>
                </a:solidFill>
              </a:ln>
            </c:spPr>
          </c:marker>
          <c:dLbls>
            <c:dLbl>
              <c:idx val="4"/>
              <c:layout>
                <c:manualLayout>
                  <c:x val="-2.5462962962962962E-2"/>
                  <c:y val="3.4464404524284765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919753086419752E-2"/>
                  <c:y val="3.4464404524284863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759525161794069E-2"/>
                  <c:y val="-4.2161666147770706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462962962962962E-2"/>
                  <c:y val="3.1803060545575516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462962962962962E-2"/>
                  <c:y val="2.9141716566866267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919753086419641E-2"/>
                  <c:y val="3.4464404524284863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'10'!$B$3:$K$3</c:f>
              <c:numCache>
                <c:formatCode>General</c:formatCode>
                <c:ptCount val="10"/>
                <c:pt idx="0">
                  <c:v>68</c:v>
                </c:pt>
                <c:pt idx="1">
                  <c:v>71</c:v>
                </c:pt>
                <c:pt idx="2">
                  <c:v>70</c:v>
                </c:pt>
                <c:pt idx="3">
                  <c:v>72</c:v>
                </c:pt>
                <c:pt idx="4">
                  <c:v>58</c:v>
                </c:pt>
                <c:pt idx="5">
                  <c:v>34</c:v>
                </c:pt>
                <c:pt idx="6">
                  <c:v>64</c:v>
                </c:pt>
                <c:pt idx="7">
                  <c:v>35</c:v>
                </c:pt>
                <c:pt idx="8">
                  <c:v>32</c:v>
                </c:pt>
                <c:pt idx="9">
                  <c:v>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'10'!$A$4</c:f>
              <c:strCache>
                <c:ptCount val="1"/>
                <c:pt idx="0">
                  <c:v>Īpatsvars %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pPr>
              <a:solidFill>
                <a:srgbClr val="8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5462962962962968E-2"/>
                  <c:y val="2.9407850964737192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46%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583439846247614E-2"/>
                  <c:y val="3.2253483430831162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61%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704458590790014E-2"/>
                  <c:y val="2.9684290721755012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60%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106209382758097E-2"/>
                  <c:y val="3.2253483430831162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66%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080878863926913E-2"/>
                  <c:y val="-1.3173687339766834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71%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18181884255845E-2"/>
                  <c:y val="-4.7402616975647495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37%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719996843549057E-2"/>
                  <c:y val="3.7484117028143991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56%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21604938271608E-2"/>
                  <c:y val="-2.6480372588157018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47%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213117545610316E-2"/>
                  <c:y val="-3.9234202549893418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38%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02160493827149E-2"/>
                  <c:y val="-2.3819028609447773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800000"/>
                        </a:solidFill>
                      </a:defRPr>
                    </a:pPr>
                    <a:r>
                      <a:rPr lang="en-US" sz="1500"/>
                      <a:t>48%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rgbClr val="8000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'10'!$B$4:$K$4</c:f>
              <c:numCache>
                <c:formatCode>General</c:formatCode>
                <c:ptCount val="10"/>
                <c:pt idx="0">
                  <c:v>46</c:v>
                </c:pt>
                <c:pt idx="1">
                  <c:v>60.7</c:v>
                </c:pt>
                <c:pt idx="2">
                  <c:v>60</c:v>
                </c:pt>
                <c:pt idx="3">
                  <c:v>66</c:v>
                </c:pt>
                <c:pt idx="4">
                  <c:v>71</c:v>
                </c:pt>
                <c:pt idx="5">
                  <c:v>37.4</c:v>
                </c:pt>
                <c:pt idx="6">
                  <c:v>56.1</c:v>
                </c:pt>
                <c:pt idx="7">
                  <c:v>46.7</c:v>
                </c:pt>
                <c:pt idx="8">
                  <c:v>37.6</c:v>
                </c:pt>
                <c:pt idx="9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05728"/>
        <c:axId val="35323904"/>
      </c:lineChart>
      <c:catAx>
        <c:axId val="3530572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35323904"/>
        <c:crosses val="autoZero"/>
        <c:auto val="1"/>
        <c:lblAlgn val="ctr"/>
        <c:lblOffset val="100"/>
        <c:noMultiLvlLbl val="0"/>
      </c:catAx>
      <c:valAx>
        <c:axId val="3532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3057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0099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300" b="1">
                <a:solidFill>
                  <a:srgbClr val="8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10212793074912756"/>
          <c:y val="0.84021158819199027"/>
          <c:w val="0.71914750905143465"/>
          <c:h val="0.1309744098291243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05173099577805E-2"/>
          <c:y val="2.5118759375100778E-2"/>
          <c:w val="0.97621039923316977"/>
          <c:h val="0.851417552171136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640896"/>
        <c:axId val="84642432"/>
      </c:barChart>
      <c:catAx>
        <c:axId val="846408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4642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64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640896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058886530871299"/>
          <c:y val="1.4684287812041116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'11'!$A$2</c:f>
              <c:strCache>
                <c:ptCount val="1"/>
                <c:pt idx="0">
                  <c:v>Tīšas slepkavības (kopā ar mēģinājumiem)</c:v>
                </c:pt>
              </c:strCache>
            </c:strRef>
          </c:tx>
          <c:spPr>
            <a:solidFill>
              <a:srgbClr val="5B9BD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0033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00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00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00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00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00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7072129748186087E-3"/>
                  <c:y val="2.93685756240822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2519417189960761E-16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'11'!$B$1:$X$1</c:f>
              <c:strCache>
                <c:ptCount val="23"/>
                <c:pt idx="0">
                  <c:v>1993.g.</c:v>
                </c:pt>
                <c:pt idx="1">
                  <c:v>1994.g.</c:v>
                </c:pt>
                <c:pt idx="2">
                  <c:v>1995.g.</c:v>
                </c:pt>
                <c:pt idx="3">
                  <c:v>1996.g.</c:v>
                </c:pt>
                <c:pt idx="4">
                  <c:v>1997.g.</c:v>
                </c:pt>
                <c:pt idx="5">
                  <c:v>1998.g.</c:v>
                </c:pt>
                <c:pt idx="6">
                  <c:v>1999.g.</c:v>
                </c:pt>
                <c:pt idx="7">
                  <c:v>2000.g.</c:v>
                </c:pt>
                <c:pt idx="8">
                  <c:v>2001.g.</c:v>
                </c:pt>
                <c:pt idx="9">
                  <c:v>2002.g.</c:v>
                </c:pt>
                <c:pt idx="10">
                  <c:v>2003.g.</c:v>
                </c:pt>
                <c:pt idx="11">
                  <c:v>2004.g.</c:v>
                </c:pt>
                <c:pt idx="12">
                  <c:v>2005.g.</c:v>
                </c:pt>
                <c:pt idx="13">
                  <c:v>2006.g.</c:v>
                </c:pt>
                <c:pt idx="14">
                  <c:v>2007.g.</c:v>
                </c:pt>
                <c:pt idx="15">
                  <c:v>2008.g.</c:v>
                </c:pt>
                <c:pt idx="16">
                  <c:v>2009.g.</c:v>
                </c:pt>
                <c:pt idx="17">
                  <c:v>2010.g.</c:v>
                </c:pt>
                <c:pt idx="18">
                  <c:v>2011.g.</c:v>
                </c:pt>
                <c:pt idx="19">
                  <c:v>2012.g.</c:v>
                </c:pt>
                <c:pt idx="20">
                  <c:v>2013.g.</c:v>
                </c:pt>
                <c:pt idx="21">
                  <c:v>2014.g.</c:v>
                </c:pt>
                <c:pt idx="22">
                  <c:v>2015.g.</c:v>
                </c:pt>
              </c:strCache>
            </c:strRef>
          </c:cat>
          <c:val>
            <c:numRef>
              <c:f>'11'!$B$2:$X$2</c:f>
              <c:numCache>
                <c:formatCode>General</c:formatCode>
                <c:ptCount val="23"/>
                <c:pt idx="0">
                  <c:v>429</c:v>
                </c:pt>
                <c:pt idx="1">
                  <c:v>366</c:v>
                </c:pt>
                <c:pt idx="2">
                  <c:v>281</c:v>
                </c:pt>
                <c:pt idx="3">
                  <c:v>256</c:v>
                </c:pt>
                <c:pt idx="4">
                  <c:v>259</c:v>
                </c:pt>
                <c:pt idx="5">
                  <c:v>238</c:v>
                </c:pt>
                <c:pt idx="6">
                  <c:v>214</c:v>
                </c:pt>
                <c:pt idx="7">
                  <c:v>219</c:v>
                </c:pt>
                <c:pt idx="8">
                  <c:v>214</c:v>
                </c:pt>
                <c:pt idx="9">
                  <c:v>207</c:v>
                </c:pt>
                <c:pt idx="10">
                  <c:v>220</c:v>
                </c:pt>
                <c:pt idx="11">
                  <c:v>199</c:v>
                </c:pt>
                <c:pt idx="12">
                  <c:v>145</c:v>
                </c:pt>
                <c:pt idx="13">
                  <c:v>148</c:v>
                </c:pt>
                <c:pt idx="14">
                  <c:v>117</c:v>
                </c:pt>
                <c:pt idx="15">
                  <c:v>117</c:v>
                </c:pt>
                <c:pt idx="16">
                  <c:v>109</c:v>
                </c:pt>
                <c:pt idx="17">
                  <c:v>82</c:v>
                </c:pt>
                <c:pt idx="18">
                  <c:v>91</c:v>
                </c:pt>
                <c:pt idx="19">
                  <c:v>114</c:v>
                </c:pt>
                <c:pt idx="20">
                  <c:v>75</c:v>
                </c:pt>
                <c:pt idx="21">
                  <c:v>85</c:v>
                </c:pt>
                <c:pt idx="2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374656"/>
        <c:axId val="84376192"/>
      </c:barChart>
      <c:catAx>
        <c:axId val="84374656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84376192"/>
        <c:crosses val="autoZero"/>
        <c:auto val="1"/>
        <c:lblAlgn val="ctr"/>
        <c:lblOffset val="100"/>
        <c:noMultiLvlLbl val="0"/>
      </c:catAx>
      <c:valAx>
        <c:axId val="84376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374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543744"/>
        <c:axId val="84586496"/>
      </c:barChart>
      <c:catAx>
        <c:axId val="84543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458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58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45437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lv-LV" sz="1800" dirty="0"/>
              <a:t>Sevišķi smago </a:t>
            </a:r>
            <a:r>
              <a:rPr lang="lv-LV" sz="1700" dirty="0"/>
              <a:t>noziegumu</a:t>
            </a:r>
            <a:r>
              <a:rPr lang="lv-LV" sz="1800" dirty="0"/>
              <a:t> sadalījums </a:t>
            </a:r>
            <a:endParaRPr lang="lv-LV" sz="1800" dirty="0" smtClean="0"/>
          </a:p>
          <a:p>
            <a:pPr algn="ctr">
              <a:defRPr sz="1800"/>
            </a:pPr>
            <a:r>
              <a:rPr lang="lv-LV" sz="1800" dirty="0" smtClean="0"/>
              <a:t>pēc </a:t>
            </a:r>
            <a:r>
              <a:rPr lang="lv-LV" sz="1800" dirty="0"/>
              <a:t>Krimināllikuma pantiem</a:t>
            </a:r>
            <a:endParaRPr lang="ru-RU" sz="1800" dirty="0"/>
          </a:p>
        </c:rich>
      </c:tx>
      <c:layout>
        <c:manualLayout>
          <c:xMode val="edge"/>
          <c:yMode val="edge"/>
          <c:x val="0.26961753300469221"/>
          <c:y val="1.340860032521977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'6'!$B$1</c:f>
              <c:strCache>
                <c:ptCount val="1"/>
                <c:pt idx="0">
                  <c:v>2012.g.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rgbClr val="FF99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'6'!$B$2:$B$7</c:f>
              <c:numCache>
                <c:formatCode>General</c:formatCode>
                <c:ptCount val="6"/>
                <c:pt idx="0">
                  <c:v>88</c:v>
                </c:pt>
                <c:pt idx="1">
                  <c:v>236</c:v>
                </c:pt>
                <c:pt idx="2">
                  <c:v>597</c:v>
                </c:pt>
                <c:pt idx="3">
                  <c:v>313</c:v>
                </c:pt>
                <c:pt idx="4">
                  <c:v>277</c:v>
                </c:pt>
                <c:pt idx="5">
                  <c:v>224</c:v>
                </c:pt>
              </c:numCache>
            </c:numRef>
          </c:val>
        </c:ser>
        <c:ser>
          <c:idx val="1"/>
          <c:order val="1"/>
          <c:tx>
            <c:strRef>
              <c:f>'6'!$C$1</c:f>
              <c:strCache>
                <c:ptCount val="1"/>
                <c:pt idx="0">
                  <c:v>2013.g.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rgbClr val="0000FF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'6'!$C$2:$C$7</c:f>
              <c:numCache>
                <c:formatCode>General</c:formatCode>
                <c:ptCount val="6"/>
                <c:pt idx="0">
                  <c:v>100</c:v>
                </c:pt>
                <c:pt idx="1">
                  <c:v>203</c:v>
                </c:pt>
                <c:pt idx="2">
                  <c:v>210</c:v>
                </c:pt>
                <c:pt idx="3">
                  <c:v>294</c:v>
                </c:pt>
                <c:pt idx="4">
                  <c:v>306</c:v>
                </c:pt>
                <c:pt idx="5">
                  <c:v>193</c:v>
                </c:pt>
              </c:numCache>
            </c:numRef>
          </c:val>
        </c:ser>
        <c:ser>
          <c:idx val="2"/>
          <c:order val="2"/>
          <c:tx>
            <c:strRef>
              <c:f>'6'!$D$1</c:f>
              <c:strCache>
                <c:ptCount val="1"/>
                <c:pt idx="0">
                  <c:v>2014.g.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3.2835666152284324E-3"/>
                  <c:y val="4.6412980139081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'6'!$D$2:$D$7</c:f>
              <c:numCache>
                <c:formatCode>General</c:formatCode>
                <c:ptCount val="6"/>
                <c:pt idx="0">
                  <c:v>93</c:v>
                </c:pt>
                <c:pt idx="1">
                  <c:v>256</c:v>
                </c:pt>
                <c:pt idx="2">
                  <c:v>425</c:v>
                </c:pt>
                <c:pt idx="3">
                  <c:v>71</c:v>
                </c:pt>
                <c:pt idx="4">
                  <c:v>335</c:v>
                </c:pt>
                <c:pt idx="5">
                  <c:v>171</c:v>
                </c:pt>
              </c:numCache>
            </c:numRef>
          </c:val>
        </c:ser>
        <c:ser>
          <c:idx val="3"/>
          <c:order val="3"/>
          <c:tx>
            <c:strRef>
              <c:f>'6'!$E$1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4"/>
              <c:layout>
                <c:manualLayout>
                  <c:x val="0"/>
                  <c:y val="4.6412980139081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'6'!$A$2:$A$7</c:f>
              <c:strCache>
                <c:ptCount val="6"/>
                <c:pt idx="0">
                  <c:v>125.p. 2.,3.d.</c:v>
                </c:pt>
                <c:pt idx="1">
                  <c:v>175.p.4.d.</c:v>
                </c:pt>
                <c:pt idx="2">
                  <c:v>177.p.3.d.</c:v>
                </c:pt>
                <c:pt idx="3">
                  <c:v>179.p.3.d.</c:v>
                </c:pt>
                <c:pt idx="4">
                  <c:v>185.p.2.d.</c:v>
                </c:pt>
                <c:pt idx="5">
                  <c:v>253.1.p.2.,3.d.</c:v>
                </c:pt>
              </c:strCache>
            </c:strRef>
          </c:cat>
          <c:val>
            <c:numRef>
              <c:f>'6'!$E$2:$E$7</c:f>
              <c:numCache>
                <c:formatCode>General</c:formatCode>
                <c:ptCount val="6"/>
                <c:pt idx="0">
                  <c:v>70</c:v>
                </c:pt>
                <c:pt idx="1">
                  <c:v>266</c:v>
                </c:pt>
                <c:pt idx="2">
                  <c:v>163</c:v>
                </c:pt>
                <c:pt idx="3">
                  <c:v>154</c:v>
                </c:pt>
                <c:pt idx="4">
                  <c:v>311</c:v>
                </c:pt>
                <c:pt idx="5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4605952"/>
        <c:axId val="86520576"/>
      </c:barChart>
      <c:catAx>
        <c:axId val="84605952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86520576"/>
        <c:crosses val="autoZero"/>
        <c:auto val="1"/>
        <c:lblAlgn val="ctr"/>
        <c:lblOffset val="100"/>
        <c:noMultiLvlLbl val="0"/>
      </c:catAx>
      <c:valAx>
        <c:axId val="86520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60595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3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300" b="1">
                <a:solidFill>
                  <a:srgbClr val="00CC00"/>
                </a:solidFill>
              </a:defRPr>
            </a:pPr>
            <a:endParaRPr lang="lv-LV"/>
          </a:p>
        </c:txPr>
      </c:legendEntry>
      <c:legendEntry>
        <c:idx val="3"/>
        <c:txPr>
          <a:bodyPr/>
          <a:lstStyle/>
          <a:p>
            <a:pPr>
              <a:defRPr sz="1300" b="1">
                <a:solidFill>
                  <a:srgbClr val="990000"/>
                </a:solidFill>
              </a:defRPr>
            </a:pPr>
            <a:endParaRPr lang="lv-LV"/>
          </a:p>
        </c:txPr>
      </c:legendEntry>
      <c:layout/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800" b="1" i="0" u="none" strike="noStrike" baseline="0" dirty="0">
                <a:solidFill>
                  <a:sysClr val="windowText" lastClr="000000"/>
                </a:solidFill>
                <a:effectLst/>
              </a:rPr>
              <a:t>Reģistrēti noziedzīgi nodarījumi pret tikumību un dzimumneaizskaramību </a:t>
            </a:r>
            <a:endParaRPr lang="lv-LV" sz="18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'12'!$A$2</c:f>
              <c:strCache>
                <c:ptCount val="1"/>
                <c:pt idx="0">
                  <c:v>159.p.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'12'!$C$1:$F$1</c:f>
              <c:strCache>
                <c:ptCount val="4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</c:strCache>
            </c:strRef>
          </c:cat>
          <c:val>
            <c:numRef>
              <c:f>'12'!$C$2:$F$2</c:f>
              <c:numCache>
                <c:formatCode>General</c:formatCode>
                <c:ptCount val="4"/>
                <c:pt idx="0">
                  <c:v>69</c:v>
                </c:pt>
                <c:pt idx="1">
                  <c:v>73</c:v>
                </c:pt>
                <c:pt idx="2">
                  <c:v>75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'12'!$A$3</c:f>
              <c:strCache>
                <c:ptCount val="1"/>
                <c:pt idx="0">
                  <c:v>160.p.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'12'!$C$1:$F$1</c:f>
              <c:strCache>
                <c:ptCount val="4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</c:strCache>
            </c:strRef>
          </c:cat>
          <c:val>
            <c:numRef>
              <c:f>'12'!$C$3:$F$3</c:f>
              <c:numCache>
                <c:formatCode>General</c:formatCode>
                <c:ptCount val="4"/>
                <c:pt idx="0">
                  <c:v>75</c:v>
                </c:pt>
                <c:pt idx="1">
                  <c:v>184</c:v>
                </c:pt>
                <c:pt idx="2">
                  <c:v>240</c:v>
                </c:pt>
                <c:pt idx="3">
                  <c:v>93</c:v>
                </c:pt>
              </c:numCache>
            </c:numRef>
          </c:val>
        </c:ser>
        <c:ser>
          <c:idx val="2"/>
          <c:order val="2"/>
          <c:tx>
            <c:strRef>
              <c:f>'12'!$A$4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3690283943315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78181982362931E-2"/>
                  <c:y val="-1.121291837770568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3874625700864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084641196857866E-2"/>
                  <c:y val="-3.05810397553516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'12'!$C$1:$F$1</c:f>
              <c:strCache>
                <c:ptCount val="4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</c:strCache>
            </c:strRef>
          </c:cat>
          <c:val>
            <c:numRef>
              <c:f>'12'!$C$4:$F$4</c:f>
              <c:numCache>
                <c:formatCode>General</c:formatCode>
                <c:ptCount val="4"/>
                <c:pt idx="0">
                  <c:v>32</c:v>
                </c:pt>
                <c:pt idx="1">
                  <c:v>39</c:v>
                </c:pt>
                <c:pt idx="2">
                  <c:v>35</c:v>
                </c:pt>
                <c:pt idx="3">
                  <c:v>37</c:v>
                </c:pt>
              </c:numCache>
            </c:numRef>
          </c:val>
        </c:ser>
        <c:ser>
          <c:idx val="3"/>
          <c:order val="3"/>
          <c:tx>
            <c:strRef>
              <c:f>'12'!$A$5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'12'!$C$1:$F$1</c:f>
              <c:strCache>
                <c:ptCount val="4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</c:strCache>
            </c:strRef>
          </c:cat>
          <c:val>
            <c:numRef>
              <c:f>'12'!$C$5:$F$5</c:f>
              <c:numCache>
                <c:formatCode>General</c:formatCode>
                <c:ptCount val="4"/>
                <c:pt idx="0">
                  <c:v>107</c:v>
                </c:pt>
                <c:pt idx="1">
                  <c:v>72</c:v>
                </c:pt>
                <c:pt idx="2">
                  <c:v>97</c:v>
                </c:pt>
                <c:pt idx="3">
                  <c:v>107</c:v>
                </c:pt>
              </c:numCache>
            </c:numRef>
          </c:val>
        </c:ser>
        <c:ser>
          <c:idx val="4"/>
          <c:order val="4"/>
          <c:tx>
            <c:strRef>
              <c:f>'12'!$A$6</c:f>
              <c:strCache>
                <c:ptCount val="1"/>
                <c:pt idx="0">
                  <c:v>162.1.p.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5993105316543644E-2"/>
                  <c:y val="-5.641840641479447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084641196857907E-2"/>
                  <c:y val="2.6340629439668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69028394331506E-2"/>
                  <c:y val="-3.482145007103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387462570086463E-2"/>
                  <c:y val="-4.88020419465926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'12'!$C$1:$F$1</c:f>
              <c:strCache>
                <c:ptCount val="4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</c:strCache>
            </c:strRef>
          </c:cat>
          <c:val>
            <c:numRef>
              <c:f>'12'!$C$6:$F$6</c:f>
              <c:numCache>
                <c:formatCode>General</c:formatCode>
                <c:ptCount val="4"/>
                <c:pt idx="0">
                  <c:v>31</c:v>
                </c:pt>
                <c:pt idx="1">
                  <c:v>13</c:v>
                </c:pt>
                <c:pt idx="2">
                  <c:v>13</c:v>
                </c:pt>
                <c:pt idx="3">
                  <c:v>18</c:v>
                </c:pt>
              </c:numCache>
            </c:numRef>
          </c:val>
        </c:ser>
        <c:ser>
          <c:idx val="5"/>
          <c:order val="5"/>
          <c:tx>
            <c:strRef>
              <c:f>'12'!$A$7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'12'!$C$1:$F$1</c:f>
              <c:strCache>
                <c:ptCount val="4"/>
                <c:pt idx="0">
                  <c:v>2012.g.</c:v>
                </c:pt>
                <c:pt idx="1">
                  <c:v>2013.g.</c:v>
                </c:pt>
                <c:pt idx="2">
                  <c:v>2014.g.</c:v>
                </c:pt>
                <c:pt idx="3">
                  <c:v>2015.g.</c:v>
                </c:pt>
              </c:strCache>
            </c:strRef>
          </c:cat>
          <c:val>
            <c:numRef>
              <c:f>'12'!$C$7:$F$7</c:f>
              <c:numCache>
                <c:formatCode>General</c:formatCode>
                <c:ptCount val="4"/>
                <c:pt idx="0">
                  <c:v>314</c:v>
                </c:pt>
                <c:pt idx="1">
                  <c:v>381</c:v>
                </c:pt>
                <c:pt idx="2">
                  <c:v>460</c:v>
                </c:pt>
                <c:pt idx="3">
                  <c:v>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12992"/>
        <c:axId val="35431168"/>
      </c:barChart>
      <c:catAx>
        <c:axId val="35412992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35431168"/>
        <c:crosses val="autoZero"/>
        <c:auto val="1"/>
        <c:lblAlgn val="ctr"/>
        <c:lblOffset val="100"/>
        <c:noMultiLvlLbl val="0"/>
      </c:catAx>
      <c:valAx>
        <c:axId val="35431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412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8080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700" b="1" i="0" u="none" strike="noStrike" baseline="0" dirty="0">
                <a:effectLst/>
              </a:rPr>
              <a:t>Noziedzīgi nodarījumi pret 
tikumību un dzimumneaizskaramīb</a:t>
            </a:r>
            <a:r>
              <a:rPr lang="lv-LV" sz="1700" b="1" dirty="0">
                <a:solidFill>
                  <a:sysClr val="windowText" lastClr="000000"/>
                </a:solidFill>
              </a:rPr>
              <a:t>u, ja </a:t>
            </a:r>
            <a:r>
              <a:rPr lang="lv-LV" sz="1700" b="1" dirty="0" smtClean="0">
                <a:solidFill>
                  <a:sysClr val="windowText" lastClr="000000"/>
                </a:solidFill>
              </a:rPr>
              <a:t>tie </a:t>
            </a:r>
            <a:r>
              <a:rPr lang="lv-LV" sz="1700" b="1" dirty="0">
                <a:solidFill>
                  <a:sysClr val="windowText" lastClr="000000"/>
                </a:solidFill>
              </a:rPr>
              <a:t>izdarīti ar personu,</a:t>
            </a:r>
          </a:p>
          <a:p>
            <a:pPr>
              <a:defRPr sz="17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700" b="1" i="0" u="none" strike="noStrike" baseline="0" dirty="0">
                <a:effectLst/>
              </a:rPr>
              <a:t> kura nav sasniegusi 16 gadu vecu</a:t>
            </a:r>
            <a:r>
              <a:rPr lang="en-US" sz="1700" b="1" i="0" u="none" strike="noStrike" baseline="0" dirty="0">
                <a:effectLst/>
              </a:rPr>
              <a:t>mu</a:t>
            </a:r>
            <a:endParaRPr lang="lv-LV" sz="1700" b="1" dirty="0">
              <a:solidFill>
                <a:srgbClr val="FF0000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174308137133416E-2"/>
          <c:y val="0.18114166968460935"/>
          <c:w val="0.96365138372573311"/>
          <c:h val="0.6770696113130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Lapa1!$A$2</c:f>
              <c:strCache>
                <c:ptCount val="1"/>
                <c:pt idx="0">
                  <c:v>159.p.3.d.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Lapa1!$B$1:$C$1</c:f>
              <c:strCache>
                <c:ptCount val="2"/>
                <c:pt idx="0">
                  <c:v>2014.g.</c:v>
                </c:pt>
                <c:pt idx="1">
                  <c:v>2015.g.</c:v>
                </c:pt>
              </c:strCache>
            </c:strRef>
          </c:cat>
          <c:val>
            <c:numRef>
              <c:f>Lapa1!$B$2:$C$2</c:f>
              <c:numCache>
                <c:formatCode>General</c:formatCode>
                <c:ptCount val="2"/>
                <c:pt idx="0">
                  <c:v>11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Lapa1!$A$3</c:f>
              <c:strCache>
                <c:ptCount val="1"/>
                <c:pt idx="0">
                  <c:v>160.p.4.,6.d.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Lapa1!$B$1:$C$1</c:f>
              <c:strCache>
                <c:ptCount val="2"/>
                <c:pt idx="0">
                  <c:v>2014.g.</c:v>
                </c:pt>
                <c:pt idx="1">
                  <c:v>2015.g.</c:v>
                </c:pt>
              </c:strCache>
            </c:strRef>
          </c:cat>
          <c:val>
            <c:numRef>
              <c:f>Lapa1!$B$3:$C$3</c:f>
              <c:numCache>
                <c:formatCode>General</c:formatCode>
                <c:ptCount val="2"/>
                <c:pt idx="0">
                  <c:v>23</c:v>
                </c:pt>
                <c:pt idx="1">
                  <c:v>53</c:v>
                </c:pt>
              </c:numCache>
            </c:numRef>
          </c:val>
        </c:ser>
        <c:ser>
          <c:idx val="2"/>
          <c:order val="2"/>
          <c:tx>
            <c:strRef>
              <c:f>Lapa1!$A$4</c:f>
              <c:strCache>
                <c:ptCount val="1"/>
                <c:pt idx="0">
                  <c:v>161.p.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C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Lapa1!$B$1:$C$1</c:f>
              <c:strCache>
                <c:ptCount val="2"/>
                <c:pt idx="0">
                  <c:v>2014.g.</c:v>
                </c:pt>
                <c:pt idx="1">
                  <c:v>2015.g.</c:v>
                </c:pt>
              </c:strCache>
            </c:strRef>
          </c:cat>
          <c:val>
            <c:numRef>
              <c:f>Lapa1!$B$4:$C$4</c:f>
              <c:numCache>
                <c:formatCode>General</c:formatCode>
                <c:ptCount val="2"/>
                <c:pt idx="0">
                  <c:v>35</c:v>
                </c:pt>
                <c:pt idx="1">
                  <c:v>37</c:v>
                </c:pt>
              </c:numCache>
            </c:numRef>
          </c:val>
        </c:ser>
        <c:ser>
          <c:idx val="3"/>
          <c:order val="3"/>
          <c:tx>
            <c:strRef>
              <c:f>Lapa1!$A$5</c:f>
              <c:strCache>
                <c:ptCount val="1"/>
                <c:pt idx="0">
                  <c:v>162.p.</c:v>
                </c:pt>
              </c:strCache>
            </c:strRef>
          </c:tx>
          <c:spPr>
            <a:solidFill>
              <a:srgbClr val="000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Lapa1!$B$1:$C$1</c:f>
              <c:strCache>
                <c:ptCount val="2"/>
                <c:pt idx="0">
                  <c:v>2014.g.</c:v>
                </c:pt>
                <c:pt idx="1">
                  <c:v>2015.g.</c:v>
                </c:pt>
              </c:strCache>
            </c:strRef>
          </c:cat>
          <c:val>
            <c:numRef>
              <c:f>Lapa1!$B$5:$C$5</c:f>
              <c:numCache>
                <c:formatCode>General</c:formatCode>
                <c:ptCount val="2"/>
                <c:pt idx="0">
                  <c:v>97</c:v>
                </c:pt>
                <c:pt idx="1">
                  <c:v>107</c:v>
                </c:pt>
              </c:numCache>
            </c:numRef>
          </c:val>
        </c:ser>
        <c:ser>
          <c:idx val="4"/>
          <c:order val="4"/>
          <c:tx>
            <c:strRef>
              <c:f>Lapa1!$A$6</c:f>
              <c:strCache>
                <c:ptCount val="1"/>
                <c:pt idx="0">
                  <c:v>162.1.p.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Lapa1!$B$1:$C$1</c:f>
              <c:strCache>
                <c:ptCount val="2"/>
                <c:pt idx="0">
                  <c:v>2014.g.</c:v>
                </c:pt>
                <c:pt idx="1">
                  <c:v>2015.g.</c:v>
                </c:pt>
              </c:strCache>
            </c:strRef>
          </c:cat>
          <c:val>
            <c:numRef>
              <c:f>Lapa1!$B$6:$C$6</c:f>
              <c:numCache>
                <c:formatCode>General</c:formatCode>
                <c:ptCount val="2"/>
                <c:pt idx="0">
                  <c:v>13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56672"/>
        <c:axId val="41415040"/>
      </c:barChart>
      <c:lineChart>
        <c:grouping val="standard"/>
        <c:varyColors val="0"/>
        <c:ser>
          <c:idx val="5"/>
          <c:order val="5"/>
          <c:tx>
            <c:strRef>
              <c:f>Lapa1!$A$7</c:f>
              <c:strCache>
                <c:ptCount val="1"/>
                <c:pt idx="0">
                  <c:v>kopā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33CC"/>
              </a:solidFill>
              <a:ln w="38100" cap="rnd">
                <a:solidFill>
                  <a:srgbClr val="FF0000"/>
                </a:solidFill>
                <a:bevel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Lapa1!$B$1:$C$1</c:f>
              <c:strCache>
                <c:ptCount val="2"/>
                <c:pt idx="0">
                  <c:v>2014.g.</c:v>
                </c:pt>
                <c:pt idx="1">
                  <c:v>2015.g.</c:v>
                </c:pt>
              </c:strCache>
            </c:strRef>
          </c:cat>
          <c:val>
            <c:numRef>
              <c:f>Lapa1!$B$7:$C$7</c:f>
              <c:numCache>
                <c:formatCode>General</c:formatCode>
                <c:ptCount val="2"/>
                <c:pt idx="0">
                  <c:v>179</c:v>
                </c:pt>
                <c:pt idx="1">
                  <c:v>233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56672"/>
        <c:axId val="41415040"/>
      </c:lineChart>
      <c:catAx>
        <c:axId val="3575667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1415040"/>
        <c:crosses val="autoZero"/>
        <c:auto val="1"/>
        <c:lblAlgn val="ctr"/>
        <c:lblOffset val="100"/>
        <c:noMultiLvlLbl val="0"/>
      </c:catAx>
      <c:valAx>
        <c:axId val="4141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756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9203943961226E-2"/>
          <c:y val="0"/>
          <c:w val="0.96361592112077543"/>
          <c:h val="0.91552295378622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'2'!$A$2</c:f>
              <c:strCache>
                <c:ptCount val="1"/>
                <c:pt idx="0">
                  <c:v>Reģistrēto noziedzīgo nodarījumu skaits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15875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8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'2'!$B$2:$K$2</c:f>
              <c:numCache>
                <c:formatCode>General</c:formatCode>
                <c:ptCount val="10"/>
                <c:pt idx="0">
                  <c:v>62328</c:v>
                </c:pt>
                <c:pt idx="1">
                  <c:v>55620</c:v>
                </c:pt>
                <c:pt idx="2">
                  <c:v>57475</c:v>
                </c:pt>
                <c:pt idx="3">
                  <c:v>56748</c:v>
                </c:pt>
                <c:pt idx="4">
                  <c:v>51108</c:v>
                </c:pt>
                <c:pt idx="5">
                  <c:v>51582</c:v>
                </c:pt>
                <c:pt idx="6">
                  <c:v>49905</c:v>
                </c:pt>
                <c:pt idx="7">
                  <c:v>47561</c:v>
                </c:pt>
                <c:pt idx="8">
                  <c:v>48477</c:v>
                </c:pt>
                <c:pt idx="9">
                  <c:v>47406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85280"/>
        <c:axId val="79991168"/>
      </c:barChart>
      <c:catAx>
        <c:axId val="79985280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>
                <a:solidFill>
                  <a:srgbClr val="080808"/>
                </a:solidFill>
              </a:defRPr>
            </a:pPr>
            <a:endParaRPr lang="lv-LV"/>
          </a:p>
        </c:txPr>
        <c:crossAx val="79991168"/>
        <c:crosses val="autoZero"/>
        <c:auto val="1"/>
        <c:lblAlgn val="ctr"/>
        <c:lblOffset val="100"/>
        <c:noMultiLvlLbl val="0"/>
      </c:catAx>
      <c:valAx>
        <c:axId val="79991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985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700" b="1" dirty="0">
                <a:solidFill>
                  <a:sysClr val="windowText" lastClr="000000"/>
                </a:solidFill>
                <a:effectLst/>
              </a:rPr>
              <a:t>Noziedzīgi nodarījumi valsts institūciju dienestā</a:t>
            </a:r>
            <a:r>
              <a:rPr lang="lv-LV" sz="1700" b="1" dirty="0" smtClean="0">
                <a:solidFill>
                  <a:sysClr val="windowText" lastClr="000000"/>
                </a:solidFill>
                <a:effectLst/>
              </a:rPr>
              <a:t>,</a:t>
            </a:r>
          </a:p>
          <a:p>
            <a:pPr>
              <a:defRPr sz="17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700" b="1" dirty="0" smtClean="0">
                <a:solidFill>
                  <a:sysClr val="windowText" lastClr="000000"/>
                </a:solidFill>
                <a:effectLst/>
              </a:rPr>
              <a:t>kuri </a:t>
            </a:r>
            <a:r>
              <a:rPr lang="lv-LV" sz="1700" b="1" dirty="0">
                <a:solidFill>
                  <a:sysClr val="windowText" lastClr="000000"/>
                </a:solidFill>
                <a:effectLst/>
              </a:rPr>
              <a:t>saistīti ar </a:t>
            </a:r>
            <a:r>
              <a:rPr lang="lv-LV" sz="1700" b="1" dirty="0" smtClean="0">
                <a:solidFill>
                  <a:sysClr val="windowText" lastClr="000000"/>
                </a:solidFill>
                <a:effectLst/>
              </a:rPr>
              <a:t>korupciju </a:t>
            </a:r>
            <a:r>
              <a:rPr lang="lv-LV" sz="1700" b="1" dirty="0">
                <a:solidFill>
                  <a:sysClr val="windowText" lastClr="000000"/>
                </a:solidFill>
                <a:effectLst/>
              </a:rPr>
              <a:t>(KL 320. – 323.p.)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0833333333333332E-2"/>
          <c:y val="0.11645281051975656"/>
          <c:w val="0.95833333333333337"/>
          <c:h val="0.611731562966950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KORUPCIJA!$A$3</c:f>
              <c:strCache>
                <c:ptCount val="1"/>
                <c:pt idx="0">
                  <c:v>Pabeigto pirmstiesas kriminālprocesu skaits ( apsūdzēto personu skaits ) pēc KL 320-323.p.</c:v>
                </c:pt>
              </c:strCache>
            </c:strRef>
          </c:tx>
          <c:spPr>
            <a:solidFill>
              <a:srgbClr val="82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</a:p>
                  <a:p>
                    <a:r>
                      <a:rPr lang="en-US" sz="1200"/>
                      <a:t>(116)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</a:p>
                  <a:p>
                    <a:r>
                      <a:rPr lang="en-US" sz="1200"/>
                      <a:t>(101)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  <a:p>
                    <a:r>
                      <a:rPr lang="en-US" sz="1200"/>
                      <a:t>(112)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  <a:p>
                    <a:r>
                      <a:rPr lang="en-US" sz="1200"/>
                      <a:t>(154)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171</a:t>
                    </a:r>
                  </a:p>
                  <a:p>
                    <a:r>
                      <a:rPr lang="en-US" sz="1200"/>
                      <a:t>(188)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KORUPCIJA!$B$1:$F$1</c:f>
              <c:strCache>
                <c:ptCount val="5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</c:strCache>
            </c:strRef>
          </c:cat>
          <c:val>
            <c:numRef>
              <c:f>KORUPCIJA!$B$3:$F$3</c:f>
              <c:numCache>
                <c:formatCode>General</c:formatCode>
                <c:ptCount val="5"/>
                <c:pt idx="0">
                  <c:v>69</c:v>
                </c:pt>
                <c:pt idx="1">
                  <c:v>74</c:v>
                </c:pt>
                <c:pt idx="2">
                  <c:v>96</c:v>
                </c:pt>
                <c:pt idx="3">
                  <c:v>144</c:v>
                </c:pt>
                <c:pt idx="4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673408"/>
        <c:axId val="118675712"/>
      </c:barChart>
      <c:lineChart>
        <c:grouping val="standard"/>
        <c:varyColors val="0"/>
        <c:ser>
          <c:idx val="0"/>
          <c:order val="0"/>
          <c:tx>
            <c:strRef>
              <c:f>KORUPCIJA!$A$2</c:f>
              <c:strCache>
                <c:ptCount val="1"/>
                <c:pt idx="0">
                  <c:v>Reģistrēto noziedzīgo nodarījumu skaits, kuri saistīti ar kukuļņemšanu / kukuļdošanu (KL 320.- 323.p.)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303030303030321E-2"/>
                  <c:y val="-4.1569636441225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196969696969731E-2"/>
                  <c:y val="-4.1569636441225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66666666664E-2"/>
                  <c:y val="-4.5019398801492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984848484848488E-2"/>
                  <c:y val="-3.1220349360422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984848484848488E-2"/>
                  <c:y val="-3.811987408095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KORUPCIJA!$B$1:$F$1</c:f>
              <c:strCache>
                <c:ptCount val="5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</c:strCache>
            </c:strRef>
          </c:cat>
          <c:val>
            <c:numRef>
              <c:f>KORUPCIJA!$B$2:$F$2</c:f>
              <c:numCache>
                <c:formatCode>General</c:formatCode>
                <c:ptCount val="5"/>
                <c:pt idx="0">
                  <c:v>128</c:v>
                </c:pt>
                <c:pt idx="1">
                  <c:v>137</c:v>
                </c:pt>
                <c:pt idx="2">
                  <c:v>170</c:v>
                </c:pt>
                <c:pt idx="3">
                  <c:v>243</c:v>
                </c:pt>
                <c:pt idx="4">
                  <c:v>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KORUPCIJA!$A$4</c:f>
              <c:strCache>
                <c:ptCount val="1"/>
                <c:pt idx="0">
                  <c:v>to skaitā KL 323.pants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727272727272728E-2"/>
                  <c:y val="-3.9577466586878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727272727272797E-2"/>
                  <c:y val="-2.9228179506075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564393939393936E-2"/>
                  <c:y val="-3.9577466586878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564393939393936E-2"/>
                  <c:y val="-3.2677941866343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564393939394075E-2"/>
                  <c:y val="-3.267794186634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KORUPCIJA!$B$1:$F$1</c:f>
              <c:strCache>
                <c:ptCount val="5"/>
                <c:pt idx="0">
                  <c:v>2011.g.</c:v>
                </c:pt>
                <c:pt idx="1">
                  <c:v>2012.g.</c:v>
                </c:pt>
                <c:pt idx="2">
                  <c:v>2013.g.</c:v>
                </c:pt>
                <c:pt idx="3">
                  <c:v>2014.g.</c:v>
                </c:pt>
                <c:pt idx="4">
                  <c:v>2015.g.</c:v>
                </c:pt>
              </c:strCache>
            </c:strRef>
          </c:cat>
          <c:val>
            <c:numRef>
              <c:f>KORUPCIJA!$B$4:$F$4</c:f>
              <c:numCache>
                <c:formatCode>General</c:formatCode>
                <c:ptCount val="5"/>
                <c:pt idx="0">
                  <c:v>83</c:v>
                </c:pt>
                <c:pt idx="1">
                  <c:v>99</c:v>
                </c:pt>
                <c:pt idx="2">
                  <c:v>122</c:v>
                </c:pt>
                <c:pt idx="3">
                  <c:v>197</c:v>
                </c:pt>
                <c:pt idx="4">
                  <c:v>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73408"/>
        <c:axId val="118675712"/>
      </c:lineChart>
      <c:catAx>
        <c:axId val="118673408"/>
        <c:scaling>
          <c:orientation val="minMax"/>
        </c:scaling>
        <c:delete val="0"/>
        <c:axPos val="b"/>
        <c:majorGridlines>
          <c:spPr>
            <a:ln w="952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18675712"/>
        <c:crosses val="autoZero"/>
        <c:auto val="1"/>
        <c:lblAlgn val="ctr"/>
        <c:lblOffset val="100"/>
        <c:noMultiLvlLbl val="0"/>
      </c:catAx>
      <c:valAx>
        <c:axId val="11867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6734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7.9886301941293741E-3"/>
          <c:y val="0.79989395115801543"/>
          <c:w val="0.9807482082703598"/>
          <c:h val="0.18636298462562323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b="1" i="0" baseline="0"/>
              <a:t>Noziedzīgi nodarījumi, kas saistīti ar narkotiskām, </a:t>
            </a:r>
            <a:endParaRPr lang="ru-RU" sz="1800"/>
          </a:p>
          <a:p>
            <a:pPr>
              <a:defRPr sz="1800"/>
            </a:pPr>
            <a:r>
              <a:rPr lang="en-US" sz="1800" b="1" i="0" baseline="0"/>
              <a:t>psihotropām vai jaun</a:t>
            </a:r>
            <a:r>
              <a:rPr lang="lv-LV" sz="1800" b="1" i="0" baseline="0"/>
              <a:t>ā</a:t>
            </a:r>
            <a:r>
              <a:rPr lang="en-US" sz="1800" b="1" i="0" baseline="0"/>
              <a:t>m psihoaktīvām vielām</a:t>
            </a:r>
            <a:endParaRPr lang="ru-RU" sz="180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302471331477933E-2"/>
          <c:y val="0.14063735714743045"/>
          <c:w val="0.96339505733704411"/>
          <c:h val="0.63949363481504129"/>
        </c:manualLayout>
      </c:layout>
      <c:lineChart>
        <c:grouping val="standard"/>
        <c:varyColors val="0"/>
        <c:ser>
          <c:idx val="0"/>
          <c:order val="0"/>
          <c:tx>
            <c:strRef>
              <c:f>'13'!$A$2</c:f>
              <c:strCache>
                <c:ptCount val="1"/>
                <c:pt idx="0">
                  <c:v>Reģistrēto noziedzīgo nodarījumu skaits, kuri saistīti ar narkotiskām, psihotropām vai jaunām psihoaktīvām vielām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4.2081949058693245E-2"/>
                  <c:y val="-3.85897435897435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269472129937247E-2"/>
                  <c:y val="3.064102564102564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'13'!$B$2:$K$2</c:f>
              <c:numCache>
                <c:formatCode>General</c:formatCode>
                <c:ptCount val="10"/>
                <c:pt idx="0">
                  <c:v>997</c:v>
                </c:pt>
                <c:pt idx="1">
                  <c:v>1434</c:v>
                </c:pt>
                <c:pt idx="2">
                  <c:v>2512</c:v>
                </c:pt>
                <c:pt idx="3">
                  <c:v>2307</c:v>
                </c:pt>
                <c:pt idx="4">
                  <c:v>2189</c:v>
                </c:pt>
                <c:pt idx="5">
                  <c:v>1970</c:v>
                </c:pt>
                <c:pt idx="6">
                  <c:v>2750</c:v>
                </c:pt>
                <c:pt idx="7">
                  <c:v>1637</c:v>
                </c:pt>
                <c:pt idx="8">
                  <c:v>2660</c:v>
                </c:pt>
                <c:pt idx="9">
                  <c:v>2993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'13'!$A$3</c:f>
              <c:strCache>
                <c:ptCount val="1"/>
                <c:pt idx="0">
                  <c:v>Pabeigto pirmstiesas kriminālprocesu skaits ( apsūdzēto personu skaits ) pēc KL 248.1.-256.p.</c:v>
                </c:pt>
              </c:strCache>
            </c:strRef>
          </c:tx>
          <c:spPr>
            <a:ln w="34925" cap="rnd">
              <a:solidFill>
                <a:srgbClr val="0000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000099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518</a:t>
                    </a:r>
                  </a:p>
                  <a:p>
                    <a:r>
                      <a:rPr lang="en-US" sz="1200"/>
                      <a:t>(565)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  <a:p>
                    <a:r>
                      <a:rPr lang="en-US" sz="1200"/>
                      <a:t>(897)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1249</a:t>
                    </a:r>
                  </a:p>
                  <a:p>
                    <a:r>
                      <a:rPr lang="en-US" sz="1200"/>
                      <a:t>(1350)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1360</a:t>
                    </a:r>
                  </a:p>
                  <a:p>
                    <a:r>
                      <a:rPr lang="en-US" sz="1200"/>
                      <a:t>(1487)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1287</a:t>
                    </a:r>
                  </a:p>
                  <a:p>
                    <a:r>
                      <a:rPr lang="en-US" sz="1200"/>
                      <a:t>(1411)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1244</a:t>
                    </a:r>
                  </a:p>
                  <a:p>
                    <a:r>
                      <a:rPr lang="en-US" sz="1200"/>
                      <a:t>(1376)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1315</a:t>
                    </a:r>
                  </a:p>
                  <a:p>
                    <a:r>
                      <a:rPr lang="en-US" sz="1200"/>
                      <a:t>(1431)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1016</a:t>
                    </a:r>
                  </a:p>
                  <a:p>
                    <a:r>
                      <a:rPr lang="en-US" sz="1200" b="1"/>
                      <a:t>(1136)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1130</a:t>
                    </a:r>
                  </a:p>
                  <a:p>
                    <a:r>
                      <a:rPr lang="en-US" sz="1200" b="1"/>
                      <a:t>(1229)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1694</a:t>
                    </a:r>
                  </a:p>
                  <a:p>
                    <a:r>
                      <a:rPr lang="en-US" sz="1200" b="1"/>
                      <a:t>(1817)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'13'!$B$3:$K$3</c:f>
              <c:numCache>
                <c:formatCode>General</c:formatCode>
                <c:ptCount val="10"/>
                <c:pt idx="0">
                  <c:v>518</c:v>
                </c:pt>
                <c:pt idx="1">
                  <c:v>817</c:v>
                </c:pt>
                <c:pt idx="2">
                  <c:v>1249</c:v>
                </c:pt>
                <c:pt idx="3">
                  <c:v>1360</c:v>
                </c:pt>
                <c:pt idx="4">
                  <c:v>1287</c:v>
                </c:pt>
                <c:pt idx="5">
                  <c:v>1244</c:v>
                </c:pt>
                <c:pt idx="6">
                  <c:v>1315</c:v>
                </c:pt>
                <c:pt idx="7">
                  <c:v>1016</c:v>
                </c:pt>
                <c:pt idx="8">
                  <c:v>1130</c:v>
                </c:pt>
                <c:pt idx="9">
                  <c:v>1694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65856"/>
        <c:axId val="119734272"/>
      </c:lineChart>
      <c:catAx>
        <c:axId val="119465856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500" b="1"/>
            </a:pPr>
            <a:endParaRPr lang="lv-LV"/>
          </a:p>
        </c:txPr>
        <c:crossAx val="119734272"/>
        <c:crosses val="autoZero"/>
        <c:auto val="1"/>
        <c:lblAlgn val="ctr"/>
        <c:lblOffset val="100"/>
        <c:noMultiLvlLbl val="0"/>
      </c:catAx>
      <c:valAx>
        <c:axId val="119734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465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lv-LV"/>
          </a:p>
        </c:txPr>
      </c:legendEntry>
      <c:legendEntry>
        <c:idx val="1"/>
        <c:txPr>
          <a:bodyPr rot="0" vert="horz"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6.5570142944004262E-2"/>
          <c:y val="0.85638209325624948"/>
          <c:w val="0.84891512985518236"/>
          <c:h val="0.1317198759517117"/>
        </c:manualLayout>
      </c:layout>
      <c:overlay val="0"/>
      <c:spPr>
        <a:noFill/>
        <a:ln w="12700">
          <a:solidFill>
            <a:schemeClr val="tx1"/>
          </a:solidFill>
        </a:ln>
      </c:spPr>
      <c:txPr>
        <a:bodyPr rot="0" vert="horz"/>
        <a:lstStyle/>
        <a:p>
          <a:pPr>
            <a:defRPr sz="1200" b="1"/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700" b="1" i="0" baseline="0">
                <a:solidFill>
                  <a:schemeClr val="tx1"/>
                </a:solidFill>
                <a:effectLst/>
              </a:rPr>
              <a:t>Noziedzīgi iegūtu līdzekļu legalizēšana 2010. - 2015.gadā</a:t>
            </a:r>
            <a:endParaRPr lang="lv-LV" sz="17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302473729334058E-2"/>
          <c:y val="9.0578319580652655E-2"/>
          <c:w val="0.96339505254133184"/>
          <c:h val="0.67516415924926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'14'!$A$2</c:f>
              <c:strCache>
                <c:ptCount val="1"/>
                <c:pt idx="0">
                  <c:v>Reģistrēto noziedzīgo nodarījumu skaits 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'14'!$B$1:$G$1</c:f>
              <c:strCache>
                <c:ptCount val="6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</c:strCache>
            </c:strRef>
          </c:cat>
          <c:val>
            <c:numRef>
              <c:f>'14'!$B$2:$G$2</c:f>
              <c:numCache>
                <c:formatCode>General</c:formatCode>
                <c:ptCount val="6"/>
                <c:pt idx="0">
                  <c:v>149</c:v>
                </c:pt>
                <c:pt idx="1">
                  <c:v>154</c:v>
                </c:pt>
                <c:pt idx="2">
                  <c:v>63</c:v>
                </c:pt>
                <c:pt idx="3">
                  <c:v>83</c:v>
                </c:pt>
                <c:pt idx="4">
                  <c:v>88</c:v>
                </c:pt>
                <c:pt idx="5">
                  <c:v>231</c:v>
                </c:pt>
              </c:numCache>
            </c:numRef>
          </c:val>
        </c:ser>
        <c:ser>
          <c:idx val="1"/>
          <c:order val="1"/>
          <c:tx>
            <c:strRef>
              <c:f>'14'!$A$3</c:f>
              <c:strCache>
                <c:ptCount val="1"/>
                <c:pt idx="0">
                  <c:v>Krimināllietu skaits, kuras saņemtas kriminālvajāšanas uzsākšanai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8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'14'!$B$1:$G$1</c:f>
              <c:strCache>
                <c:ptCount val="6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</c:strCache>
            </c:strRef>
          </c:cat>
          <c:val>
            <c:numRef>
              <c:f>'14'!$B$3:$G$3</c:f>
              <c:numCache>
                <c:formatCode>General</c:formatCode>
                <c:ptCount val="6"/>
                <c:pt idx="0">
                  <c:v>24</c:v>
                </c:pt>
                <c:pt idx="1">
                  <c:v>28</c:v>
                </c:pt>
                <c:pt idx="2">
                  <c:v>16</c:v>
                </c:pt>
                <c:pt idx="3">
                  <c:v>21</c:v>
                </c:pt>
                <c:pt idx="4">
                  <c:v>27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'14'!$A$4</c:f>
              <c:strCache>
                <c:ptCount val="1"/>
                <c:pt idx="0">
                  <c:v>Uz tiesu nosūtīto krimināllietu ( personu ) skaits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  <a:p>
                    <a:r>
                      <a:rPr lang="en-US" sz="1200" dirty="0"/>
                      <a:t>(21)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  <a:p>
                    <a:r>
                      <a:rPr lang="en-US" sz="1200"/>
                      <a:t>(70)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  <a:p>
                    <a:r>
                      <a:rPr lang="en-US" sz="1200"/>
                      <a:t>(40)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668133480013593E-3"/>
                  <c:y val="2.70453008789722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  <a:p>
                    <a:r>
                      <a:rPr lang="en-US" sz="1200"/>
                      <a:t>(43)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  <a:p>
                    <a:r>
                      <a:rPr lang="en-US" sz="1200"/>
                      <a:t>(43)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  <a:p>
                    <a:r>
                      <a:rPr lang="en-US" sz="1200"/>
                      <a:t>(24)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'14'!$B$1:$G$1</c:f>
              <c:strCache>
                <c:ptCount val="6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</c:strCache>
            </c:strRef>
          </c:cat>
          <c:val>
            <c:numRef>
              <c:f>'14'!$B$4:$G$4</c:f>
              <c:numCache>
                <c:formatCode>General</c:formatCode>
                <c:ptCount val="6"/>
                <c:pt idx="0">
                  <c:v>9</c:v>
                </c:pt>
                <c:pt idx="1">
                  <c:v>27</c:v>
                </c:pt>
                <c:pt idx="2">
                  <c:v>18</c:v>
                </c:pt>
                <c:pt idx="3">
                  <c:v>17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957888"/>
        <c:axId val="131959424"/>
      </c:barChart>
      <c:catAx>
        <c:axId val="131957888"/>
        <c:scaling>
          <c:orientation val="minMax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1959424"/>
        <c:crosses val="autoZero"/>
        <c:auto val="1"/>
        <c:lblAlgn val="ctr"/>
        <c:lblOffset val="100"/>
        <c:noMultiLvlLbl val="0"/>
      </c:catAx>
      <c:valAx>
        <c:axId val="13195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957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3024836862990063"/>
          <c:y val="0.84367934587354654"/>
          <c:w val="0.70806493198868892"/>
          <c:h val="0.1515294969467558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Tiesai nodoto personu skaits par noziedzīgiem nodarījumiem,
kas saistīti ar cilvēktirdzniecī</a:t>
            </a:r>
            <a:r>
              <a:rPr lang="lv-LV" sz="1800"/>
              <a:t>bu</a:t>
            </a:r>
            <a:endParaRPr lang="ru-RU" sz="1800"/>
          </a:p>
        </c:rich>
      </c:tx>
      <c:layout>
        <c:manualLayout>
          <c:xMode val="edge"/>
          <c:yMode val="edge"/>
          <c:x val="0.12790315607436228"/>
          <c:y val="1.59680638722554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'15'!$A$2</c:f>
              <c:strCache>
                <c:ptCount val="1"/>
                <c:pt idx="0">
                  <c:v>KL 154.1.p.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'15'!$B$1:$G$1</c:f>
              <c:strCache>
                <c:ptCount val="6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</c:strCache>
            </c:strRef>
          </c:cat>
          <c:val>
            <c:numRef>
              <c:f>'15'!$B$2:$G$2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'15'!$A$3</c:f>
              <c:strCache>
                <c:ptCount val="1"/>
                <c:pt idx="0">
                  <c:v>KL 165.p.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'15'!$B$1:$G$1</c:f>
              <c:strCache>
                <c:ptCount val="6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</c:strCache>
            </c:strRef>
          </c:cat>
          <c:val>
            <c:numRef>
              <c:f>'15'!$B$3:$G$3</c:f>
              <c:numCache>
                <c:formatCode>General</c:formatCode>
                <c:ptCount val="6"/>
                <c:pt idx="0">
                  <c:v>16</c:v>
                </c:pt>
                <c:pt idx="1">
                  <c:v>26</c:v>
                </c:pt>
                <c:pt idx="2">
                  <c:v>42</c:v>
                </c:pt>
                <c:pt idx="3">
                  <c:v>22</c:v>
                </c:pt>
                <c:pt idx="4">
                  <c:v>19</c:v>
                </c:pt>
                <c:pt idx="5">
                  <c:v>38</c:v>
                </c:pt>
              </c:numCache>
            </c:numRef>
          </c:val>
        </c:ser>
        <c:ser>
          <c:idx val="2"/>
          <c:order val="2"/>
          <c:tx>
            <c:strRef>
              <c:f>'15'!$A$4</c:f>
              <c:strCache>
                <c:ptCount val="1"/>
                <c:pt idx="0">
                  <c:v>KL 165.1.p.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'15'!$B$1:$G$1</c:f>
              <c:strCache>
                <c:ptCount val="6"/>
                <c:pt idx="0">
                  <c:v>2010.g.</c:v>
                </c:pt>
                <c:pt idx="1">
                  <c:v>2011.g.</c:v>
                </c:pt>
                <c:pt idx="2">
                  <c:v>2012.g.</c:v>
                </c:pt>
                <c:pt idx="3">
                  <c:v>2013.g.</c:v>
                </c:pt>
                <c:pt idx="4">
                  <c:v>2014.g.</c:v>
                </c:pt>
                <c:pt idx="5">
                  <c:v>2015.g.</c:v>
                </c:pt>
              </c:strCache>
            </c:strRef>
          </c:cat>
          <c:val>
            <c:numRef>
              <c:f>'15'!$B$4:$G$4</c:f>
              <c:numCache>
                <c:formatCode>General</c:formatCode>
                <c:ptCount val="6"/>
                <c:pt idx="0">
                  <c:v>34</c:v>
                </c:pt>
                <c:pt idx="1">
                  <c:v>13</c:v>
                </c:pt>
                <c:pt idx="2">
                  <c:v>11</c:v>
                </c:pt>
                <c:pt idx="3">
                  <c:v>4</c:v>
                </c:pt>
                <c:pt idx="4">
                  <c:v>11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569344"/>
        <c:axId val="134571136"/>
      </c:barChart>
      <c:catAx>
        <c:axId val="13456934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34571136"/>
        <c:crosses val="autoZero"/>
        <c:auto val="1"/>
        <c:lblAlgn val="ctr"/>
        <c:lblOffset val="100"/>
        <c:noMultiLvlLbl val="0"/>
      </c:catAx>
      <c:valAx>
        <c:axId val="13457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569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0066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300" b="1">
                <a:solidFill>
                  <a:srgbClr val="000099"/>
                </a:solidFill>
              </a:defRPr>
            </a:pPr>
            <a:endParaRPr lang="lv-LV"/>
          </a:p>
        </c:txPr>
      </c:legendEntry>
      <c:overlay val="0"/>
      <c:spPr>
        <a:ln w="15875">
          <a:solidFill>
            <a:sysClr val="windowText" lastClr="000000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>
                <a:latin typeface="Times New Roman" pitchFamily="18" charset="0"/>
                <a:cs typeface="Times New Roman" pitchFamily="18" charset="0"/>
              </a:defRPr>
            </a:pPr>
            <a:r>
              <a:rPr lang="lv-LV" sz="1700" dirty="0">
                <a:latin typeface="Times New Roman" pitchFamily="18" charset="0"/>
                <a:cs typeface="Times New Roman" pitchFamily="18" charset="0"/>
              </a:rPr>
              <a:t>Reģistrēto noziedzīgo nodarījumu skaits intelektuālā īpašuma
tiesību aizsardzības jomā un pabeigto liet</a:t>
            </a:r>
            <a:r>
              <a:rPr lang="lv-LV" sz="17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v-LV" sz="1700" b="0" dirty="0">
                <a:latin typeface="Times New Roman" pitchFamily="18" charset="0"/>
                <a:cs typeface="Times New Roman" pitchFamily="18" charset="0"/>
              </a:rPr>
              <a:t> (apsūdzēto</a:t>
            </a:r>
            <a:r>
              <a:rPr lang="lv-LV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lv-LV" sz="1700" dirty="0" err="1">
                <a:latin typeface="Times New Roman" pitchFamily="18" charset="0"/>
                <a:cs typeface="Times New Roman" pitchFamily="18" charset="0"/>
              </a:rPr>
              <a:t>skai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ts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207263893206848"/>
          <c:y val="1.75254697530000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302471331477933E-2"/>
          <c:y val="0.1307652324344914"/>
          <c:w val="0.96339505733704411"/>
          <c:h val="0.72637582115695654"/>
        </c:manualLayout>
      </c:layout>
      <c:lineChart>
        <c:grouping val="standard"/>
        <c:varyColors val="0"/>
        <c:ser>
          <c:idx val="0"/>
          <c:order val="0"/>
          <c:tx>
            <c:strRef>
              <c:f>'16'!$A$2</c:f>
              <c:strCache>
                <c:ptCount val="1"/>
                <c:pt idx="0">
                  <c:v>Reģistrēto noziedzīgo nodarījumu skaits 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000099"/>
              </a:solidFill>
              <a:ln w="12700"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6378896882494004E-2"/>
                  <c:y val="3.382873319179051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378896882494004E-2"/>
                  <c:y val="3.94904458598726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'16'!$B$2:$J$2</c:f>
              <c:numCache>
                <c:formatCode>General</c:formatCode>
                <c:ptCount val="9"/>
                <c:pt idx="0">
                  <c:v>71</c:v>
                </c:pt>
                <c:pt idx="1">
                  <c:v>59</c:v>
                </c:pt>
                <c:pt idx="2">
                  <c:v>47</c:v>
                </c:pt>
                <c:pt idx="3">
                  <c:v>48</c:v>
                </c:pt>
                <c:pt idx="4">
                  <c:v>70</c:v>
                </c:pt>
                <c:pt idx="5">
                  <c:v>73</c:v>
                </c:pt>
                <c:pt idx="6">
                  <c:v>50</c:v>
                </c:pt>
                <c:pt idx="7">
                  <c:v>35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'16'!$A$3</c:f>
              <c:strCache>
                <c:ptCount val="1"/>
                <c:pt idx="0">
                  <c:v>Pabeigto lietu skaits ( apsūdzēto skaits ) </c:v>
                </c:pt>
              </c:strCache>
            </c:strRef>
          </c:tx>
          <c:spPr>
            <a:ln w="34925">
              <a:solidFill>
                <a:srgbClr val="000099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000099"/>
                </a:solidFill>
              </a:ln>
            </c:spPr>
          </c:marker>
          <c:dLbls>
            <c:dLbl>
              <c:idx val="0"/>
              <c:layout>
                <c:manualLayout>
                  <c:x val="-3.3828914996222252E-2"/>
                  <c:y val="5.28595668302367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  <a:p>
                    <a:r>
                      <a:rPr lang="en-US" sz="1200" b="1" dirty="0"/>
                      <a:t>(69)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173097620560816E-2"/>
                  <c:y val="-5.472534076300324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0099"/>
                        </a:solidFill>
                      </a:defRPr>
                    </a:pPr>
                    <a:r>
                      <a:rPr lang="en-US" sz="1600" dirty="0"/>
                      <a:t>68</a:t>
                    </a:r>
                  </a:p>
                  <a:p>
                    <a:pPr>
                      <a:defRPr sz="1600" b="1">
                        <a:solidFill>
                          <a:srgbClr val="000099"/>
                        </a:solidFill>
                      </a:defRPr>
                    </a:pPr>
                    <a:r>
                      <a:rPr lang="en-US" sz="1200" dirty="0"/>
                      <a:t>(70)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96965065075962E-2"/>
                  <c:y val="-5.122500818812339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0099"/>
                        </a:solidFill>
                      </a:defRPr>
                    </a:pPr>
                    <a:r>
                      <a:rPr lang="en-US" sz="1600" dirty="0"/>
                      <a:t>51</a:t>
                    </a:r>
                  </a:p>
                  <a:p>
                    <a:pPr>
                      <a:defRPr sz="1600" b="1">
                        <a:solidFill>
                          <a:srgbClr val="000099"/>
                        </a:solidFill>
                      </a:defRPr>
                    </a:pPr>
                    <a:r>
                      <a:rPr lang="en-US" sz="1200" dirty="0"/>
                      <a:t>(52)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026410453030054E-2"/>
                  <c:y val="4.5447691959190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</a:p>
                  <a:p>
                    <a:r>
                      <a:rPr lang="en-US" sz="1200"/>
                      <a:t>(46)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01192935953596E-2"/>
                  <c:y val="4.5447691959190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</a:p>
                  <a:p>
                    <a:r>
                      <a:rPr lang="en-US" sz="1200"/>
                      <a:t>(46)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828914996222252E-2"/>
                  <c:y val="4.7738202248812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  <a:p>
                    <a:r>
                      <a:rPr lang="en-US" sz="1200"/>
                      <a:t>(40)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419245815029224E-2"/>
                  <c:y val="5.46097331176766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</a:p>
                  <a:p>
                    <a:r>
                      <a:rPr lang="en-US" sz="1200"/>
                      <a:t>(47)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681854573567484E-2"/>
                  <c:y val="4.82785462509937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  <a:p>
                    <a:r>
                      <a:rPr lang="en-US" sz="1200"/>
                      <a:t>(27)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503269355911656E-2"/>
                  <c:y val="4.852328817721543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0099"/>
                        </a:solidFill>
                      </a:defRPr>
                    </a:pPr>
                    <a:r>
                      <a:rPr lang="en-US" sz="1600" dirty="0"/>
                      <a:t>24</a:t>
                    </a:r>
                  </a:p>
                  <a:p>
                    <a:pPr>
                      <a:defRPr sz="1600" b="1">
                        <a:solidFill>
                          <a:srgbClr val="000099"/>
                        </a:solidFill>
                      </a:defRPr>
                    </a:pPr>
                    <a:r>
                      <a:rPr lang="en-US" sz="1200" b="1" dirty="0"/>
                      <a:t>(24)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'16'!$B$3:$J$3</c:f>
              <c:numCache>
                <c:formatCode>General</c:formatCode>
                <c:ptCount val="9"/>
                <c:pt idx="0">
                  <c:v>68</c:v>
                </c:pt>
                <c:pt idx="1">
                  <c:v>68</c:v>
                </c:pt>
                <c:pt idx="2">
                  <c:v>51</c:v>
                </c:pt>
                <c:pt idx="3">
                  <c:v>44</c:v>
                </c:pt>
                <c:pt idx="4">
                  <c:v>44</c:v>
                </c:pt>
                <c:pt idx="5">
                  <c:v>40</c:v>
                </c:pt>
                <c:pt idx="6">
                  <c:v>45</c:v>
                </c:pt>
                <c:pt idx="7">
                  <c:v>27</c:v>
                </c:pt>
                <c:pt idx="8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31424"/>
        <c:axId val="135037312"/>
      </c:lineChart>
      <c:catAx>
        <c:axId val="135031424"/>
        <c:scaling>
          <c:orientation val="minMax"/>
        </c:scaling>
        <c:delete val="0"/>
        <c:axPos val="b"/>
        <c:majorGridlines>
          <c:spPr>
            <a:ln w="9525">
              <a:solidFill>
                <a:srgbClr val="000066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5037312"/>
        <c:crosses val="autoZero"/>
        <c:auto val="1"/>
        <c:lblAlgn val="ctr"/>
        <c:lblOffset val="100"/>
        <c:noMultiLvlLbl val="0"/>
      </c:catAx>
      <c:valAx>
        <c:axId val="13503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0314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0099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2.6425781513560665E-2"/>
          <c:y val="0.92878390201224847"/>
          <c:w val="0.94401618583048075"/>
          <c:h val="5.4230959983505245E-2"/>
        </c:manualLayout>
      </c:layout>
      <c:overlay val="0"/>
      <c:spPr>
        <a:ln w="12700">
          <a:solidFill>
            <a:srgbClr val="000066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lv-LV" sz="1700"/>
              <a:t>Pabeigto kriminālprocesu skaits
par atsevišķiem noziedzīgiem nodarījumiem</a:t>
            </a:r>
            <a:endParaRPr lang="ru-RU" sz="17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813142257298514E-2"/>
          <c:y val="0.14221780953231197"/>
          <c:w val="0.96373715485402967"/>
          <c:h val="0.71492321829378591"/>
        </c:manualLayout>
      </c:layout>
      <c:lineChart>
        <c:grouping val="standard"/>
        <c:varyColors val="0"/>
        <c:ser>
          <c:idx val="0"/>
          <c:order val="0"/>
          <c:tx>
            <c:strRef>
              <c:f>'17'!$A$2</c:f>
              <c:strCache>
                <c:ptCount val="1"/>
                <c:pt idx="0">
                  <c:v>Kontrabanda KL 190. un 190.1.p. 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6569996895464368E-2"/>
                  <c:y val="3.204063762768010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35311860468254E-2"/>
                  <c:y val="-3.252525197872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735311860468254E-2"/>
                  <c:y val="-3.7106273384175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548822716479E-2"/>
                  <c:y val="-3.2525251978721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493756145475129E-2"/>
                  <c:y val="-2.7944230573267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845445002476482E-2"/>
                  <c:y val="-2.7944230573267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845445002476482E-2"/>
                  <c:y val="-3.4815762681448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'17'!$B$2:$J$2</c:f>
              <c:numCache>
                <c:formatCode>General</c:formatCode>
                <c:ptCount val="9"/>
                <c:pt idx="0">
                  <c:v>43</c:v>
                </c:pt>
                <c:pt idx="1">
                  <c:v>66</c:v>
                </c:pt>
                <c:pt idx="2">
                  <c:v>111</c:v>
                </c:pt>
                <c:pt idx="3">
                  <c:v>142</c:v>
                </c:pt>
                <c:pt idx="4">
                  <c:v>106</c:v>
                </c:pt>
                <c:pt idx="5">
                  <c:v>106</c:v>
                </c:pt>
                <c:pt idx="6">
                  <c:v>70</c:v>
                </c:pt>
                <c:pt idx="7">
                  <c:v>80</c:v>
                </c:pt>
                <c:pt idx="8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'17'!$A$3</c:f>
              <c:strCache>
                <c:ptCount val="1"/>
                <c:pt idx="0">
                  <c:v>Izvairīšanās no nodokļu maksāšanas KL 218.p.</c:v>
                </c:pt>
              </c:strCache>
            </c:strRef>
          </c:tx>
          <c:spPr>
            <a:ln w="31750">
              <a:solidFill>
                <a:srgbClr val="000066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000066"/>
                </a:solidFill>
              </a:ln>
            </c:spPr>
          </c:marker>
          <c:dLbls>
            <c:dLbl>
              <c:idx val="1"/>
              <c:layout>
                <c:manualLayout>
                  <c:x val="-2.6570048309178744E-2"/>
                  <c:y val="3.891213389121338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33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570048309178744E-2"/>
                  <c:y val="3.333333333333333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33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59742351046581E-2"/>
                  <c:y val="3.891213389121338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33CC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33CC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'17'!$B$3:$J$3</c:f>
              <c:numCache>
                <c:formatCode>General</c:formatCode>
                <c:ptCount val="9"/>
                <c:pt idx="0">
                  <c:v>61</c:v>
                </c:pt>
                <c:pt idx="1">
                  <c:v>64</c:v>
                </c:pt>
                <c:pt idx="2">
                  <c:v>45</c:v>
                </c:pt>
                <c:pt idx="3">
                  <c:v>53</c:v>
                </c:pt>
                <c:pt idx="4">
                  <c:v>64</c:v>
                </c:pt>
                <c:pt idx="5">
                  <c:v>63</c:v>
                </c:pt>
                <c:pt idx="6">
                  <c:v>60</c:v>
                </c:pt>
                <c:pt idx="7">
                  <c:v>55</c:v>
                </c:pt>
                <c:pt idx="8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30592"/>
        <c:axId val="135232128"/>
      </c:lineChart>
      <c:catAx>
        <c:axId val="135230592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5232128"/>
        <c:crosses val="autoZero"/>
        <c:auto val="1"/>
        <c:lblAlgn val="ctr"/>
        <c:lblOffset val="100"/>
        <c:noMultiLvlLbl val="0"/>
      </c:catAx>
      <c:valAx>
        <c:axId val="135232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2305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0099"/>
                </a:solidFill>
              </a:defRPr>
            </a:pPr>
            <a:endParaRPr lang="lv-LV"/>
          </a:p>
        </c:txPr>
      </c:legendEntry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700"/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'18'!$A$2</c:f>
              <c:strCache>
                <c:ptCount val="1"/>
                <c:pt idx="0">
                  <c:v>Prokuroru uzraudzībā uzsākto kriminālprocesu skaits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'18'!$B$1:$I$1</c:f>
              <c:strCache>
                <c:ptCount val="8"/>
                <c:pt idx="0">
                  <c:v>2008.g.</c:v>
                </c:pt>
                <c:pt idx="1">
                  <c:v>2009.g.</c:v>
                </c:pt>
                <c:pt idx="2">
                  <c:v>2010.g.</c:v>
                </c:pt>
                <c:pt idx="3">
                  <c:v>2011.g.</c:v>
                </c:pt>
                <c:pt idx="4">
                  <c:v>2012.g.</c:v>
                </c:pt>
                <c:pt idx="5">
                  <c:v>2013.g.</c:v>
                </c:pt>
                <c:pt idx="6">
                  <c:v>2014.g.</c:v>
                </c:pt>
                <c:pt idx="7">
                  <c:v>2015.g.</c:v>
                </c:pt>
              </c:strCache>
            </c:strRef>
          </c:cat>
          <c:val>
            <c:numRef>
              <c:f>'18'!$B$2:$I$2</c:f>
              <c:numCache>
                <c:formatCode>General</c:formatCode>
                <c:ptCount val="8"/>
                <c:pt idx="0">
                  <c:v>58868</c:v>
                </c:pt>
                <c:pt idx="1">
                  <c:v>58064</c:v>
                </c:pt>
                <c:pt idx="2">
                  <c:v>52427</c:v>
                </c:pt>
                <c:pt idx="3">
                  <c:v>53232</c:v>
                </c:pt>
                <c:pt idx="4">
                  <c:v>47988</c:v>
                </c:pt>
                <c:pt idx="5">
                  <c:v>47763</c:v>
                </c:pt>
                <c:pt idx="6">
                  <c:v>48596</c:v>
                </c:pt>
                <c:pt idx="7">
                  <c:v>48962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37408"/>
        <c:axId val="135538944"/>
      </c:barChart>
      <c:catAx>
        <c:axId val="13553740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5538944"/>
        <c:crosses val="autoZero"/>
        <c:auto val="1"/>
        <c:lblAlgn val="ctr"/>
        <c:lblOffset val="100"/>
        <c:noMultiLvlLbl val="0"/>
      </c:catAx>
      <c:valAx>
        <c:axId val="13553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537408"/>
        <c:crosses val="autoZero"/>
        <c:crossBetween val="between"/>
      </c:valAx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'19'!$A$2</c:f>
              <c:strCache>
                <c:ptCount val="1"/>
                <c:pt idx="0">
                  <c:v>Atcelti lēmumi par atteikšanos uzsākt kriminālprocesu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'19'!$B$2:$J$2</c:f>
              <c:numCache>
                <c:formatCode>General</c:formatCode>
                <c:ptCount val="9"/>
                <c:pt idx="0">
                  <c:v>1193</c:v>
                </c:pt>
                <c:pt idx="1">
                  <c:v>1343</c:v>
                </c:pt>
                <c:pt idx="2">
                  <c:v>1594</c:v>
                </c:pt>
                <c:pt idx="3">
                  <c:v>1588</c:v>
                </c:pt>
                <c:pt idx="4">
                  <c:v>1379</c:v>
                </c:pt>
                <c:pt idx="5">
                  <c:v>1269</c:v>
                </c:pt>
                <c:pt idx="6">
                  <c:v>1443</c:v>
                </c:pt>
                <c:pt idx="7">
                  <c:v>1514</c:v>
                </c:pt>
                <c:pt idx="8">
                  <c:v>1499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'19'!$A$3</c:f>
              <c:strCache>
                <c:ptCount val="1"/>
                <c:pt idx="0">
                  <c:v>Atcelti lēmumi par krimināllietas izbeigšanu</c:v>
                </c:pt>
              </c:strCache>
            </c:strRef>
          </c:tx>
          <c:spPr>
            <a:ln w="34925"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'19'!$B$3:$J$3</c:f>
              <c:numCache>
                <c:formatCode>General</c:formatCode>
                <c:ptCount val="9"/>
                <c:pt idx="0">
                  <c:v>799</c:v>
                </c:pt>
                <c:pt idx="1">
                  <c:v>657</c:v>
                </c:pt>
                <c:pt idx="2">
                  <c:v>559</c:v>
                </c:pt>
                <c:pt idx="3">
                  <c:v>501</c:v>
                </c:pt>
                <c:pt idx="4">
                  <c:v>527</c:v>
                </c:pt>
                <c:pt idx="5">
                  <c:v>558</c:v>
                </c:pt>
                <c:pt idx="6">
                  <c:v>516</c:v>
                </c:pt>
                <c:pt idx="7">
                  <c:v>468</c:v>
                </c:pt>
                <c:pt idx="8">
                  <c:v>468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'19'!$A$4</c:f>
              <c:strCache>
                <c:ptCount val="1"/>
                <c:pt idx="0">
                  <c:v>Atdotas lietas atpakaļ izmeklēšanas turpināšanai 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'19'!$B$4:$J$4</c:f>
              <c:numCache>
                <c:formatCode>General</c:formatCode>
                <c:ptCount val="9"/>
                <c:pt idx="0">
                  <c:v>393</c:v>
                </c:pt>
                <c:pt idx="1">
                  <c:v>348</c:v>
                </c:pt>
                <c:pt idx="2">
                  <c:v>360</c:v>
                </c:pt>
                <c:pt idx="3">
                  <c:v>308</c:v>
                </c:pt>
                <c:pt idx="4">
                  <c:v>342</c:v>
                </c:pt>
                <c:pt idx="5">
                  <c:v>299</c:v>
                </c:pt>
                <c:pt idx="6">
                  <c:v>284</c:v>
                </c:pt>
                <c:pt idx="7">
                  <c:v>269</c:v>
                </c:pt>
                <c:pt idx="8">
                  <c:v>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841280"/>
        <c:axId val="135842816"/>
      </c:lineChart>
      <c:catAx>
        <c:axId val="135841280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5842816"/>
        <c:crosses val="autoZero"/>
        <c:auto val="1"/>
        <c:lblAlgn val="ctr"/>
        <c:lblOffset val="100"/>
        <c:noMultiLvlLbl val="0"/>
      </c:catAx>
      <c:valAx>
        <c:axId val="1358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8412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80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0099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20475357297351529"/>
          <c:y val="0.84134022856190871"/>
          <c:w val="0.67195160143789823"/>
          <c:h val="0.14257547748640073"/>
        </c:manualLayout>
      </c:layout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7875550413769E-2"/>
          <c:y val="3.3832437611965201E-2"/>
          <c:w val="0.9759543557880811"/>
          <c:h val="0.850256426280048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50400"/>
        <c:axId val="86551936"/>
      </c:barChart>
      <c:catAx>
        <c:axId val="865504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655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5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55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'20'!$A$2</c:f>
              <c:strCache>
                <c:ptCount val="1"/>
                <c:pt idx="0">
                  <c:v>Prokurora iesniegumi par likumu pārkāpumiem pirmstiesas procesā</c:v>
                </c:pt>
              </c:strCache>
            </c:strRef>
          </c:tx>
          <c:spPr>
            <a:pattFill prst="lgCheck">
              <a:fgClr>
                <a:srgbClr val="339966"/>
              </a:fgClr>
              <a:bgClr>
                <a:srgbClr val="FFFF00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8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'20'!$B$2:$J$2</c:f>
              <c:numCache>
                <c:formatCode>General</c:formatCode>
                <c:ptCount val="9"/>
                <c:pt idx="0">
                  <c:v>369</c:v>
                </c:pt>
                <c:pt idx="1">
                  <c:v>365</c:v>
                </c:pt>
                <c:pt idx="2">
                  <c:v>291</c:v>
                </c:pt>
                <c:pt idx="3">
                  <c:v>334</c:v>
                </c:pt>
                <c:pt idx="4">
                  <c:v>499</c:v>
                </c:pt>
                <c:pt idx="5">
                  <c:v>497</c:v>
                </c:pt>
                <c:pt idx="6">
                  <c:v>474</c:v>
                </c:pt>
                <c:pt idx="7">
                  <c:v>716</c:v>
                </c:pt>
                <c:pt idx="8">
                  <c:v>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6564224"/>
        <c:axId val="86582400"/>
      </c:barChart>
      <c:catAx>
        <c:axId val="86564224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86582400"/>
        <c:crosses val="autoZero"/>
        <c:auto val="1"/>
        <c:lblAlgn val="ctr"/>
        <c:lblOffset val="100"/>
        <c:noMultiLvlLbl val="0"/>
      </c:catAx>
      <c:valAx>
        <c:axId val="86582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564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1700" dirty="0">
                <a:solidFill>
                  <a:schemeClr val="bg1">
                    <a:lumMod val="10000"/>
                  </a:schemeClr>
                </a:solidFill>
              </a:rPr>
              <a:t>Reģistrēto noziedzīgo nodarījumu skaits </a:t>
            </a:r>
            <a:r>
              <a:rPr lang="lv-LV" sz="1700" dirty="0" smtClean="0">
                <a:solidFill>
                  <a:schemeClr val="bg1">
                    <a:lumMod val="10000"/>
                  </a:schemeClr>
                </a:solidFill>
              </a:rPr>
              <a:t>reģionos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1400" b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( </a:t>
            </a:r>
            <a:r>
              <a:rPr lang="lv-LV" sz="1400" b="0" dirty="0">
                <a:solidFill>
                  <a:schemeClr val="bg1">
                    <a:lumMod val="10000"/>
                  </a:schemeClr>
                </a:solidFill>
                <a:effectLst/>
              </a:rPr>
              <a:t>% </a:t>
            </a:r>
            <a:r>
              <a:rPr lang="lv-LV" sz="1400" b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īpatsvars </a:t>
            </a:r>
            <a:r>
              <a:rPr lang="lv-LV" sz="1400" b="0" dirty="0">
                <a:solidFill>
                  <a:schemeClr val="bg1">
                    <a:lumMod val="10000"/>
                  </a:schemeClr>
                </a:solidFill>
                <a:effectLst/>
              </a:rPr>
              <a:t>no reģistrētiem valstī )</a:t>
            </a:r>
            <a:endParaRPr lang="ru-RU" sz="1600" dirty="0">
              <a:solidFill>
                <a:schemeClr val="bg1">
                  <a:lumMod val="1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420079260237782E-2"/>
          <c:y val="0.14458509142053447"/>
          <c:w val="0.96125055041831797"/>
          <c:h val="0.7243886286366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5.2840158520475562E-3"/>
                  <c:y val="2.8129395218002813E-3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25 </a:t>
                    </a:r>
                    <a:r>
                      <a:rPr lang="en-US" sz="1200" b="1" i="0" baseline="0"/>
                      <a:t>(0,05%)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4227 </a:t>
                    </a:r>
                    <a:r>
                      <a:rPr lang="en-US" sz="1200" b="1" i="0" baseline="0"/>
                      <a:t>(8,9%)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4678 </a:t>
                    </a:r>
                    <a:r>
                      <a:rPr lang="en-US" sz="1200" b="1" i="0" baseline="0"/>
                      <a:t>(9,8%)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200"/>
                      <a:t>5892 </a:t>
                    </a:r>
                    <a:r>
                      <a:rPr lang="en-US" sz="1200" b="1" i="0" baseline="0"/>
                      <a:t>(12,4%)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6641</a:t>
                    </a:r>
                    <a:r>
                      <a:rPr lang="en-US" sz="1200" b="1" i="0" baseline="0"/>
                      <a:t>(14%)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6042 </a:t>
                    </a:r>
                    <a:r>
                      <a:rPr lang="en-US" sz="1200" b="1" i="0" baseline="0"/>
                      <a:t>(12,7%)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20056 </a:t>
                    </a:r>
                    <a:r>
                      <a:rPr lang="en-US" sz="1200" b="1" i="0" baseline="0"/>
                      <a:t>(42,2%)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  <c:pt idx="5">
                  <c:v>Pierīgas reģions</c:v>
                </c:pt>
                <c:pt idx="6">
                  <c:v>Rīgas reģions</c:v>
                </c:pt>
              </c:strCache>
            </c:strRef>
          </c:cat>
          <c:val>
            <c:numRef>
              <c:f>'3'!$B$2:$B$8</c:f>
              <c:numCache>
                <c:formatCode>General</c:formatCode>
                <c:ptCount val="7"/>
                <c:pt idx="0">
                  <c:v>25</c:v>
                </c:pt>
                <c:pt idx="1">
                  <c:v>4227</c:v>
                </c:pt>
                <c:pt idx="2">
                  <c:v>4678</c:v>
                </c:pt>
                <c:pt idx="3">
                  <c:v>5892</c:v>
                </c:pt>
                <c:pt idx="4">
                  <c:v>6641</c:v>
                </c:pt>
                <c:pt idx="5">
                  <c:v>6042</c:v>
                </c:pt>
                <c:pt idx="6">
                  <c:v>20056</c:v>
                </c:pt>
              </c:numCache>
            </c:numRef>
          </c:val>
        </c:ser>
        <c:ser>
          <c:idx val="1"/>
          <c:order val="1"/>
          <c:tx>
            <c:strRef>
              <c:f>'3'!$C$1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3.5226772346983628E-3"/>
                  <c:y val="-2.8129395218002813E-3"/>
                </c:manualLayout>
              </c:layout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76 </a:t>
                    </a:r>
                    <a:r>
                      <a:rPr lang="en-US" sz="1200" b="1" i="0" baseline="0"/>
                      <a:t>(0,2%)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3762 </a:t>
                    </a:r>
                    <a:r>
                      <a:rPr lang="en-US" sz="1200" b="1" i="0" baseline="0"/>
                      <a:t>(7,8%)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4677 </a:t>
                    </a:r>
                    <a:r>
                      <a:rPr lang="en-US" sz="1200" b="1" i="0" baseline="0"/>
                      <a:t>(9,6%)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5864 </a:t>
                    </a:r>
                    <a:r>
                      <a:rPr lang="en-US" sz="1200" b="1" i="0" baseline="0"/>
                      <a:t>(12,1%)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6591 </a:t>
                    </a:r>
                    <a:r>
                      <a:rPr lang="en-US" sz="1200" b="1" i="0" baseline="0"/>
                      <a:t>(13,6%)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6417 </a:t>
                    </a:r>
                    <a:r>
                      <a:rPr lang="en-US" sz="1200" b="1" i="0" baseline="0"/>
                      <a:t>(13,2%)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/>
                      <a:t>21090 </a:t>
                    </a:r>
                    <a:r>
                      <a:rPr lang="en-US" sz="1200" b="1" i="0" baseline="0"/>
                      <a:t>(43,5%)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  <c:pt idx="5">
                  <c:v>Pierīgas reģions</c:v>
                </c:pt>
                <c:pt idx="6">
                  <c:v>Rīgas reģions</c:v>
                </c:pt>
              </c:strCache>
            </c:strRef>
          </c:cat>
          <c:val>
            <c:numRef>
              <c:f>'3'!$C$2:$C$8</c:f>
              <c:numCache>
                <c:formatCode>General</c:formatCode>
                <c:ptCount val="7"/>
                <c:pt idx="0">
                  <c:v>76</c:v>
                </c:pt>
                <c:pt idx="1">
                  <c:v>3762</c:v>
                </c:pt>
                <c:pt idx="2">
                  <c:v>4677</c:v>
                </c:pt>
                <c:pt idx="3">
                  <c:v>5864</c:v>
                </c:pt>
                <c:pt idx="4">
                  <c:v>6591</c:v>
                </c:pt>
                <c:pt idx="5">
                  <c:v>6417</c:v>
                </c:pt>
                <c:pt idx="6">
                  <c:v>21090</c:v>
                </c:pt>
              </c:numCache>
            </c:numRef>
          </c:val>
        </c:ser>
        <c:ser>
          <c:idx val="2"/>
          <c:order val="2"/>
          <c:tx>
            <c:strRef>
              <c:f>'3'!$D$1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/>
                      <a:t>5</a:t>
                    </a:r>
                    <a:r>
                      <a:rPr lang="en-US"/>
                      <a:t>4 </a:t>
                    </a:r>
                    <a:r>
                      <a:rPr lang="en-US" sz="1300" b="1" i="0" u="none" strike="noStrike" baseline="0"/>
                      <a:t>(0,11%)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/>
                      <a:t>3</a:t>
                    </a:r>
                    <a:r>
                      <a:rPr lang="en-US"/>
                      <a:t>907 </a:t>
                    </a:r>
                    <a:r>
                      <a:rPr lang="en-US" sz="1300" b="1" i="0" u="none" strike="noStrike" baseline="0"/>
                      <a:t>(8,2%)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/>
                      <a:t>4</a:t>
                    </a:r>
                    <a:r>
                      <a:rPr lang="en-US"/>
                      <a:t> 933 </a:t>
                    </a:r>
                    <a:r>
                      <a:rPr lang="en-US" sz="1300" b="1" i="0" u="none" strike="noStrike" baseline="0"/>
                      <a:t>(10,4%)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/>
                      <a:t>5</a:t>
                    </a:r>
                    <a:r>
                      <a:rPr lang="en-US"/>
                      <a:t> 666 </a:t>
                    </a:r>
                    <a:r>
                      <a:rPr lang="en-US" sz="1300" b="1" i="0" u="none" strike="noStrike" baseline="0"/>
                      <a:t>(12%)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/>
                      <a:t>6</a:t>
                    </a:r>
                    <a:r>
                      <a:rPr lang="en-US"/>
                      <a:t> 276 </a:t>
                    </a:r>
                    <a:r>
                      <a:rPr lang="en-US" sz="1300" b="1" i="0" u="none" strike="noStrike" baseline="0"/>
                      <a:t>(13,2%)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/>
                      <a:t>6</a:t>
                    </a:r>
                    <a:r>
                      <a:rPr lang="en-US"/>
                      <a:t> 856 </a:t>
                    </a:r>
                    <a:r>
                      <a:rPr lang="en-US" sz="1300" b="1" i="0" u="none" strike="noStrike" baseline="0"/>
                      <a:t>(14,5%)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400"/>
                      <a:t>1</a:t>
                    </a:r>
                    <a:r>
                      <a:rPr lang="en-US"/>
                      <a:t>9 714 </a:t>
                    </a:r>
                    <a:r>
                      <a:rPr lang="en-US" sz="1300" b="1" i="0" baseline="0"/>
                      <a:t>(41,6%)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'3'!$A$2:$A$8</c:f>
              <c:strCache>
                <c:ptCount val="7"/>
                <c:pt idx="0">
                  <c:v>nav adreses</c:v>
                </c:pt>
                <c:pt idx="1">
                  <c:v>Vidzemes reģions</c:v>
                </c:pt>
                <c:pt idx="2">
                  <c:v>Kurzemes reģions</c:v>
                </c:pt>
                <c:pt idx="3">
                  <c:v>Zemgales reģions</c:v>
                </c:pt>
                <c:pt idx="4">
                  <c:v>Latgales reģions</c:v>
                </c:pt>
                <c:pt idx="5">
                  <c:v>Pierīgas reģions</c:v>
                </c:pt>
                <c:pt idx="6">
                  <c:v>Rīgas reģions</c:v>
                </c:pt>
              </c:strCache>
            </c:strRef>
          </c:cat>
          <c:val>
            <c:numRef>
              <c:f>'3'!$D$2:$D$8</c:f>
              <c:numCache>
                <c:formatCode>General</c:formatCode>
                <c:ptCount val="7"/>
                <c:pt idx="0">
                  <c:v>54</c:v>
                </c:pt>
                <c:pt idx="1">
                  <c:v>3907</c:v>
                </c:pt>
                <c:pt idx="2" formatCode="#,##0">
                  <c:v>4933</c:v>
                </c:pt>
                <c:pt idx="3" formatCode="#,##0">
                  <c:v>5666</c:v>
                </c:pt>
                <c:pt idx="4" formatCode="#,##0">
                  <c:v>6276</c:v>
                </c:pt>
                <c:pt idx="5" formatCode="#,##0">
                  <c:v>6856</c:v>
                </c:pt>
                <c:pt idx="6" formatCode="#,##0">
                  <c:v>19714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9029760"/>
        <c:axId val="79031296"/>
      </c:barChart>
      <c:catAx>
        <c:axId val="79029760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 cap="flat">
            <a:solidFill>
              <a:sysClr val="windowText" lastClr="000000"/>
            </a:solidFill>
            <a:round/>
          </a:ln>
        </c:spPr>
        <c:txPr>
          <a:bodyPr/>
          <a:lstStyle/>
          <a:p>
            <a:pPr>
              <a:defRPr sz="1400" b="1">
                <a:solidFill>
                  <a:srgbClr val="080808"/>
                </a:solidFill>
              </a:defRPr>
            </a:pPr>
            <a:endParaRPr lang="lv-LV"/>
          </a:p>
        </c:txPr>
        <c:crossAx val="79031296"/>
        <c:crosses val="autoZero"/>
        <c:auto val="1"/>
        <c:lblAlgn val="ctr"/>
        <c:lblOffset val="100"/>
        <c:noMultiLvlLbl val="0"/>
      </c:catAx>
      <c:valAx>
        <c:axId val="7903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0297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000099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8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2.8810036852810281E-2"/>
          <c:y val="0.25358664836234146"/>
          <c:w val="0.26602573655275186"/>
          <c:h val="6.005607014554043E-2"/>
        </c:manualLayout>
      </c:layout>
      <c:overlay val="0"/>
      <c:spPr>
        <a:solidFill>
          <a:schemeClr val="bg1"/>
        </a:solidFill>
        <a:ln w="12700"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'21'!$A$2</c:f>
              <c:strCache>
                <c:ptCount val="1"/>
                <c:pt idx="0">
                  <c:v>Pieņemtas lietas prokuratūras lietvedībā</c:v>
                </c:pt>
              </c:strCache>
            </c:strRef>
          </c:tx>
          <c:spPr>
            <a:ln w="31750">
              <a:solidFill>
                <a:srgbClr val="80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8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80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'21'!$B$2:$J$2</c:f>
              <c:numCache>
                <c:formatCode>General</c:formatCode>
                <c:ptCount val="9"/>
                <c:pt idx="0">
                  <c:v>14465</c:v>
                </c:pt>
                <c:pt idx="1">
                  <c:v>15907</c:v>
                </c:pt>
                <c:pt idx="2">
                  <c:v>15519</c:v>
                </c:pt>
                <c:pt idx="3">
                  <c:v>13593</c:v>
                </c:pt>
                <c:pt idx="4">
                  <c:v>13305</c:v>
                </c:pt>
                <c:pt idx="5">
                  <c:v>13372</c:v>
                </c:pt>
                <c:pt idx="6">
                  <c:v>13170</c:v>
                </c:pt>
                <c:pt idx="7">
                  <c:v>13237</c:v>
                </c:pt>
                <c:pt idx="8">
                  <c:v>14307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'21'!$A$3</c:f>
              <c:strCache>
                <c:ptCount val="1"/>
                <c:pt idx="0">
                  <c:v>Pabeigts pirmstiesas kriminālprocess</c:v>
                </c:pt>
              </c:strCache>
            </c:strRef>
          </c:tx>
          <c:spPr>
            <a:ln w="34925">
              <a:solidFill>
                <a:srgbClr val="000099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000099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'21'!$B$3:$J$3</c:f>
              <c:numCache>
                <c:formatCode>General</c:formatCode>
                <c:ptCount val="9"/>
                <c:pt idx="0">
                  <c:v>12494</c:v>
                </c:pt>
                <c:pt idx="1">
                  <c:v>13908</c:v>
                </c:pt>
                <c:pt idx="2">
                  <c:v>13602</c:v>
                </c:pt>
                <c:pt idx="3">
                  <c:v>11827</c:v>
                </c:pt>
                <c:pt idx="4">
                  <c:v>11513</c:v>
                </c:pt>
                <c:pt idx="5">
                  <c:v>11680</c:v>
                </c:pt>
                <c:pt idx="6">
                  <c:v>11501</c:v>
                </c:pt>
                <c:pt idx="7">
                  <c:v>11482</c:v>
                </c:pt>
                <c:pt idx="8">
                  <c:v>12238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'21'!$A$4</c:f>
              <c:strCache>
                <c:ptCount val="1"/>
                <c:pt idx="0">
                  <c:v>Nepabeigto lietu atlikums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'21'!$B$4:$J$4</c:f>
              <c:numCache>
                <c:formatCode>General</c:formatCode>
                <c:ptCount val="9"/>
                <c:pt idx="0">
                  <c:v>598</c:v>
                </c:pt>
                <c:pt idx="1">
                  <c:v>578</c:v>
                </c:pt>
                <c:pt idx="2">
                  <c:v>525</c:v>
                </c:pt>
                <c:pt idx="3">
                  <c:v>513</c:v>
                </c:pt>
                <c:pt idx="4">
                  <c:v>498</c:v>
                </c:pt>
                <c:pt idx="5">
                  <c:v>508</c:v>
                </c:pt>
                <c:pt idx="6">
                  <c:v>408</c:v>
                </c:pt>
                <c:pt idx="7">
                  <c:v>466</c:v>
                </c:pt>
                <c:pt idx="8">
                  <c:v>519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63328"/>
        <c:axId val="136164864"/>
      </c:lineChart>
      <c:catAx>
        <c:axId val="13616332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6164864"/>
        <c:crosses val="autoZero"/>
        <c:auto val="1"/>
        <c:lblAlgn val="ctr"/>
        <c:lblOffset val="100"/>
        <c:noMultiLvlLbl val="0"/>
      </c:catAx>
      <c:valAx>
        <c:axId val="13616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16332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80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0099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5.4534691558843988E-2"/>
          <c:y val="0.8874101541519398"/>
          <c:w val="0.88928217616498273"/>
          <c:h val="0.10040475606121865"/>
        </c:manualLayout>
      </c:layout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'22'!$A$2</c:f>
              <c:strCache>
                <c:ptCount val="1"/>
                <c:pt idx="0">
                  <c:v>Izskatītās krimināllietas 1.instances tiesā 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'22'!$B$1:$J$1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'22'!$B$2:$J$2</c:f>
              <c:numCache>
                <c:formatCode>General</c:formatCode>
                <c:ptCount val="9"/>
                <c:pt idx="0">
                  <c:v>9687</c:v>
                </c:pt>
                <c:pt idx="1">
                  <c:v>9999</c:v>
                </c:pt>
                <c:pt idx="2">
                  <c:v>9676</c:v>
                </c:pt>
                <c:pt idx="3">
                  <c:v>8612</c:v>
                </c:pt>
                <c:pt idx="4">
                  <c:v>8378</c:v>
                </c:pt>
                <c:pt idx="5">
                  <c:v>8348</c:v>
                </c:pt>
                <c:pt idx="6">
                  <c:v>8007</c:v>
                </c:pt>
                <c:pt idx="7">
                  <c:v>8425</c:v>
                </c:pt>
                <c:pt idx="8">
                  <c:v>8930</c:v>
                </c:pt>
              </c:numCache>
            </c:numRef>
          </c:val>
        </c:ser>
        <c:ser>
          <c:idx val="1"/>
          <c:order val="1"/>
          <c:tx>
            <c:strRef>
              <c:f>'22'!$A$3</c:f>
              <c:strCache>
                <c:ptCount val="1"/>
                <c:pt idx="0">
                  <c:v>Izskatītās krimināllietas apelācijas instances tiesā (t.sk. sniegts rakstveida viedoklis)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'22'!$B$1:$J$1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'22'!$B$3:$J$3</c:f>
              <c:numCache>
                <c:formatCode>General</c:formatCode>
                <c:ptCount val="9"/>
                <c:pt idx="0">
                  <c:v>1650</c:v>
                </c:pt>
                <c:pt idx="1">
                  <c:v>1620</c:v>
                </c:pt>
                <c:pt idx="2">
                  <c:v>1775</c:v>
                </c:pt>
                <c:pt idx="3">
                  <c:v>1469</c:v>
                </c:pt>
                <c:pt idx="4">
                  <c:v>1516</c:v>
                </c:pt>
                <c:pt idx="5">
                  <c:v>1579</c:v>
                </c:pt>
                <c:pt idx="6">
                  <c:v>1629</c:v>
                </c:pt>
                <c:pt idx="7">
                  <c:v>1477</c:v>
                </c:pt>
                <c:pt idx="8">
                  <c:v>1396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6411008"/>
        <c:axId val="136412544"/>
      </c:barChart>
      <c:catAx>
        <c:axId val="13641100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36412544"/>
        <c:crosses val="autoZero"/>
        <c:auto val="1"/>
        <c:lblAlgn val="ctr"/>
        <c:lblOffset val="100"/>
        <c:noMultiLvlLbl val="0"/>
      </c:catAx>
      <c:valAx>
        <c:axId val="136412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41100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lv-LV"/>
          </a:p>
        </c:txPr>
      </c:legendEntry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95166036149643E-2"/>
          <c:y val="0"/>
          <c:w val="0.96300966792770071"/>
          <c:h val="0.74301832599477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'23'!$A$2</c:f>
              <c:strCache>
                <c:ptCount val="1"/>
                <c:pt idx="0">
                  <c:v>Personas, pret kurām prokurors atteicies no apsūdzības; personas, par kurām lieta izbeigta tiesā saskaņā ar KPL 377.p.1.,2.pkt.; pilnībā attaisnotās personas (īpatsvars)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121 (0,93%)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89 (0,62%)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130 (0,95%)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111 (0,96%)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106 (0,93%)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115 (1,04%)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84 (0,8%)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80 (0,76%)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104 (0,9%)</a:t>
                    </a: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'23'!$B$2:$J$2</c:f>
              <c:numCache>
                <c:formatCode>General</c:formatCode>
                <c:ptCount val="9"/>
                <c:pt idx="0">
                  <c:v>121</c:v>
                </c:pt>
                <c:pt idx="1">
                  <c:v>89</c:v>
                </c:pt>
                <c:pt idx="2">
                  <c:v>130</c:v>
                </c:pt>
                <c:pt idx="3">
                  <c:v>111</c:v>
                </c:pt>
                <c:pt idx="4">
                  <c:v>106</c:v>
                </c:pt>
                <c:pt idx="5">
                  <c:v>115</c:v>
                </c:pt>
                <c:pt idx="6">
                  <c:v>84</c:v>
                </c:pt>
                <c:pt idx="7">
                  <c:v>80</c:v>
                </c:pt>
                <c:pt idx="8">
                  <c:v>104</c:v>
                </c:pt>
              </c:numCache>
            </c:numRef>
          </c:val>
        </c:ser>
        <c:ser>
          <c:idx val="1"/>
          <c:order val="1"/>
          <c:tx>
            <c:strRef>
              <c:f>'23'!$A$3</c:f>
              <c:strCache>
                <c:ptCount val="1"/>
                <c:pt idx="0">
                  <c:v>Tiesai nodoto personu skaits</c:v>
                </c:pt>
              </c:strCache>
            </c:strRef>
          </c:tx>
          <c:spPr>
            <a:solidFill>
              <a:srgbClr val="0033CC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anchor="ctr" anchorCtr="0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'23'!$B$1:$J$1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'23'!$B$3:$J$3</c:f>
              <c:numCache>
                <c:formatCode>General</c:formatCode>
                <c:ptCount val="9"/>
                <c:pt idx="0">
                  <c:v>12984</c:v>
                </c:pt>
                <c:pt idx="1">
                  <c:v>14314</c:v>
                </c:pt>
                <c:pt idx="2">
                  <c:v>13683</c:v>
                </c:pt>
                <c:pt idx="3">
                  <c:v>11570</c:v>
                </c:pt>
                <c:pt idx="4">
                  <c:v>11445</c:v>
                </c:pt>
                <c:pt idx="5">
                  <c:v>11041</c:v>
                </c:pt>
                <c:pt idx="6">
                  <c:v>10415</c:v>
                </c:pt>
                <c:pt idx="7">
                  <c:v>10545</c:v>
                </c:pt>
                <c:pt idx="8">
                  <c:v>11429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6633728"/>
        <c:axId val="136639616"/>
      </c:barChart>
      <c:catAx>
        <c:axId val="136633728"/>
        <c:scaling>
          <c:orientation val="minMax"/>
        </c:scaling>
        <c:delete val="0"/>
        <c:axPos val="b"/>
        <c:majorGridlines>
          <c:spPr>
            <a:ln w="9525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136639616"/>
        <c:crosses val="autoZero"/>
        <c:auto val="1"/>
        <c:lblAlgn val="ctr"/>
        <c:lblOffset val="100"/>
        <c:noMultiLvlLbl val="0"/>
      </c:catAx>
      <c:valAx>
        <c:axId val="13663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6337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3.4353339384591924E-2"/>
          <c:y val="0.82887261388499489"/>
          <c:w val="0.92341930548278461"/>
          <c:h val="0.15804525025108965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5933738369851"/>
          <c:y val="0.38137778854543802"/>
          <c:w val="0.58837994050318565"/>
          <c:h val="0.36352063456672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55118110236222"/>
          <c:y val="0.33081573136691245"/>
          <c:w val="0.63685378336612219"/>
          <c:h val="0.3910152927211911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7149705218787483E-3"/>
                  <c:y val="-0.12827287239299603"/>
                </c:manualLayout>
              </c:layout>
              <c:tx>
                <c:rich>
                  <a:bodyPr/>
                  <a:lstStyle/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Ārvalstīm nosūtītie lūgumi par tiesiskās palīdzības sniegšanu </a:t>
                    </a:r>
                    <a:r>
                      <a:rPr lang="en-US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295</a:t>
                    </a:r>
                    <a:r>
                      <a:rPr lang="en-U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(19,5%)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471757843450455E-2"/>
                  <c:y val="7.0513004859331208E-2"/>
                </c:manualLayout>
              </c:layout>
              <c:tx>
                <c:rich>
                  <a:bodyPr/>
                  <a:lstStyle/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lv-LV" sz="13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No ārvalstīm saņemtie lūgumi par tiesiskās palīdzības </a:t>
                    </a:r>
                    <a:r>
                      <a:rPr lang="lv-LV" sz="13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sniegšanu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lv-LV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752</a:t>
                    </a:r>
                    <a:r>
                      <a:rPr lang="lv-LV" sz="13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lv-LV" sz="13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(49,6%)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169818531853224E-3"/>
                  <c:y val="0.17825360248569744"/>
                </c:manualLayout>
              </c:layout>
              <c:tx>
                <c:rich>
                  <a:bodyPr/>
                  <a:lstStyle/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Lūgumi par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personas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izdošanu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171</a:t>
                    </a:r>
                    <a:r>
                      <a:rPr lang="en-U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(11,3%)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300342735487927E-2"/>
                  <c:y val="-1.5220899783126463E-2"/>
                </c:manualLayout>
              </c:layout>
              <c:tx>
                <c:rich>
                  <a:bodyPr/>
                  <a:lstStyle/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Lūgumi par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personas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tranzītu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s-ES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61 </a:t>
                    </a:r>
                    <a:r>
                      <a:rPr lang="es-ES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(4%)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6610974486721797E-3"/>
                  <c:y val="-0.19389391760561303"/>
                </c:manualLayout>
              </c:layout>
              <c:tx>
                <c:rich>
                  <a:bodyPr/>
                  <a:lstStyle/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300" b="1" i="0" u="none" strike="noStrike" baseline="0" dirty="0" err="1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Izsludinātas</a:t>
                    </a:r>
                    <a:r>
                      <a:rPr lang="en-US" sz="13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personas </a:t>
                    </a:r>
                    <a:r>
                      <a:rPr lang="en-US" sz="1300" b="1" i="0" u="none" strike="noStrike" baseline="0" dirty="0" err="1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starptautiskajā</a:t>
                    </a:r>
                    <a:r>
                      <a:rPr lang="en-US" sz="13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en-US" sz="1300" b="1" i="0" u="none" strike="noStrike" baseline="0" dirty="0" err="1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meklēšanā</a:t>
                    </a:r>
                    <a:r>
                      <a:rPr lang="en-US" sz="13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166</a:t>
                    </a:r>
                    <a:r>
                      <a:rPr lang="en-US" sz="13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en-US" sz="13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(11%)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6847018264593355"/>
                  <c:y val="-3.5802399700037506E-2"/>
                </c:manualLayout>
              </c:layout>
              <c:tx>
                <c:rich>
                  <a:bodyPr/>
                  <a:lstStyle/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lv-LV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Lūgumi par kriminālprocesa nodošanu / pārņemšanu </a:t>
                    </a:r>
                  </a:p>
                  <a:p>
                    <a:pPr>
                      <a:defRPr sz="15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lv-LV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71</a:t>
                    </a:r>
                    <a:r>
                      <a:rPr lang="lv-LV" sz="13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(4,7%)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'24'!$A$2:$A$7</c:f>
              <c:strCache>
                <c:ptCount val="6"/>
                <c:pt idx="0">
                  <c:v>Ārvalstīm nosūtītie lūgumi par tiesiskās palīdzības sniegšanu</c:v>
                </c:pt>
                <c:pt idx="1">
                  <c:v>No ārvalstīm saņemtie lūgumi par tiesiskās palīdzības sniegšanu</c:v>
                </c:pt>
                <c:pt idx="2">
                  <c:v>Lūgumi par personas izdošanu </c:v>
                </c:pt>
                <c:pt idx="3">
                  <c:v>Lūgumi par personas tranzītu</c:v>
                </c:pt>
                <c:pt idx="4">
                  <c:v>Izsludinātas personas starptautiskai meklēšanai </c:v>
                </c:pt>
                <c:pt idx="5">
                  <c:v>Lūgumi par kriminālprocesa nodošanu / pārņemšanu</c:v>
                </c:pt>
              </c:strCache>
            </c:strRef>
          </c:cat>
          <c:val>
            <c:numRef>
              <c:f>'24'!$B$2:$B$7</c:f>
              <c:numCache>
                <c:formatCode>General</c:formatCode>
                <c:ptCount val="6"/>
                <c:pt idx="0">
                  <c:v>295</c:v>
                </c:pt>
                <c:pt idx="1">
                  <c:v>752</c:v>
                </c:pt>
                <c:pt idx="2">
                  <c:v>171</c:v>
                </c:pt>
                <c:pt idx="3">
                  <c:v>61</c:v>
                </c:pt>
                <c:pt idx="4">
                  <c:v>166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6016325524672E-2"/>
          <c:y val="1.8617093746150191E-2"/>
          <c:w val="0.96224796734895068"/>
          <c:h val="0.74702750914073812"/>
        </c:manualLayout>
      </c:layout>
      <c:lineChart>
        <c:grouping val="standard"/>
        <c:varyColors val="0"/>
        <c:ser>
          <c:idx val="0"/>
          <c:order val="0"/>
          <c:tx>
            <c:strRef>
              <c:f>'25'!$A$2</c:f>
              <c:strCache>
                <c:ptCount val="1"/>
                <c:pt idx="0">
                  <c:v>1.instances tiesā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'25'!$B$2:$J$2</c:f>
              <c:numCache>
                <c:formatCode>General</c:formatCode>
                <c:ptCount val="9"/>
                <c:pt idx="0">
                  <c:v>705</c:v>
                </c:pt>
                <c:pt idx="1">
                  <c:v>720</c:v>
                </c:pt>
                <c:pt idx="2">
                  <c:v>677</c:v>
                </c:pt>
                <c:pt idx="3">
                  <c:v>652</c:v>
                </c:pt>
                <c:pt idx="4">
                  <c:v>696</c:v>
                </c:pt>
                <c:pt idx="5">
                  <c:v>524</c:v>
                </c:pt>
                <c:pt idx="6">
                  <c:v>701</c:v>
                </c:pt>
                <c:pt idx="7">
                  <c:v>858</c:v>
                </c:pt>
                <c:pt idx="8">
                  <c:v>1034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'25'!$A$3</c:f>
              <c:strCache>
                <c:ptCount val="1"/>
                <c:pt idx="0">
                  <c:v>(sniegts rakstveida viedoklis) apelācijas instances tiesā</c:v>
                </c:pt>
              </c:strCache>
            </c:strRef>
          </c:tx>
          <c:spPr>
            <a:ln w="34925"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dLbls>
            <c:dLbl>
              <c:idx val="0"/>
              <c:layout>
                <c:manualLayout>
                  <c:x val="-3.4320029682772125E-2"/>
                  <c:y val="-3.485177151120751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02819863352E-2"/>
                  <c:y val="-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04028198633554E-2"/>
                  <c:y val="-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60402819863352E-2"/>
                  <c:y val="3.456254519161243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320029682772125E-2"/>
                  <c:y val="-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036031166910738E-2"/>
                  <c:y val="-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320029682772125E-2"/>
                  <c:y val="-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320029682772125E-2"/>
                  <c:y val="-3.485177151120751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314024488287005E-2"/>
                  <c:y val="-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'25'!$B$3:$J$3</c:f>
              <c:numCache>
                <c:formatCode>General</c:formatCode>
                <c:ptCount val="9"/>
                <c:pt idx="0">
                  <c:v>186</c:v>
                </c:pt>
                <c:pt idx="1">
                  <c:v>297</c:v>
                </c:pt>
                <c:pt idx="2">
                  <c:v>242</c:v>
                </c:pt>
                <c:pt idx="3">
                  <c:v>177</c:v>
                </c:pt>
                <c:pt idx="4">
                  <c:v>144</c:v>
                </c:pt>
                <c:pt idx="5">
                  <c:v>184</c:v>
                </c:pt>
                <c:pt idx="6">
                  <c:v>158</c:v>
                </c:pt>
                <c:pt idx="7">
                  <c:v>154</c:v>
                </c:pt>
                <c:pt idx="8">
                  <c:v>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'25'!$A$4</c:f>
              <c:strCache>
                <c:ptCount val="1"/>
                <c:pt idx="0">
                  <c:v>(sniegts rakstveida viedoklis) kasācijas instances tiesā</c:v>
                </c:pt>
              </c:strCache>
            </c:strRef>
          </c:tx>
          <c:spPr>
            <a:ln w="34925">
              <a:solidFill>
                <a:srgbClr val="80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800000"/>
                </a:solidFill>
              </a:ln>
            </c:spPr>
          </c:marker>
          <c:dLbls>
            <c:dLbl>
              <c:idx val="0"/>
              <c:layout>
                <c:manualLayout>
                  <c:x val="-5.0622043782088892E-2"/>
                  <c:y val="5.9291395516992045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194144084132178E-3"/>
                  <c:y val="3.19595083152566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456023746217733E-2"/>
                  <c:y val="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320029682772125E-2"/>
                  <c:y val="-3.167028199566160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320029682772125E-2"/>
                  <c:y val="3.77440347071583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870011131039548E-2"/>
                  <c:y val="-2.29934924078091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653431476007191E-2"/>
                  <c:y val="-2.29934924078091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314024488287005E-2"/>
                  <c:y val="-2.877801879971077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455473004324055E-3"/>
                  <c:y val="-2.010122921185827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80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8000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'25'!$B$4:$J$4</c:f>
              <c:numCache>
                <c:formatCode>General</c:formatCode>
                <c:ptCount val="9"/>
                <c:pt idx="0">
                  <c:v>76</c:v>
                </c:pt>
                <c:pt idx="1">
                  <c:v>117</c:v>
                </c:pt>
                <c:pt idx="2">
                  <c:v>195</c:v>
                </c:pt>
                <c:pt idx="3">
                  <c:v>283</c:v>
                </c:pt>
                <c:pt idx="4">
                  <c:v>138</c:v>
                </c:pt>
                <c:pt idx="5">
                  <c:v>48</c:v>
                </c:pt>
                <c:pt idx="6">
                  <c:v>11</c:v>
                </c:pt>
                <c:pt idx="7">
                  <c:v>14</c:v>
                </c:pt>
                <c:pt idx="8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16064"/>
        <c:axId val="137017600"/>
      </c:lineChart>
      <c:catAx>
        <c:axId val="137016064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7017600"/>
        <c:crosses val="autoZero"/>
        <c:auto val="1"/>
        <c:lblAlgn val="ctr"/>
        <c:lblOffset val="100"/>
        <c:noMultiLvlLbl val="0"/>
      </c:catAx>
      <c:valAx>
        <c:axId val="13701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0160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33CC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300" b="1">
                <a:solidFill>
                  <a:srgbClr val="8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0.17670536198714931"/>
          <c:y val="0.84857576421635672"/>
          <c:w val="0.62233378225413327"/>
          <c:h val="0.13407055379420743"/>
        </c:manualLayout>
      </c:layout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73979984603541E-2"/>
          <c:y val="3.8262539853414275E-2"/>
          <c:w val="0.96612779060816012"/>
          <c:h val="0.87899030661343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'26'!$A$2</c:f>
              <c:strCache>
                <c:ptCount val="1"/>
                <c:pt idx="0">
                  <c:v>Prokurora protesti un sūdzības civillietās</c:v>
                </c:pt>
              </c:strCache>
            </c:strRef>
          </c:tx>
          <c:spPr>
            <a:solidFill>
              <a:srgbClr val="339966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'26'!$B$1:$J$1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'26'!$B$2:$J$2</c:f>
              <c:numCache>
                <c:formatCode>General</c:formatCode>
                <c:ptCount val="9"/>
                <c:pt idx="0">
                  <c:v>28</c:v>
                </c:pt>
                <c:pt idx="1">
                  <c:v>44</c:v>
                </c:pt>
                <c:pt idx="2">
                  <c:v>63</c:v>
                </c:pt>
                <c:pt idx="3">
                  <c:v>74</c:v>
                </c:pt>
                <c:pt idx="4">
                  <c:v>27</c:v>
                </c:pt>
                <c:pt idx="5">
                  <c:v>54</c:v>
                </c:pt>
                <c:pt idx="6">
                  <c:v>66</c:v>
                </c:pt>
                <c:pt idx="7">
                  <c:v>45</c:v>
                </c:pt>
                <c:pt idx="8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24672"/>
        <c:axId val="137726208"/>
      </c:barChart>
      <c:catAx>
        <c:axId val="137724672"/>
        <c:scaling>
          <c:orientation val="minMax"/>
        </c:scaling>
        <c:delete val="0"/>
        <c:axPos val="b"/>
        <c:majorGridlines>
          <c:spPr>
            <a:ln w="9525">
              <a:solidFill>
                <a:prstClr val="black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137726208"/>
        <c:crosses val="autoZero"/>
        <c:auto val="1"/>
        <c:lblAlgn val="ctr"/>
        <c:lblOffset val="100"/>
        <c:noMultiLvlLbl val="0"/>
      </c:catAx>
      <c:valAx>
        <c:axId val="13772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724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30731102850062E-2"/>
          <c:y val="2.3348694316436252E-2"/>
          <c:w val="0.97273853779429986"/>
          <c:h val="0.759271058859577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'27'!$A$2</c:f>
              <c:strCache>
                <c:ptCount val="1"/>
                <c:pt idx="0">
                  <c:v>KPL kārtībā izskatītās sūdzības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'27'!$B$2:$J$2</c:f>
              <c:numCache>
                <c:formatCode>General</c:formatCode>
                <c:ptCount val="9"/>
                <c:pt idx="0">
                  <c:v>8555</c:v>
                </c:pt>
                <c:pt idx="1">
                  <c:v>8979</c:v>
                </c:pt>
                <c:pt idx="2">
                  <c:v>9243</c:v>
                </c:pt>
                <c:pt idx="3">
                  <c:v>9130</c:v>
                </c:pt>
                <c:pt idx="4">
                  <c:v>9384</c:v>
                </c:pt>
                <c:pt idx="5">
                  <c:v>10094</c:v>
                </c:pt>
                <c:pt idx="6">
                  <c:v>10087</c:v>
                </c:pt>
                <c:pt idx="7">
                  <c:v>9684</c:v>
                </c:pt>
                <c:pt idx="8">
                  <c:v>10113</c:v>
                </c:pt>
              </c:numCache>
            </c:numRef>
          </c:val>
        </c:ser>
        <c:ser>
          <c:idx val="1"/>
          <c:order val="1"/>
          <c:tx>
            <c:strRef>
              <c:f>'27'!$A$3</c:f>
              <c:strCache>
                <c:ptCount val="1"/>
                <c:pt idx="0">
                  <c:v>Citos jautājumos izskatītās sūdzības un pārbaudītās informācijas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'27'!$B$3:$J$3</c:f>
              <c:numCache>
                <c:formatCode>General</c:formatCode>
                <c:ptCount val="9"/>
                <c:pt idx="0">
                  <c:v>6170</c:v>
                </c:pt>
                <c:pt idx="1">
                  <c:v>5438</c:v>
                </c:pt>
                <c:pt idx="2">
                  <c:v>4803</c:v>
                </c:pt>
                <c:pt idx="3">
                  <c:v>3924</c:v>
                </c:pt>
                <c:pt idx="4">
                  <c:v>3643</c:v>
                </c:pt>
                <c:pt idx="5">
                  <c:v>3569</c:v>
                </c:pt>
                <c:pt idx="6">
                  <c:v>3665</c:v>
                </c:pt>
                <c:pt idx="7">
                  <c:v>3282</c:v>
                </c:pt>
                <c:pt idx="8">
                  <c:v>3609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7443200"/>
        <c:axId val="137444736"/>
      </c:barChart>
      <c:lineChart>
        <c:grouping val="stacked"/>
        <c:varyColors val="0"/>
        <c:ser>
          <c:idx val="2"/>
          <c:order val="2"/>
          <c:tx>
            <c:strRef>
              <c:f>'27'!$A$4</c:f>
              <c:strCache>
                <c:ptCount val="1"/>
                <c:pt idx="0">
                  <c:v>Izlemtas sūdzības, parbaudīta informācija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'27'!$B$1:$J$1</c:f>
              <c:strCache>
                <c:ptCount val="9"/>
                <c:pt idx="0">
                  <c:v>2007.g.</c:v>
                </c:pt>
                <c:pt idx="1">
                  <c:v>2008.g.</c:v>
                </c:pt>
                <c:pt idx="2">
                  <c:v>2009.g.</c:v>
                </c:pt>
                <c:pt idx="3">
                  <c:v>2010.g.</c:v>
                </c:pt>
                <c:pt idx="4">
                  <c:v>2011.g.</c:v>
                </c:pt>
                <c:pt idx="5">
                  <c:v>2012.g.</c:v>
                </c:pt>
                <c:pt idx="6">
                  <c:v>2013.g.</c:v>
                </c:pt>
                <c:pt idx="7">
                  <c:v>2014.g.</c:v>
                </c:pt>
                <c:pt idx="8">
                  <c:v>2015.g.</c:v>
                </c:pt>
              </c:strCache>
            </c:strRef>
          </c:cat>
          <c:val>
            <c:numRef>
              <c:f>'27'!$B$4:$J$4</c:f>
              <c:numCache>
                <c:formatCode>General</c:formatCode>
                <c:ptCount val="9"/>
                <c:pt idx="0">
                  <c:v>14725</c:v>
                </c:pt>
                <c:pt idx="1">
                  <c:v>14417</c:v>
                </c:pt>
                <c:pt idx="2">
                  <c:v>14046</c:v>
                </c:pt>
                <c:pt idx="3">
                  <c:v>13054</c:v>
                </c:pt>
                <c:pt idx="4">
                  <c:v>13027</c:v>
                </c:pt>
                <c:pt idx="5">
                  <c:v>13663</c:v>
                </c:pt>
                <c:pt idx="6">
                  <c:v>13752</c:v>
                </c:pt>
                <c:pt idx="7">
                  <c:v>12966</c:v>
                </c:pt>
                <c:pt idx="8">
                  <c:v>13722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43200"/>
        <c:axId val="137444736"/>
      </c:lineChart>
      <c:catAx>
        <c:axId val="137443200"/>
        <c:scaling>
          <c:orientation val="minMax"/>
        </c:scaling>
        <c:delete val="0"/>
        <c:axPos val="b"/>
        <c:majorGridlines>
          <c:spPr>
            <a:ln w="15875"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7444736"/>
        <c:crosses val="autoZero"/>
        <c:auto val="1"/>
        <c:lblAlgn val="ctr"/>
        <c:lblOffset val="100"/>
        <c:noMultiLvlLbl val="0"/>
      </c:catAx>
      <c:valAx>
        <c:axId val="13744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443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C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12196060334207023"/>
          <c:y val="0.85768654953600376"/>
          <c:w val="0.69918680700826008"/>
          <c:h val="0.128827885652052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23286535400428E-2"/>
          <c:y val="4.0098124989278311E-2"/>
          <c:w val="0.96960266968302633"/>
          <c:h val="0.77633540905426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'28'!$A$2</c:f>
              <c:strCache>
                <c:ptCount val="1"/>
                <c:pt idx="0">
                  <c:v>Prokurora amatā strādājošo skaits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5211956419116674E-3"/>
                  <c:y val="0.15256491631356534"/>
                </c:manualLayout>
              </c:layout>
              <c:tx>
                <c:rich>
                  <a:bodyPr/>
                  <a:lstStyle/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975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175</a:t>
                    </a:r>
                  </a:p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( 38,3% )</a:t>
                    </a:r>
                  </a:p>
                </c:rich>
              </c:tx>
              <c:spPr>
                <a:solidFill>
                  <a:srgbClr val="FF6600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451720513353098E-3"/>
                  <c:y val="0.15942360146158202"/>
                </c:manualLayout>
              </c:layout>
              <c:tx>
                <c:rich>
                  <a:bodyPr/>
                  <a:lstStyle/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975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282</a:t>
                    </a:r>
                  </a:p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( 61,7% )</a:t>
                    </a:r>
                  </a:p>
                </c:rich>
              </c:tx>
              <c:spPr>
                <a:solidFill>
                  <a:srgbClr val="FF6600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6600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'28'!$B$1:$C$1</c:f>
              <c:strCache>
                <c:ptCount val="2"/>
                <c:pt idx="0">
                  <c:v>vīrieši</c:v>
                </c:pt>
                <c:pt idx="1">
                  <c:v>sievietes</c:v>
                </c:pt>
              </c:strCache>
            </c:strRef>
          </c:cat>
          <c:val>
            <c:numRef>
              <c:f>'28'!$B$2:$C$2</c:f>
              <c:numCache>
                <c:formatCode>General</c:formatCode>
                <c:ptCount val="2"/>
                <c:pt idx="0">
                  <c:v>175</c:v>
                </c:pt>
                <c:pt idx="1">
                  <c:v>282</c:v>
                </c:pt>
              </c:numCache>
            </c:numRef>
          </c:val>
        </c:ser>
        <c:ser>
          <c:idx val="1"/>
          <c:order val="1"/>
          <c:tx>
            <c:strRef>
              <c:f>'28'!$A$3</c:f>
              <c:strCache>
                <c:ptCount val="1"/>
                <c:pt idx="0">
                  <c:v>t.sk. virsprokurori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975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</a:t>
                    </a:r>
                    <a:endParaRPr lang="en-US" sz="1975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( 61,5% 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975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</a:t>
                    </a:r>
                  </a:p>
                  <a:p>
                    <a:pPr>
                      <a:defRPr sz="197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( 38,5% 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7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'28'!$B$1:$C$1</c:f>
              <c:strCache>
                <c:ptCount val="2"/>
                <c:pt idx="0">
                  <c:v>vīrieši</c:v>
                </c:pt>
                <c:pt idx="1">
                  <c:v>sievietes</c:v>
                </c:pt>
              </c:strCache>
            </c:strRef>
          </c:cat>
          <c:val>
            <c:numRef>
              <c:f>'28'!$B$3:$C$3</c:f>
              <c:numCache>
                <c:formatCode>General</c:formatCode>
                <c:ptCount val="2"/>
                <c:pt idx="0">
                  <c:v>32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44864"/>
        <c:axId val="138246400"/>
      </c:barChart>
      <c:catAx>
        <c:axId val="138244864"/>
        <c:scaling>
          <c:orientation val="minMax"/>
        </c:scaling>
        <c:delete val="0"/>
        <c:axPos val="b"/>
        <c:majorGridlines>
          <c:spPr>
            <a:ln w="9525">
              <a:solidFill>
                <a:prstClr val="black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824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24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244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0.17169923903396966"/>
          <c:y val="0.91783210105272794"/>
          <c:w val="0.64532852458190926"/>
          <c:h val="5.769223291532998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95187327194272E-2"/>
          <c:y val="0.1097433649776812"/>
          <c:w val="0.83568636503700844"/>
          <c:h val="0.73591919567305963"/>
        </c:manualLayout>
      </c:layout>
      <c:pie3DChart>
        <c:varyColors val="1"/>
        <c:ser>
          <c:idx val="0"/>
          <c:order val="0"/>
          <c:tx>
            <c:strRef>
              <c:f>'29'!$A$2</c:f>
              <c:strCache>
                <c:ptCount val="1"/>
                <c:pt idx="0">
                  <c:v>darba stāžs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</c:spPr>
          </c:dPt>
          <c:dPt>
            <c:idx val="3"/>
            <c:bubble3D val="0"/>
            <c:spPr>
              <a:solidFill>
                <a:srgbClr val="FF3300"/>
              </a:solidFill>
            </c:spPr>
          </c:dPt>
          <c:dPt>
            <c:idx val="4"/>
            <c:bubble3D val="0"/>
            <c:spPr>
              <a:solidFill>
                <a:srgbClr val="800000"/>
              </a:solidFill>
            </c:spPr>
          </c:dPt>
          <c:dLbls>
            <c:dLbl>
              <c:idx val="0"/>
              <c:layout>
                <c:manualLayout>
                  <c:x val="-1.3875858602781035E-3"/>
                  <c:y val="-1.79979165575478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līdz 5 gadiem
82 (18%)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410170358429782E-3"/>
                  <c:y val="-6.6732480133054578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5 līdz 10 gadiem
13 (2,8%)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573519084881677E-2"/>
                  <c:y val="0.14295805630988517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10 līdz 15 gadiem
71 (15,5%)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2065305112849096"/>
                  <c:y val="-3.5174305000629111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no 15 līdz 20 gadiem
115 (25,2%)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661234705577784E-2"/>
                  <c:y val="-0.1914326115377853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virs</a:t>
                    </a:r>
                    <a:r>
                      <a:rPr lang="en-US" sz="1600" dirty="0" smtClean="0"/>
                      <a:t> 20 </a:t>
                    </a:r>
                    <a:r>
                      <a:rPr lang="en-US" sz="1600" dirty="0" err="1"/>
                      <a:t>gadiem</a:t>
                    </a:r>
                    <a:r>
                      <a:rPr lang="en-US" sz="1600" dirty="0"/>
                      <a:t>
176 (38,5%)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 b="1"/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'29'!$B$1:$F$1</c:f>
              <c:strCache>
                <c:ptCount val="5"/>
                <c:pt idx="0">
                  <c:v>līdz 5 gadiem</c:v>
                </c:pt>
                <c:pt idx="1">
                  <c:v>no 5 līdz 10 gadiem</c:v>
                </c:pt>
                <c:pt idx="2">
                  <c:v>no 10 līdz 15 gadiem</c:v>
                </c:pt>
                <c:pt idx="3">
                  <c:v>no 15 līdz 20 gadiem</c:v>
                </c:pt>
                <c:pt idx="4">
                  <c:v>virs 20 gadiem</c:v>
                </c:pt>
              </c:strCache>
            </c:strRef>
          </c:cat>
          <c:val>
            <c:numRef>
              <c:f>'29'!$B$2:$F$2</c:f>
              <c:numCache>
                <c:formatCode>General</c:formatCode>
                <c:ptCount val="5"/>
                <c:pt idx="0">
                  <c:v>82</c:v>
                </c:pt>
                <c:pt idx="1">
                  <c:v>13</c:v>
                </c:pt>
                <c:pt idx="2">
                  <c:v>71</c:v>
                </c:pt>
                <c:pt idx="3">
                  <c:v>115</c:v>
                </c:pt>
                <c:pt idx="4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4564901574223E-2"/>
          <c:y val="1.3460630469980065E-2"/>
          <c:w val="0.89356507642091154"/>
          <c:h val="0.98653939511891553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461632"/>
        <c:axId val="81463168"/>
      </c:barChart>
      <c:catAx>
        <c:axId val="81461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146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46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46163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03546099290781E-2"/>
          <c:y val="1.8270187222582838E-2"/>
          <c:w val="0.96099290780141844"/>
          <c:h val="0.76921588070754265"/>
        </c:manualLayout>
      </c:layout>
      <c:lineChart>
        <c:grouping val="standard"/>
        <c:varyColors val="0"/>
        <c:ser>
          <c:idx val="0"/>
          <c:order val="0"/>
          <c:tx>
            <c:strRef>
              <c:f>'30'!$A$2</c:f>
              <c:strCache>
                <c:ptCount val="1"/>
                <c:pt idx="0">
                  <c:v>pieņemti darbā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2.3049645390070921E-2"/>
                  <c:y val="3.646071700991609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049645390070921E-2"/>
                  <c:y val="4.256292906178489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368794326241134E-2"/>
                  <c:y val="4.256292906178489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480566259004859E-2"/>
                  <c:y val="4.256292906178489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049645390070921E-2"/>
                  <c:y val="3.951182303585049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255319148936171E-2"/>
                  <c:y val="4.256292906178495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099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'30'!$B$2:$K$2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  <c:pt idx="6">
                  <c:v>24</c:v>
                </c:pt>
                <c:pt idx="7">
                  <c:v>8</c:v>
                </c:pt>
                <c:pt idx="8">
                  <c:v>18</c:v>
                </c:pt>
                <c:pt idx="9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'30'!$A$3</c:f>
              <c:strCache>
                <c:ptCount val="1"/>
                <c:pt idx="0">
                  <c:v>atbrīvoti no darba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2.2163120567375821E-2"/>
                  <c:y val="-4.897025171624713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028368794326241E-2"/>
                  <c:y val="4.866514111365375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936170212765957E-2"/>
                  <c:y val="-4.897025171624713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709219858156027E-2"/>
                  <c:y val="4.256292906178489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'30'!$B$3:$K$3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16</c:v>
                </c:pt>
                <c:pt idx="3">
                  <c:v>26</c:v>
                </c:pt>
                <c:pt idx="4">
                  <c:v>27</c:v>
                </c:pt>
                <c:pt idx="5">
                  <c:v>14</c:v>
                </c:pt>
                <c:pt idx="6">
                  <c:v>19</c:v>
                </c:pt>
                <c:pt idx="7">
                  <c:v>10</c:v>
                </c:pt>
                <c:pt idx="8">
                  <c:v>16</c:v>
                </c:pt>
                <c:pt idx="9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91840"/>
        <c:axId val="138310016"/>
      </c:lineChart>
      <c:catAx>
        <c:axId val="13829184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500" b="1">
                <a:solidFill>
                  <a:sysClr val="windowText" lastClr="000000"/>
                </a:solidFill>
              </a:defRPr>
            </a:pPr>
            <a:endParaRPr lang="lv-LV"/>
          </a:p>
        </c:txPr>
        <c:crossAx val="138310016"/>
        <c:crosses val="autoZero"/>
        <c:auto val="1"/>
        <c:lblAlgn val="ctr"/>
        <c:lblOffset val="100"/>
        <c:noMultiLvlLbl val="0"/>
      </c:catAx>
      <c:valAx>
        <c:axId val="13831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2918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000099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1.9146079780206063E-2"/>
          <c:y val="0.88782097163732709"/>
          <c:w val="0.2913667517609374"/>
          <c:h val="8.180547591408982E-2"/>
        </c:manualLayout>
      </c:layout>
      <c:overlay val="0"/>
      <c:spPr>
        <a:solidFill>
          <a:schemeClr val="bg1"/>
        </a:solidFill>
        <a:ln w="12700">
          <a:solidFill>
            <a:sysClr val="windowText" lastClr="000000"/>
          </a:solidFill>
        </a:ln>
      </c:spPr>
      <c:txPr>
        <a:bodyPr/>
        <a:lstStyle/>
        <a:p>
          <a:pPr>
            <a:defRPr sz="13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 </a:t>
            </a:r>
          </a:p>
        </c:rich>
      </c:tx>
      <c:layout>
        <c:manualLayout>
          <c:xMode val="edge"/>
          <c:yMode val="edge"/>
          <c:x val="0.23511753162980203"/>
          <c:y val="1.43205588989390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795181951870575E-2"/>
          <c:y val="8.9781871278371658E-2"/>
          <c:w val="0.8936726010620315"/>
          <c:h val="0.8921768432656112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06688"/>
        <c:axId val="81508224"/>
      </c:barChart>
      <c:catAx>
        <c:axId val="81506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150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50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506688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lv-LV" sz="1700" dirty="0"/>
              <a:t>Reģistrēto noziedzīgo nodarījumu skaits </a:t>
            </a:r>
            <a:endParaRPr lang="lv-LV" sz="1700" dirty="0" smtClean="0"/>
          </a:p>
          <a:p>
            <a:pPr>
              <a:defRPr sz="1700"/>
            </a:pPr>
            <a:r>
              <a:rPr lang="lv-LV" sz="1700" dirty="0" smtClean="0"/>
              <a:t>republikas </a:t>
            </a:r>
            <a:r>
              <a:rPr lang="lv-LV" sz="1700" dirty="0"/>
              <a:t>nozīmes pilsētās</a:t>
            </a:r>
            <a:endParaRPr lang="ru-RU" sz="17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074117190531625E-2"/>
          <c:y val="0.12927315435370096"/>
          <c:w val="0.96585176561893671"/>
          <c:h val="0.769218463460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2013.g.</c:v>
                </c:pt>
              </c:strCache>
            </c:strRef>
          </c:tx>
          <c:spPr>
            <a:solidFill>
              <a:srgbClr val="0000FF"/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0000FF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Jēkabpils</c:v>
                </c:pt>
                <c:pt idx="2">
                  <c:v>Rēzekne</c:v>
                </c:pt>
                <c:pt idx="3">
                  <c:v>Ventspils</c:v>
                </c:pt>
                <c:pt idx="4">
                  <c:v>Liepāja</c:v>
                </c:pt>
                <c:pt idx="5">
                  <c:v>Jūrmala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'4'!$B$2:$B$10</c:f>
              <c:numCache>
                <c:formatCode>General</c:formatCode>
                <c:ptCount val="9"/>
                <c:pt idx="0">
                  <c:v>675</c:v>
                </c:pt>
                <c:pt idx="1">
                  <c:v>762</c:v>
                </c:pt>
                <c:pt idx="2">
                  <c:v>792</c:v>
                </c:pt>
                <c:pt idx="3">
                  <c:v>783</c:v>
                </c:pt>
                <c:pt idx="4">
                  <c:v>1126</c:v>
                </c:pt>
                <c:pt idx="5">
                  <c:v>847</c:v>
                </c:pt>
                <c:pt idx="6">
                  <c:v>1391</c:v>
                </c:pt>
                <c:pt idx="7">
                  <c:v>2001</c:v>
                </c:pt>
                <c:pt idx="8">
                  <c:v>20056</c:v>
                </c:pt>
              </c:numCache>
            </c:numRef>
          </c:val>
        </c:ser>
        <c:ser>
          <c:idx val="1"/>
          <c:order val="1"/>
          <c:tx>
            <c:strRef>
              <c:f>'4'!$C$1</c:f>
              <c:strCache>
                <c:ptCount val="1"/>
                <c:pt idx="0">
                  <c:v>2014.g.</c:v>
                </c:pt>
              </c:strCache>
            </c:strRef>
          </c:tx>
          <c:spPr>
            <a:solidFill>
              <a:srgbClr val="00CC00"/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0066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Jēkabpils</c:v>
                </c:pt>
                <c:pt idx="2">
                  <c:v>Rēzekne</c:v>
                </c:pt>
                <c:pt idx="3">
                  <c:v>Ventspils</c:v>
                </c:pt>
                <c:pt idx="4">
                  <c:v>Liepāja</c:v>
                </c:pt>
                <c:pt idx="5">
                  <c:v>Jūrmala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'4'!$C$2:$C$10</c:f>
              <c:numCache>
                <c:formatCode>General</c:formatCode>
                <c:ptCount val="9"/>
                <c:pt idx="0">
                  <c:v>619</c:v>
                </c:pt>
                <c:pt idx="1">
                  <c:v>755</c:v>
                </c:pt>
                <c:pt idx="2">
                  <c:v>841</c:v>
                </c:pt>
                <c:pt idx="3">
                  <c:v>952</c:v>
                </c:pt>
                <c:pt idx="4">
                  <c:v>1050</c:v>
                </c:pt>
                <c:pt idx="5">
                  <c:v>1244</c:v>
                </c:pt>
                <c:pt idx="6">
                  <c:v>1445</c:v>
                </c:pt>
                <c:pt idx="7">
                  <c:v>2274</c:v>
                </c:pt>
                <c:pt idx="8">
                  <c:v>21090</c:v>
                </c:pt>
              </c:numCache>
            </c:numRef>
          </c:val>
        </c:ser>
        <c:ser>
          <c:idx val="2"/>
          <c:order val="2"/>
          <c:tx>
            <c:strRef>
              <c:f>'4'!$D$1</c:f>
              <c:strCache>
                <c:ptCount val="1"/>
                <c:pt idx="0">
                  <c:v>2015.g.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'4'!$A$2:$A$10</c:f>
              <c:strCache>
                <c:ptCount val="9"/>
                <c:pt idx="0">
                  <c:v>Valmiera</c:v>
                </c:pt>
                <c:pt idx="1">
                  <c:v>Jēkabpils</c:v>
                </c:pt>
                <c:pt idx="2">
                  <c:v>Rēzekne</c:v>
                </c:pt>
                <c:pt idx="3">
                  <c:v>Ventspils</c:v>
                </c:pt>
                <c:pt idx="4">
                  <c:v>Liepāja</c:v>
                </c:pt>
                <c:pt idx="5">
                  <c:v>Jūrmala</c:v>
                </c:pt>
                <c:pt idx="6">
                  <c:v>Jelgava</c:v>
                </c:pt>
                <c:pt idx="7">
                  <c:v>Daugavpils</c:v>
                </c:pt>
                <c:pt idx="8">
                  <c:v>Rīga</c:v>
                </c:pt>
              </c:strCache>
            </c:strRef>
          </c:cat>
          <c:val>
            <c:numRef>
              <c:f>'4'!$D$2:$D$10</c:f>
              <c:numCache>
                <c:formatCode>#,##0</c:formatCode>
                <c:ptCount val="9"/>
                <c:pt idx="0">
                  <c:v>560</c:v>
                </c:pt>
                <c:pt idx="1">
                  <c:v>765</c:v>
                </c:pt>
                <c:pt idx="2">
                  <c:v>817</c:v>
                </c:pt>
                <c:pt idx="3">
                  <c:v>854</c:v>
                </c:pt>
                <c:pt idx="4">
                  <c:v>1240</c:v>
                </c:pt>
                <c:pt idx="5">
                  <c:v>1106</c:v>
                </c:pt>
                <c:pt idx="6">
                  <c:v>1271</c:v>
                </c:pt>
                <c:pt idx="7">
                  <c:v>2259</c:v>
                </c:pt>
                <c:pt idx="8">
                  <c:v>19714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1682816"/>
        <c:axId val="81684352"/>
      </c:barChart>
      <c:catAx>
        <c:axId val="8168281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lv-LV"/>
          </a:p>
        </c:txPr>
        <c:crossAx val="81684352"/>
        <c:crosses val="autoZero"/>
        <c:auto val="1"/>
        <c:lblAlgn val="ctr"/>
        <c:lblOffset val="100"/>
        <c:noMultiLvlLbl val="0"/>
      </c:catAx>
      <c:valAx>
        <c:axId val="81684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6828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0000FF"/>
                </a:solidFill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6600"/>
                </a:solidFill>
              </a:defRPr>
            </a:pPr>
            <a:endParaRPr lang="lv-LV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1.9473858871089388E-2"/>
          <c:y val="0.60603003571921932"/>
          <c:w val="0.30871439345943824"/>
          <c:h val="6.3399838178122447E-2"/>
        </c:manualLayout>
      </c:layout>
      <c:overlay val="0"/>
      <c:spPr>
        <a:solidFill>
          <a:schemeClr val="bg1"/>
        </a:solidFill>
        <a:ln w="12700"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6303620890889E-2"/>
          <c:y val="8.0919286091669506E-4"/>
          <c:w val="0.89365246195691639"/>
          <c:h val="0.9818853230601152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702272"/>
        <c:axId val="81712256"/>
      </c:barChart>
      <c:catAx>
        <c:axId val="81702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1712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71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70227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/>
              <a:t>Reģistrēto sevišķi smago noziegumu skaits</a:t>
            </a:r>
          </a:p>
        </c:rich>
      </c:tx>
      <c:layout>
        <c:manualLayout>
          <c:xMode val="edge"/>
          <c:yMode val="edge"/>
          <c:x val="0.23459471843048904"/>
          <c:y val="2.5083632521517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5135734341076"/>
          <c:y val="9.1749348963147501E-2"/>
          <c:w val="0.87135181131324502"/>
          <c:h val="0.88484001690288072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128896"/>
        <c:axId val="82130432"/>
      </c:barChart>
      <c:catAx>
        <c:axId val="821288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82130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130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128896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lv-LV" sz="1700" dirty="0"/>
              <a:t>Reģistrēto sevišķi smago noziegumu skaits</a:t>
            </a:r>
            <a:endParaRPr lang="ru-RU" sz="17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sevišķi smagi noziegumi 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C33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'5'!$B$1:$K$1</c:f>
              <c:strCache>
                <c:ptCount val="10"/>
                <c:pt idx="0">
                  <c:v>2006.g.</c:v>
                </c:pt>
                <c:pt idx="1">
                  <c:v>2007.g.</c:v>
                </c:pt>
                <c:pt idx="2">
                  <c:v>2008.g.</c:v>
                </c:pt>
                <c:pt idx="3">
                  <c:v>2009.g.</c:v>
                </c:pt>
                <c:pt idx="4">
                  <c:v>2010.g.</c:v>
                </c:pt>
                <c:pt idx="5">
                  <c:v>2011.g.</c:v>
                </c:pt>
                <c:pt idx="6">
                  <c:v>2012.g.</c:v>
                </c:pt>
                <c:pt idx="7">
                  <c:v>2013.g.</c:v>
                </c:pt>
                <c:pt idx="8">
                  <c:v>2014.g.</c:v>
                </c:pt>
                <c:pt idx="9">
                  <c:v>2015.g.</c:v>
                </c:pt>
              </c:strCache>
            </c:strRef>
          </c:cat>
          <c:val>
            <c:numRef>
              <c:f>'5'!$B$2:$K$2</c:f>
              <c:numCache>
                <c:formatCode>General</c:formatCode>
                <c:ptCount val="10"/>
                <c:pt idx="0">
                  <c:v>3808</c:v>
                </c:pt>
                <c:pt idx="1">
                  <c:v>5946</c:v>
                </c:pt>
                <c:pt idx="2">
                  <c:v>3936</c:v>
                </c:pt>
                <c:pt idx="3">
                  <c:v>3439</c:v>
                </c:pt>
                <c:pt idx="4">
                  <c:v>2495</c:v>
                </c:pt>
                <c:pt idx="5">
                  <c:v>2359</c:v>
                </c:pt>
                <c:pt idx="6">
                  <c:v>3205</c:v>
                </c:pt>
                <c:pt idx="7">
                  <c:v>1939</c:v>
                </c:pt>
                <c:pt idx="8">
                  <c:v>2227</c:v>
                </c:pt>
                <c:pt idx="9">
                  <c:v>1965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71392"/>
        <c:axId val="82172928"/>
      </c:barChart>
      <c:catAx>
        <c:axId val="82171392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lv-LV"/>
          </a:p>
        </c:txPr>
        <c:crossAx val="82172928"/>
        <c:crosses val="autoZero"/>
        <c:auto val="1"/>
        <c:lblAlgn val="ctr"/>
        <c:lblOffset val="100"/>
        <c:noMultiLvlLbl val="0"/>
      </c:catAx>
      <c:valAx>
        <c:axId val="82172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171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0.36538</cdr:x>
      <cdr:y>0.88426</cdr:y>
    </cdr:from>
    <cdr:to>
      <cdr:x>0.9811</cdr:x>
      <cdr:y>0.97236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86407" y="4608132"/>
          <a:ext cx="4695513" cy="459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36576" tIns="27432" rIns="36576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lv-LV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2006. - </a:t>
          </a:r>
          <a:r>
            <a:rPr lang="lv-LV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2009.gados </a:t>
          </a:r>
          <a:r>
            <a:rPr lang="lv-LV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ir samazināti prokuroru štati par 98 </a:t>
          </a:r>
          <a:r>
            <a:rPr lang="lv-LV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vienībām.</a:t>
          </a:r>
          <a:endParaRPr lang="lv-LV" sz="13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lv-LV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2010.-</a:t>
          </a:r>
          <a:r>
            <a:rPr lang="lv-LV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2015.gadu </a:t>
          </a:r>
          <a:r>
            <a:rPr lang="lv-LV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laikā </a:t>
          </a:r>
          <a:r>
            <a:rPr lang="lv-LV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prokuroru </a:t>
          </a:r>
          <a:r>
            <a:rPr lang="lv-LV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štati nav samazināti.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2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036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378036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1A49095-E7BF-441F-BACE-2ABFDF661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2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lv-LV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6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lv-LV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378036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06D3EA3-B766-40BF-B6F7-4298E6CA5C05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8" name="Piezīmju vietturis 7"/>
          <p:cNvSpPr>
            <a:spLocks noGrp="1"/>
          </p:cNvSpPr>
          <p:nvPr>
            <p:ph type="body" sz="quarter" idx="3"/>
          </p:nvPr>
        </p:nvSpPr>
        <p:spPr>
          <a:xfrm>
            <a:off x="679464" y="4689018"/>
            <a:ext cx="5438748" cy="4442469"/>
          </a:xfrm>
          <a:prstGeom prst="rect">
            <a:avLst/>
          </a:prstGeom>
        </p:spPr>
        <p:txBody>
          <a:bodyPr vert="horz" lIns="95254" tIns="47627" rIns="95254" bIns="47627" rtlCol="0">
            <a:normAutofit/>
          </a:bodyPr>
          <a:lstStyle/>
          <a:p>
            <a:pPr lvl="0"/>
            <a:r>
              <a:rPr lang="lv-LV" noProof="0" smtClean="0"/>
              <a:t>Noklikšķiniet, lai rediģētu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25348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67120A-DED5-49AB-9F43-6F9A2D532C05}" type="slidenum">
              <a:rPr lang="lv-LV"/>
              <a:pPr/>
              <a:t>1</a:t>
            </a:fld>
            <a:endParaRPr lang="lv-LV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86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331913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 flipV="1">
            <a:off x="1331913" y="6237288"/>
            <a:ext cx="7415212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6" name="Line 83"/>
          <p:cNvSpPr>
            <a:spLocks noChangeShapeType="1"/>
          </p:cNvSpPr>
          <p:nvPr userDrawn="1"/>
        </p:nvSpPr>
        <p:spPr bwMode="auto">
          <a:xfrm flipV="1">
            <a:off x="5797550" y="549275"/>
            <a:ext cx="2951163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 userDrawn="1"/>
        </p:nvSpPr>
        <p:spPr bwMode="auto">
          <a:xfrm>
            <a:off x="41275" y="1179513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LATVIJAS REPUBLIKAS</a:t>
            </a:r>
          </a:p>
          <a:p>
            <a:pPr algn="ctr">
              <a:defRPr/>
            </a:pPr>
            <a:r>
              <a:rPr lang="lv-LV" sz="700" b="1" dirty="0">
                <a:latin typeface="Times New Roman" pitchFamily="18" charset="0"/>
                <a:cs typeface="+mn-cs"/>
              </a:rPr>
              <a:t> PROKURATŪRA</a:t>
            </a:r>
          </a:p>
        </p:txBody>
      </p:sp>
      <p:pic>
        <p:nvPicPr>
          <p:cNvPr id="8" name="Picture 85" descr="Ger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63550"/>
            <a:ext cx="10795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4388" y="6453188"/>
            <a:ext cx="2895600" cy="2524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B3C81C53-FADC-4FA5-AF8F-8745E03F8435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69F2-339C-45CA-955E-7DB7F1E9449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C96F2-8BC0-4446-BCB4-7374178A79F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3F2F0-19AF-4060-9FE8-7AA847706ED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5B42-7B11-4285-8CD2-9E680AB80F1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5D413-A0EE-4B6A-A78E-1C55C23BFA71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B389A-FC75-42BA-8C92-8EC7BDAAC9A8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dirty="0" smtClean="0"/>
              <a:t>2011.gada  16.februāris</a:t>
            </a:r>
            <a:endParaRPr lang="lv-LV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B20FD-6241-4426-BB87-2BD2D2DDEE6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2BBD-3193-41F2-AFDB-C89890892CAD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415B4-C233-4A1A-BE9E-FDB0EAFFF14F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2009.gada 11.februāris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BE9D-FC3F-480D-AF32-9F51DAD7F2E4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lv-LV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Rediģēt šablona virsraksta stilu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dirty="0" smtClean="0"/>
              <a:t>Noklikšķiniet, lai rediģētu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lv-LV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lv-LV" dirty="0" smtClean="0"/>
              <a:t>2011.gada 16.februāris</a:t>
            </a:r>
            <a:endParaRPr lang="lv-LV" dirty="0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188C60-6B0C-4DF9-90EF-FE2C6AE4A3D7}" type="slidenum">
              <a:rPr lang="lv-LV"/>
              <a:pPr/>
              <a:t>‹#›</a:t>
            </a:fld>
            <a:endParaRPr lang="lv-LV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lv-LV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57313" y="1844675"/>
            <a:ext cx="750093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Pārskats par prokuratūras </a:t>
            </a:r>
            <a:endParaRPr lang="lv-LV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lv-LV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2015.gada </a:t>
            </a:r>
            <a:r>
              <a:rPr lang="lv-LV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darba rezultātiem</a:t>
            </a:r>
            <a:r>
              <a:rPr lang="en-US" sz="3200" dirty="0">
                <a:latin typeface="Times New Roman" pitchFamily="18" charset="0"/>
              </a:rPr>
              <a:t> </a:t>
            </a:r>
            <a:endParaRPr lang="lv-LV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85875" y="3357563"/>
            <a:ext cx="764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Ģenerālprokurors </a:t>
            </a:r>
            <a:r>
              <a:rPr lang="lv-LV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Ēriks Kalnmeiers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6" name="Slaida numura vietturis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033497-4660-4E7D-AE54-CFAC73FEA2BB}" type="slidenum">
              <a:rPr lang="lv-LV" smtClean="0"/>
              <a:pPr/>
              <a:t>1</a:t>
            </a:fld>
            <a:endParaRPr lang="lv-LV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57313" y="5929313"/>
            <a:ext cx="750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lv-LV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Rīgā</a:t>
            </a:r>
            <a:r>
              <a:rPr lang="lv-LV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 2016.gada  17.februārī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" y="260648"/>
            <a:ext cx="1178371" cy="88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384CE-437E-4FAD-B9E2-80BDA3FEC885}" type="slidenum">
              <a:rPr lang="lv-LV"/>
              <a:pPr/>
              <a:t>10</a:t>
            </a:fld>
            <a:endParaRPr lang="lv-LV" dirty="0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34315"/>
              </p:ext>
            </p:extLst>
          </p:nvPr>
        </p:nvGraphicFramePr>
        <p:xfrm>
          <a:off x="1475656" y="1000186"/>
          <a:ext cx="7570389" cy="514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740680"/>
              </p:ext>
            </p:extLst>
          </p:nvPr>
        </p:nvGraphicFramePr>
        <p:xfrm>
          <a:off x="1403647" y="620689"/>
          <a:ext cx="7642398" cy="552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11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9847"/>
              </p:ext>
            </p:extLst>
          </p:nvPr>
        </p:nvGraphicFramePr>
        <p:xfrm>
          <a:off x="1403647" y="620688"/>
          <a:ext cx="7735491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12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317988"/>
              </p:ext>
            </p:extLst>
          </p:nvPr>
        </p:nvGraphicFramePr>
        <p:xfrm>
          <a:off x="1475656" y="620688"/>
          <a:ext cx="756084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13</a:t>
            </a:fld>
            <a:endParaRPr lang="lv-LV" dirty="0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678929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14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892515"/>
              </p:ext>
            </p:extLst>
          </p:nvPr>
        </p:nvGraphicFramePr>
        <p:xfrm>
          <a:off x="1403648" y="620688"/>
          <a:ext cx="7632848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C016D-F720-48F4-92E6-74F8E83D0801}" type="slidenum">
              <a:rPr lang="lv-LV"/>
              <a:pPr/>
              <a:t>15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712811"/>
              </p:ext>
            </p:extLst>
          </p:nvPr>
        </p:nvGraphicFramePr>
        <p:xfrm>
          <a:off x="1403647" y="620688"/>
          <a:ext cx="7632849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4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C42FF-03E0-44C0-B9B7-A33441763B12}" type="slidenum">
              <a:rPr lang="lv-LV"/>
              <a:pPr/>
              <a:t>16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064209"/>
              </p:ext>
            </p:extLst>
          </p:nvPr>
        </p:nvGraphicFramePr>
        <p:xfrm>
          <a:off x="1403648" y="620689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0B3F7-A845-48C8-85DA-1B51222DC837}" type="slidenum">
              <a:rPr lang="lv-LV"/>
              <a:pPr/>
              <a:t>17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97896"/>
              </p:ext>
            </p:extLst>
          </p:nvPr>
        </p:nvGraphicFramePr>
        <p:xfrm>
          <a:off x="1403648" y="620688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18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960819"/>
              </p:ext>
            </p:extLst>
          </p:nvPr>
        </p:nvGraphicFramePr>
        <p:xfrm>
          <a:off x="1403647" y="620688"/>
          <a:ext cx="763284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B9CB-E316-462E-B611-CC09608A158A}" type="slidenum">
              <a:rPr lang="lv-LV"/>
              <a:pPr/>
              <a:t>19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252407"/>
              </p:ext>
            </p:extLst>
          </p:nvPr>
        </p:nvGraphicFramePr>
        <p:xfrm>
          <a:off x="1403648" y="620688"/>
          <a:ext cx="7704856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5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357313" y="714375"/>
            <a:ext cx="757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7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Reģistrēto</a:t>
            </a:r>
            <a:r>
              <a:rPr lang="lv-LV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noziedzīgo </a:t>
            </a:r>
            <a:r>
              <a:rPr lang="lv-LV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nodarījumu</a:t>
            </a:r>
            <a:r>
              <a:rPr lang="lv-LV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skaits</a:t>
            </a:r>
          </a:p>
        </p:txBody>
      </p:sp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2</a:t>
            </a:fld>
            <a:endParaRPr lang="lv-LV" dirty="0"/>
          </a:p>
        </p:txBody>
      </p:sp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16672"/>
              </p:ext>
            </p:extLst>
          </p:nvPr>
        </p:nvGraphicFramePr>
        <p:xfrm>
          <a:off x="1357314" y="1196752"/>
          <a:ext cx="7679182" cy="49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544703"/>
              </p:ext>
            </p:extLst>
          </p:nvPr>
        </p:nvGraphicFramePr>
        <p:xfrm>
          <a:off x="1357312" y="1279515"/>
          <a:ext cx="7679183" cy="481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2F918-A831-4F59-9FAC-85311FD5987C}" type="slidenum">
              <a:rPr lang="lv-LV"/>
              <a:pPr/>
              <a:t>20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78146"/>
              </p:ext>
            </p:extLst>
          </p:nvPr>
        </p:nvGraphicFramePr>
        <p:xfrm>
          <a:off x="1403647" y="620688"/>
          <a:ext cx="7632849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619672" y="692696"/>
            <a:ext cx="72866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Prokurora uzraudzība par likuma ievērošanu pirmstiesas izmeklēšanā</a:t>
            </a:r>
            <a:endParaRPr lang="lv-LV" sz="1700" dirty="0"/>
          </a:p>
        </p:txBody>
      </p:sp>
      <p:sp>
        <p:nvSpPr>
          <p:cNvPr id="2253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3261F-2524-49D5-B9F7-0F17018AD6CB}" type="slidenum">
              <a:rPr lang="lv-LV"/>
              <a:pPr/>
              <a:t>21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436295"/>
              </p:ext>
            </p:extLst>
          </p:nvPr>
        </p:nvGraphicFramePr>
        <p:xfrm>
          <a:off x="1403647" y="1046639"/>
          <a:ext cx="7704857" cy="50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331640" y="692696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700" dirty="0" smtClean="0"/>
              <a:t>Prokurora iesniegumi par likumu pārkāpumiem</a:t>
            </a:r>
            <a:r>
              <a:rPr lang="lv-LV" sz="1700" dirty="0" smtClean="0"/>
              <a:t> </a:t>
            </a:r>
            <a:r>
              <a:rPr lang="en-US" sz="1700" dirty="0" smtClean="0"/>
              <a:t>pirmstiesas procesā</a:t>
            </a:r>
            <a:endParaRPr lang="en-US" sz="1700" dirty="0"/>
          </a:p>
        </p:txBody>
      </p:sp>
      <p:sp>
        <p:nvSpPr>
          <p:cNvPr id="2355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48522-BA57-4891-8337-33130D3992FF}" type="slidenum">
              <a:rPr lang="lv-LV"/>
              <a:pPr/>
              <a:t>22</a:t>
            </a:fld>
            <a:endParaRPr lang="lv-LV"/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727117"/>
              </p:ext>
            </p:extLst>
          </p:nvPr>
        </p:nvGraphicFramePr>
        <p:xfrm>
          <a:off x="1403648" y="1047432"/>
          <a:ext cx="7632848" cy="511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464345"/>
              </p:ext>
            </p:extLst>
          </p:nvPr>
        </p:nvGraphicFramePr>
        <p:xfrm>
          <a:off x="1403648" y="1046639"/>
          <a:ext cx="7632848" cy="511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Prokuroru darbs pirmstiesas kriminālprocesā</a:t>
            </a:r>
            <a:endParaRPr lang="lv-LV" sz="1700" dirty="0"/>
          </a:p>
        </p:txBody>
      </p:sp>
      <p:sp>
        <p:nvSpPr>
          <p:cNvPr id="1741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70221-866F-4F8F-8F5A-7D54011A3A80}" type="slidenum">
              <a:rPr lang="lv-LV"/>
              <a:pPr/>
              <a:t>23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548075"/>
              </p:ext>
            </p:extLst>
          </p:nvPr>
        </p:nvGraphicFramePr>
        <p:xfrm>
          <a:off x="1403647" y="954017"/>
          <a:ext cx="7704857" cy="52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Valsts apsūdzības uzturēšana</a:t>
            </a:r>
            <a:endParaRPr lang="lv-LV" sz="1700" dirty="0"/>
          </a:p>
        </p:txBody>
      </p:sp>
      <p:sp>
        <p:nvSpPr>
          <p:cNvPr id="1843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DDB-6847-444E-9053-E7B9C5E664BD}" type="slidenum">
              <a:rPr lang="lv-LV"/>
              <a:pPr/>
              <a:t>24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938410"/>
              </p:ext>
            </p:extLst>
          </p:nvPr>
        </p:nvGraphicFramePr>
        <p:xfrm>
          <a:off x="1412952" y="933965"/>
          <a:ext cx="7551536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Attaisnoto personu īpatsvars</a:t>
            </a:r>
            <a:endParaRPr lang="lv-LV" sz="1700" dirty="0"/>
          </a:p>
        </p:txBody>
      </p:sp>
      <p:sp>
        <p:nvSpPr>
          <p:cNvPr id="1945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66C35-7226-4F12-85E9-9B529BF702F1}" type="slidenum">
              <a:rPr lang="lv-LV"/>
              <a:pPr/>
              <a:t>25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516001"/>
              </p:ext>
            </p:extLst>
          </p:nvPr>
        </p:nvGraphicFramePr>
        <p:xfrm>
          <a:off x="1403648" y="954018"/>
          <a:ext cx="7632848" cy="521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331640" y="764704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Starptautiskās sadarbības nodaļas darbs 2015.gadā</a:t>
            </a:r>
            <a:endParaRPr lang="lv-LV" sz="1700" dirty="0"/>
          </a:p>
        </p:txBody>
      </p:sp>
      <p:sp>
        <p:nvSpPr>
          <p:cNvPr id="2048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CBA8D-ADE4-42AE-A713-7A9EBC63D528}" type="slidenum">
              <a:rPr lang="lv-LV"/>
              <a:pPr/>
              <a:t>26</a:t>
            </a:fld>
            <a:endParaRPr lang="lv-LV" dirty="0"/>
          </a:p>
        </p:txBody>
      </p:sp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486052"/>
              </p:ext>
            </p:extLst>
          </p:nvPr>
        </p:nvGraphicFramePr>
        <p:xfrm>
          <a:off x="1331641" y="1142236"/>
          <a:ext cx="7812360" cy="50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Attēls 7" descr="D:\Users\DAVD_VR\Documents\GroupWise\gerbon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65950"/>
              </p:ext>
            </p:extLst>
          </p:nvPr>
        </p:nvGraphicFramePr>
        <p:xfrm>
          <a:off x="1403647" y="1150108"/>
          <a:ext cx="7632849" cy="501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Prokurora piedalīšanās civillietu izskatīšanā tiesā</a:t>
            </a:r>
            <a:endParaRPr lang="lv-LV" sz="1700" dirty="0"/>
          </a:p>
        </p:txBody>
      </p:sp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27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51151"/>
              </p:ext>
            </p:extLst>
          </p:nvPr>
        </p:nvGraphicFramePr>
        <p:xfrm>
          <a:off x="1403648" y="954018"/>
          <a:ext cx="7707014" cy="521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it-IT" sz="1700" dirty="0" smtClean="0"/>
              <a:t>Prokurora protesti un sūdzības civillietās</a:t>
            </a:r>
            <a:endParaRPr lang="it-IT" sz="1700" dirty="0"/>
          </a:p>
        </p:txBody>
      </p:sp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28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662012"/>
              </p:ext>
            </p:extLst>
          </p:nvPr>
        </p:nvGraphicFramePr>
        <p:xfrm>
          <a:off x="1403647" y="954018"/>
          <a:ext cx="7704857" cy="521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Prokurora darbs ar sūdzībām</a:t>
            </a:r>
            <a:endParaRPr lang="lv-LV" sz="1700" dirty="0"/>
          </a:p>
        </p:txBody>
      </p:sp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29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655313"/>
              </p:ext>
            </p:extLst>
          </p:nvPr>
        </p:nvGraphicFramePr>
        <p:xfrm>
          <a:off x="1403648" y="954018"/>
          <a:ext cx="7740352" cy="557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7908C-612D-4540-813C-97D2EB675937}" type="slidenum">
              <a:rPr lang="lv-LV"/>
              <a:pPr/>
              <a:t>3</a:t>
            </a:fld>
            <a:endParaRPr lang="lv-LV" dirty="0"/>
          </a:p>
        </p:txBody>
      </p:sp>
      <p:pic>
        <p:nvPicPr>
          <p:cNvPr id="6" name="Attēls 5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285058"/>
              </p:ext>
            </p:extLst>
          </p:nvPr>
        </p:nvGraphicFramePr>
        <p:xfrm>
          <a:off x="1331640" y="620688"/>
          <a:ext cx="7704856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331640" y="620688"/>
            <a:ext cx="75723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/>
              <a:t>Prokurora amatā strādājošo sadalījums pēc dzimuma</a:t>
            </a:r>
            <a:r>
              <a:rPr lang="lv-LV" sz="2000" dirty="0"/>
              <a:t> </a:t>
            </a:r>
            <a:r>
              <a:rPr lang="lv-LV" sz="2200" dirty="0"/>
              <a:t>                          </a:t>
            </a:r>
            <a:r>
              <a:rPr lang="lv-LV" sz="2000" dirty="0"/>
              <a:t>
</a:t>
            </a:r>
            <a:r>
              <a:rPr lang="lv-LV" sz="1600" dirty="0"/>
              <a:t>( uz </a:t>
            </a:r>
            <a:r>
              <a:rPr lang="lv-LV" sz="1600" dirty="0" smtClean="0"/>
              <a:t>31.12.2015. </a:t>
            </a:r>
            <a:r>
              <a:rPr lang="lv-LV" sz="1600" dirty="0"/>
              <a:t>- </a:t>
            </a:r>
            <a:r>
              <a:rPr lang="lv-LV" sz="1600" dirty="0" smtClean="0"/>
              <a:t>457 prokurors </a:t>
            </a:r>
            <a:r>
              <a:rPr lang="lv-LV" sz="1600" dirty="0"/>
              <a:t>)</a:t>
            </a:r>
          </a:p>
        </p:txBody>
      </p:sp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30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560424"/>
              </p:ext>
            </p:extLst>
          </p:nvPr>
        </p:nvGraphicFramePr>
        <p:xfrm>
          <a:off x="1403647" y="1297796"/>
          <a:ext cx="7704857" cy="486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331640" y="764704"/>
            <a:ext cx="75723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1925" b="0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b="1" dirty="0">
                <a:solidFill>
                  <a:srgbClr val="000000"/>
                </a:solidFill>
                <a:latin typeface="Times New Roman"/>
                <a:cs typeface="Times New Roman"/>
              </a:rPr>
              <a:t>Prokuroru darba stāžs ( īpatsvars % )</a:t>
            </a:r>
          </a:p>
          <a:p>
            <a:pPr algn="ctr">
              <a:defRPr sz="1925" b="0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600" dirty="0">
                <a:solidFill>
                  <a:srgbClr val="000000"/>
                </a:solidFill>
                <a:latin typeface="Times New Roman"/>
                <a:cs typeface="Times New Roman"/>
              </a:rPr>
              <a:t>( pēc stāvokļa uz </a:t>
            </a:r>
            <a:r>
              <a:rPr lang="lv-LV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2015.gada </a:t>
            </a:r>
            <a:r>
              <a:rPr lang="lv-LV" sz="1600" dirty="0">
                <a:solidFill>
                  <a:srgbClr val="000000"/>
                </a:solidFill>
                <a:latin typeface="Times New Roman"/>
                <a:cs typeface="Times New Roman"/>
              </a:rPr>
              <a:t>31.decembri ) </a:t>
            </a:r>
          </a:p>
        </p:txBody>
      </p:sp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31</a:t>
            </a:fld>
            <a:endParaRPr lang="lv-LV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579702"/>
              </p:ext>
            </p:extLst>
          </p:nvPr>
        </p:nvGraphicFramePr>
        <p:xfrm>
          <a:off x="1403648" y="1364868"/>
          <a:ext cx="7632848" cy="480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285875" y="600075"/>
            <a:ext cx="75723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dirty="0" smtClean="0"/>
              <a:t>Prokuroru kadru mainība</a:t>
            </a:r>
            <a:endParaRPr lang="lv-LV" sz="1700" dirty="0"/>
          </a:p>
        </p:txBody>
      </p:sp>
      <p:sp>
        <p:nvSpPr>
          <p:cNvPr id="2457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504DD-1360-479A-97DE-C1C737DEFA7F}" type="slidenum">
              <a:rPr lang="lv-LV"/>
              <a:pPr/>
              <a:t>32</a:t>
            </a:fld>
            <a:endParaRPr lang="lv-LV"/>
          </a:p>
        </p:txBody>
      </p:sp>
      <p:pic>
        <p:nvPicPr>
          <p:cNvPr id="5" name="Attēls 4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879456"/>
              </p:ext>
            </p:extLst>
          </p:nvPr>
        </p:nvGraphicFramePr>
        <p:xfrm>
          <a:off x="1403648" y="954018"/>
          <a:ext cx="7626052" cy="521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4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3D079-458F-4E56-A709-4A07B95E85EC}" type="slidenum">
              <a:rPr lang="lv-LV"/>
              <a:pPr/>
              <a:t>4</a:t>
            </a:fld>
            <a:endParaRPr lang="lv-LV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34013"/>
              </p:ext>
            </p:extLst>
          </p:nvPr>
        </p:nvGraphicFramePr>
        <p:xfrm>
          <a:off x="1508327" y="983393"/>
          <a:ext cx="7650434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66"/>
              </p:ext>
            </p:extLst>
          </p:nvPr>
        </p:nvGraphicFramePr>
        <p:xfrm>
          <a:off x="1403648" y="620688"/>
          <a:ext cx="764666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64595"/>
              </p:ext>
            </p:extLst>
          </p:nvPr>
        </p:nvGraphicFramePr>
        <p:xfrm>
          <a:off x="1390553" y="620688"/>
          <a:ext cx="76597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9DCE-8B7F-4A83-8454-190EBF73A53E}" type="slidenum">
              <a:rPr lang="lv-LV"/>
              <a:pPr/>
              <a:t>5</a:t>
            </a:fld>
            <a:endParaRPr lang="lv-LV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03648" y="1052736"/>
          <a:ext cx="761771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51368"/>
              </p:ext>
            </p:extLst>
          </p:nvPr>
        </p:nvGraphicFramePr>
        <p:xfrm>
          <a:off x="1403648" y="620687"/>
          <a:ext cx="7632848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ttēls 8" descr="D:\Users\DAVD_VR\Documents\GroupWise\gerbon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355781"/>
              </p:ext>
            </p:extLst>
          </p:nvPr>
        </p:nvGraphicFramePr>
        <p:xfrm>
          <a:off x="1388516" y="620687"/>
          <a:ext cx="7632849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6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068049"/>
              </p:ext>
            </p:extLst>
          </p:nvPr>
        </p:nvGraphicFramePr>
        <p:xfrm>
          <a:off x="1428750" y="620688"/>
          <a:ext cx="760774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D1A3F-92FD-4C1A-9323-BC6D17AF22B4}" type="slidenum">
              <a:rPr lang="lv-LV"/>
              <a:pPr/>
              <a:t>7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611319"/>
              </p:ext>
            </p:extLst>
          </p:nvPr>
        </p:nvGraphicFramePr>
        <p:xfrm>
          <a:off x="1403648" y="692696"/>
          <a:ext cx="77048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7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1996-059F-41A3-A938-F230B6644EF7}" type="slidenum">
              <a:rPr lang="lv-LV"/>
              <a:pPr/>
              <a:t>8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837190"/>
              </p:ext>
            </p:extLst>
          </p:nvPr>
        </p:nvGraphicFramePr>
        <p:xfrm>
          <a:off x="1403647" y="620688"/>
          <a:ext cx="774035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403648" y="600075"/>
            <a:ext cx="74546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Tīšas slepkavības </a:t>
            </a:r>
            <a:r>
              <a:rPr lang="lv-LV" sz="1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(kopā ar mēģinājumiem)                                                                                                                                                               KL 116.-118.p. </a:t>
            </a:r>
            <a:endParaRPr lang="lv-LV" sz="17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Slaida numura vietturi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AFB3A-9B77-4527-B656-A15865CB6977}" type="slidenum">
              <a:rPr lang="lv-LV"/>
              <a:pPr/>
              <a:t>9</a:t>
            </a:fld>
            <a:endParaRPr lang="lv-LV" dirty="0"/>
          </a:p>
        </p:txBody>
      </p:sp>
      <p:pic>
        <p:nvPicPr>
          <p:cNvPr id="7" name="Attēls 6" descr="D:\Users\DAVD_VR\Documents\GroupWise\gerbo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178371" cy="889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845315"/>
              </p:ext>
            </p:extLst>
          </p:nvPr>
        </p:nvGraphicFramePr>
        <p:xfrm>
          <a:off x="1403648" y="1263040"/>
          <a:ext cx="7704856" cy="49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āņi">
  <a:themeElements>
    <a:clrScheme name="Slāņ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lāņ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āņ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āņ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āņ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709</Words>
  <Application>Microsoft Office PowerPoint</Application>
  <PresentationFormat>On-screen Show (4:3)</PresentationFormat>
  <Paragraphs>269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Slāņi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LR Prokuratura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Gints Korts</dc:creator>
  <cp:lastModifiedBy>Kristīne Sutugina</cp:lastModifiedBy>
  <cp:revision>571</cp:revision>
  <cp:lastPrinted>2016-02-12T11:27:03Z</cp:lastPrinted>
  <dcterms:created xsi:type="dcterms:W3CDTF">2007-02-12T13:48:19Z</dcterms:created>
  <dcterms:modified xsi:type="dcterms:W3CDTF">2016-02-17T10:38:06Z</dcterms:modified>
</cp:coreProperties>
</file>