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drawings/drawing1.xml" ContentType="application/vnd.openxmlformats-officedocument.drawingml.chartshapes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9"/>
  </p:notesMasterIdLst>
  <p:handoutMasterIdLst>
    <p:handoutMasterId r:id="rId40"/>
  </p:handoutMasterIdLst>
  <p:sldIdLst>
    <p:sldId id="258" r:id="rId2"/>
    <p:sldId id="286" r:id="rId3"/>
    <p:sldId id="259" r:id="rId4"/>
    <p:sldId id="260" r:id="rId5"/>
    <p:sldId id="261" r:id="rId6"/>
    <p:sldId id="296" r:id="rId7"/>
    <p:sldId id="304" r:id="rId8"/>
    <p:sldId id="263" r:id="rId9"/>
    <p:sldId id="264" r:id="rId10"/>
    <p:sldId id="294" r:id="rId11"/>
    <p:sldId id="288" r:id="rId12"/>
    <p:sldId id="292" r:id="rId13"/>
    <p:sldId id="265" r:id="rId14"/>
    <p:sldId id="297" r:id="rId15"/>
    <p:sldId id="310" r:id="rId16"/>
    <p:sldId id="266" r:id="rId17"/>
    <p:sldId id="307" r:id="rId18"/>
    <p:sldId id="268" r:id="rId19"/>
    <p:sldId id="283" r:id="rId20"/>
    <p:sldId id="276" r:id="rId21"/>
    <p:sldId id="277" r:id="rId22"/>
    <p:sldId id="271" r:id="rId23"/>
    <p:sldId id="308" r:id="rId24"/>
    <p:sldId id="272" r:id="rId25"/>
    <p:sldId id="315" r:id="rId26"/>
    <p:sldId id="312" r:id="rId27"/>
    <p:sldId id="314" r:id="rId28"/>
    <p:sldId id="274" r:id="rId29"/>
    <p:sldId id="311" r:id="rId30"/>
    <p:sldId id="278" r:id="rId31"/>
    <p:sldId id="280" r:id="rId32"/>
    <p:sldId id="309" r:id="rId33"/>
    <p:sldId id="281" r:id="rId34"/>
    <p:sldId id="282" r:id="rId35"/>
    <p:sldId id="284" r:id="rId36"/>
    <p:sldId id="313" r:id="rId37"/>
    <p:sldId id="316" r:id="rId38"/>
  </p:sldIdLst>
  <p:sldSz cx="9144000" cy="6858000" type="screen4x3"/>
  <p:notesSz cx="6950075" cy="9236075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B395D3A-56AC-47A4-A8C3-808817AD06DA}">
          <p14:sldIdLst>
            <p14:sldId id="258"/>
            <p14:sldId id="286"/>
            <p14:sldId id="259"/>
            <p14:sldId id="260"/>
            <p14:sldId id="261"/>
            <p14:sldId id="296"/>
            <p14:sldId id="304"/>
            <p14:sldId id="263"/>
            <p14:sldId id="264"/>
            <p14:sldId id="294"/>
            <p14:sldId id="288"/>
            <p14:sldId id="292"/>
            <p14:sldId id="265"/>
            <p14:sldId id="297"/>
            <p14:sldId id="310"/>
            <p14:sldId id="266"/>
            <p14:sldId id="307"/>
            <p14:sldId id="268"/>
            <p14:sldId id="283"/>
            <p14:sldId id="276"/>
            <p14:sldId id="277"/>
            <p14:sldId id="271"/>
            <p14:sldId id="308"/>
            <p14:sldId id="272"/>
            <p14:sldId id="315"/>
            <p14:sldId id="312"/>
            <p14:sldId id="314"/>
            <p14:sldId id="274"/>
            <p14:sldId id="311"/>
            <p14:sldId id="278"/>
            <p14:sldId id="280"/>
            <p14:sldId id="309"/>
            <p14:sldId id="281"/>
            <p14:sldId id="282"/>
            <p14:sldId id="284"/>
            <p14:sldId id="313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9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CC99"/>
    <a:srgbClr val="00CC66"/>
    <a:srgbClr val="2F454D"/>
    <a:srgbClr val="0F546D"/>
    <a:srgbClr val="000099"/>
    <a:srgbClr val="0000FF"/>
    <a:srgbClr val="0033CC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6817" autoAdjust="0"/>
  </p:normalViewPr>
  <p:slideViewPr>
    <p:cSldViewPr>
      <p:cViewPr varScale="1">
        <p:scale>
          <a:sx n="126" d="100"/>
          <a:sy n="126" d="100"/>
        </p:scale>
        <p:origin x="116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848" y="-90"/>
      </p:cViewPr>
      <p:guideLst>
        <p:guide orient="horz" pos="2909"/>
        <p:guide pos="21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anaksme%20par%202013.gadu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DIT_GK\Desktop\Gada%20sanaksme%2022.02.2012.ga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anaksmes%20materi&#257;li%20uz%2012.02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anaksme%20par%202013.gadu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anaksme%20par%202013.gadu.xls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anaksmes%20materi&#257;li%20uz%2012.02.xls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anaksme%20par%202013.gadu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anaksmes%20materi&#257;li%20uz%2012.02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DAVD_VR\Desktop\Sanaksme%20par%202014.gadu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073787946318033E-2"/>
          <c:y val="3.3324476415756671E-2"/>
          <c:w val="0.97603345171804445"/>
          <c:h val="0.8840839030923601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692480"/>
        <c:axId val="190474560"/>
      </c:barChart>
      <c:catAx>
        <c:axId val="60692480"/>
        <c:scaling>
          <c:orientation val="minMax"/>
        </c:scaling>
        <c:delete val="0"/>
        <c:axPos val="b"/>
        <c:majorGridlines>
          <c:spPr>
            <a:ln>
              <a:solidFill>
                <a:srgbClr val="000000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90474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0474560"/>
        <c:scaling>
          <c:orientation val="minMax"/>
          <c:min val="40000"/>
        </c:scaling>
        <c:delete val="1"/>
        <c:axPos val="l"/>
        <c:numFmt formatCode="General" sourceLinked="1"/>
        <c:majorTickMark val="out"/>
        <c:minorTickMark val="none"/>
        <c:tickLblPos val="nextTo"/>
        <c:crossAx val="60692480"/>
        <c:crosses val="autoZero"/>
        <c:crossBetween val="between"/>
      </c:valAx>
      <c:spPr>
        <a:noFill/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97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lv-LV" sz="1600" b="1" i="0" baseline="0"/>
              <a:t>Reģistrēto smago noziegumu skaits </a:t>
            </a:r>
            <a:endParaRPr lang="ru-RU" sz="1600" b="1" i="0" baseline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155360"/>
        <c:axId val="1"/>
      </c:barChart>
      <c:catAx>
        <c:axId val="316155360"/>
        <c:scaling>
          <c:orientation val="minMax"/>
        </c:scaling>
        <c:delete val="0"/>
        <c:axPos val="b"/>
        <c:majorGridlines>
          <c:spPr>
            <a:ln w="9525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  <a:prstDash val="solid"/>
          </a:ln>
        </c:spPr>
        <c:txPr>
          <a:bodyPr/>
          <a:lstStyle/>
          <a:p>
            <a:pPr>
              <a:defRPr sz="1200" b="1"/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161553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/>
              <a:t>Reģistrēto smagu noziegumu skaits 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3862633900441084E-2"/>
          <c:y val="0.10471917593951549"/>
          <c:w val="0.97227473219911786"/>
          <c:h val="0.8365179819201373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2000">
                  <a:srgbClr val="FF3300"/>
                </a:gs>
                <a:gs pos="87000">
                  <a:schemeClr val="accent4">
                    <a:lumMod val="45000"/>
                    <a:lumOff val="55000"/>
                  </a:schemeClr>
                </a:gs>
                <a:gs pos="70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'6'!$B$1:$K$1</c:f>
              <c:strCache>
                <c:ptCount val="10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  <c:pt idx="8">
                  <c:v>2018.g.</c:v>
                </c:pt>
                <c:pt idx="9">
                  <c:v>2019.g.</c:v>
                </c:pt>
              </c:strCache>
            </c:strRef>
          </c:cat>
          <c:val>
            <c:numRef>
              <c:f>'6'!$B$2:$K$2</c:f>
              <c:numCache>
                <c:formatCode>General</c:formatCode>
                <c:ptCount val="10"/>
                <c:pt idx="0">
                  <c:v>17239</c:v>
                </c:pt>
                <c:pt idx="1">
                  <c:v>17764</c:v>
                </c:pt>
                <c:pt idx="2">
                  <c:v>16390</c:v>
                </c:pt>
                <c:pt idx="3">
                  <c:v>15043</c:v>
                </c:pt>
                <c:pt idx="4">
                  <c:v>14757</c:v>
                </c:pt>
                <c:pt idx="5">
                  <c:v>13546</c:v>
                </c:pt>
                <c:pt idx="6" formatCode="#,##0">
                  <c:v>12805</c:v>
                </c:pt>
                <c:pt idx="7" formatCode="#,##0">
                  <c:v>11572</c:v>
                </c:pt>
                <c:pt idx="8" formatCode="#,##0">
                  <c:v>11526</c:v>
                </c:pt>
                <c:pt idx="9" formatCode="#,##0">
                  <c:v>10073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B-491D-A272-E9128E944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70753072"/>
        <c:axId val="1"/>
      </c:barChart>
      <c:catAx>
        <c:axId val="370753072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0753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600" dirty="0"/>
              <a:t>Reģistrēto mazāk smagu noziegumu un kriminālpārkāpumu skaits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566442079611629E-2"/>
          <c:y val="0.16120131482769204"/>
          <c:w val="0.96286711584077678"/>
          <c:h val="0.76343220734779338"/>
        </c:manualLayout>
      </c:layout>
      <c:lineChart>
        <c:grouping val="standard"/>
        <c:varyColors val="0"/>
        <c:ser>
          <c:idx val="0"/>
          <c:order val="0"/>
          <c:tx>
            <c:strRef>
              <c:f>'7'!$A$2</c:f>
              <c:strCache>
                <c:ptCount val="1"/>
                <c:pt idx="0">
                  <c:v>mazāk smagi noziegumi 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339966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'7'!$B$1:$J$1</c:f>
              <c:strCache>
                <c:ptCount val="9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  <c:pt idx="7">
                  <c:v>2018.g.</c:v>
                </c:pt>
                <c:pt idx="8">
                  <c:v>2019.g.</c:v>
                </c:pt>
              </c:strCache>
            </c:strRef>
          </c:cat>
          <c:val>
            <c:numRef>
              <c:f>'7'!$B$2:$J$2</c:f>
              <c:numCache>
                <c:formatCode>0</c:formatCode>
                <c:ptCount val="9"/>
                <c:pt idx="0">
                  <c:v>13855</c:v>
                </c:pt>
                <c:pt idx="1">
                  <c:v>14332</c:v>
                </c:pt>
                <c:pt idx="2">
                  <c:v>21990</c:v>
                </c:pt>
                <c:pt idx="3">
                  <c:v>24841</c:v>
                </c:pt>
                <c:pt idx="4">
                  <c:v>25289</c:v>
                </c:pt>
                <c:pt idx="5" formatCode="#,##0">
                  <c:v>25027</c:v>
                </c:pt>
                <c:pt idx="6" formatCode="#,##0">
                  <c:v>24799</c:v>
                </c:pt>
                <c:pt idx="7" formatCode="#,##0">
                  <c:v>24260</c:v>
                </c:pt>
                <c:pt idx="8" formatCode="#,##0">
                  <c:v>22815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7F-4E52-9799-A66A2ED412C9}"/>
            </c:ext>
          </c:extLst>
        </c:ser>
        <c:ser>
          <c:idx val="1"/>
          <c:order val="1"/>
          <c:tx>
            <c:strRef>
              <c:f>'7'!$A$3</c:f>
              <c:strCache>
                <c:ptCount val="1"/>
                <c:pt idx="0">
                  <c:v> kriminālpārkāpumi  </c:v>
                </c:pt>
              </c:strCache>
            </c:strRef>
          </c:tx>
          <c:spPr>
            <a:ln w="31750" cap="rnd">
              <a:solidFill>
                <a:srgbClr val="0033CC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FFFF00"/>
              </a:solidFill>
              <a:ln w="9525">
                <a:solidFill>
                  <a:srgbClr val="0033CC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627244950309714E-2"/>
                  <c:y val="2.950048436374467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rgbClr val="0066CC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7F-4E52-9799-A66A2ED412C9}"/>
                </c:ext>
              </c:extLst>
            </c:dLbl>
            <c:dLbl>
              <c:idx val="1"/>
              <c:layout>
                <c:manualLayout>
                  <c:x val="-3.7301935970845447E-2"/>
                  <c:y val="2.950048436374459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rgbClr val="0066CC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7F-4E52-9799-A66A2ED412C9}"/>
                </c:ext>
              </c:extLst>
            </c:dLbl>
            <c:dLbl>
              <c:idx val="2"/>
              <c:layout>
                <c:manualLayout>
                  <c:x val="-5.6024773114595555E-2"/>
                  <c:y val="2.95004843637448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rgbClr val="0066CC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7F-4E52-9799-A66A2ED412C9}"/>
                </c:ext>
              </c:extLst>
            </c:dLbl>
            <c:dLbl>
              <c:idx val="3"/>
              <c:layout>
                <c:manualLayout>
                  <c:x val="-1.3373455102678601E-2"/>
                  <c:y val="-3.779709712942033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rgbClr val="0066CC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7F-4E52-9799-A66A2ED412C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0066CC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'7'!$B$1:$J$1</c:f>
              <c:strCache>
                <c:ptCount val="9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  <c:pt idx="7">
                  <c:v>2018.g.</c:v>
                </c:pt>
                <c:pt idx="8">
                  <c:v>2019.g.</c:v>
                </c:pt>
              </c:strCache>
            </c:strRef>
          </c:cat>
          <c:val>
            <c:numRef>
              <c:f>'7'!$B$3:$J$3</c:f>
              <c:numCache>
                <c:formatCode>0</c:formatCode>
                <c:ptCount val="9"/>
                <c:pt idx="0">
                  <c:v>11307</c:v>
                </c:pt>
                <c:pt idx="1">
                  <c:v>11551</c:v>
                </c:pt>
                <c:pt idx="2">
                  <c:v>3427</c:v>
                </c:pt>
                <c:pt idx="3">
                  <c:v>2194</c:v>
                </c:pt>
                <c:pt idx="4">
                  <c:v>2667</c:v>
                </c:pt>
                <c:pt idx="5" formatCode="#,##0">
                  <c:v>2591</c:v>
                </c:pt>
                <c:pt idx="6" formatCode="#,##0">
                  <c:v>2278</c:v>
                </c:pt>
                <c:pt idx="7" formatCode="#,##0">
                  <c:v>2483</c:v>
                </c:pt>
                <c:pt idx="8" formatCode="#,##0">
                  <c:v>2739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47F-4E52-9799-A66A2ED41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753400"/>
        <c:axId val="1"/>
      </c:lineChart>
      <c:catAx>
        <c:axId val="370753400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3707534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85" b="1" i="0" u="none" strike="noStrike" baseline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285" b="1" i="0" u="none" strike="noStrik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ayout>
        <c:manualLayout>
          <c:xMode val="edge"/>
          <c:yMode val="edge"/>
          <c:x val="0.19808134360968846"/>
          <c:y val="9.2737015186941857E-2"/>
          <c:w val="0.59877373766800168"/>
          <c:h val="4.2573254791603961E-2"/>
        </c:manualLayout>
      </c:layout>
      <c:overlay val="0"/>
      <c:spPr>
        <a:noFill/>
        <a:ln w="12700">
          <a:solidFill>
            <a:schemeClr val="tx1"/>
          </a:solidFill>
        </a:ln>
      </c:spPr>
      <c:txPr>
        <a:bodyPr/>
        <a:lstStyle/>
        <a:p>
          <a:pPr>
            <a:defRPr sz="128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400" dirty="0"/>
              <a:t>Krimināllikuma 180.pantā paredzētā noziedzīgā nodarījuma īpatsvars no visiem valstī reģistrētajiem noziedzīgajiem nodarījumiem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'9'!$A$2</c:f>
              <c:strCache>
                <c:ptCount val="1"/>
                <c:pt idx="0">
                  <c:v>Reģistrēto noziedzīgo nodarījumu skaits</c:v>
                </c:pt>
              </c:strCache>
            </c:strRef>
          </c:tx>
          <c:spPr>
            <a:gradFill flip="none" rotWithShape="1">
              <a:gsLst>
                <a:gs pos="0">
                  <a:srgbClr val="000099"/>
                </a:gs>
                <a:gs pos="87000">
                  <a:srgbClr val="0033CC">
                    <a:tint val="44500"/>
                    <a:satMod val="160000"/>
                  </a:srgbClr>
                </a:gs>
                <a:gs pos="100000">
                  <a:srgbClr val="0033CC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>
              <a:glow>
                <a:schemeClr val="accent1">
                  <a:alpha val="40000"/>
                </a:schemeClr>
              </a:glow>
            </a:effectLst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fld id="{1DCC946A-84EB-4A1B-BF8E-1C7CD5611579}" type="VALUE">
                      <a:rPr lang="en-US" smtClean="0"/>
                      <a:pPr/>
                      <a:t>[VALUE]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8E7-4236-919E-A196FC482E82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'9'!$B$1:$I$1</c:f>
              <c:strCache>
                <c:ptCount val="8"/>
                <c:pt idx="0">
                  <c:v>2012.g.</c:v>
                </c:pt>
                <c:pt idx="1">
                  <c:v>2013.g.</c:v>
                </c:pt>
                <c:pt idx="2">
                  <c:v>2014.g.</c:v>
                </c:pt>
                <c:pt idx="3">
                  <c:v>2015.g.</c:v>
                </c:pt>
                <c:pt idx="4">
                  <c:v>2016.g.</c:v>
                </c:pt>
                <c:pt idx="5">
                  <c:v>2017.g.</c:v>
                </c:pt>
                <c:pt idx="6">
                  <c:v>2018.g.</c:v>
                </c:pt>
                <c:pt idx="7">
                  <c:v>2019.g.</c:v>
                </c:pt>
              </c:strCache>
            </c:strRef>
          </c:cat>
          <c:val>
            <c:numRef>
              <c:f>'9'!$B$2:$I$2</c:f>
              <c:numCache>
                <c:formatCode>General</c:formatCode>
                <c:ptCount val="8"/>
                <c:pt idx="0">
                  <c:v>49905</c:v>
                </c:pt>
                <c:pt idx="1">
                  <c:v>47561</c:v>
                </c:pt>
                <c:pt idx="2">
                  <c:v>48477</c:v>
                </c:pt>
                <c:pt idx="3">
                  <c:v>47406</c:v>
                </c:pt>
                <c:pt idx="4">
                  <c:v>45639</c:v>
                </c:pt>
                <c:pt idx="5">
                  <c:v>44250</c:v>
                </c:pt>
                <c:pt idx="6">
                  <c:v>43260</c:v>
                </c:pt>
                <c:pt idx="7" formatCode="#,##0">
                  <c:v>39906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E7-4236-919E-A196FC482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34"/>
        <c:axId val="296372776"/>
        <c:axId val="1"/>
      </c:barChart>
      <c:lineChart>
        <c:grouping val="standard"/>
        <c:varyColors val="0"/>
        <c:ser>
          <c:idx val="1"/>
          <c:order val="1"/>
          <c:tx>
            <c:strRef>
              <c:f>'9'!$A$3</c:f>
              <c:strCache>
                <c:ptCount val="1"/>
                <c:pt idx="0">
                  <c:v>t.sk. pēc KL 180.p.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300" b="1" i="0" u="none" strike="noStrike" baseline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rPr>
                      <a:t>10 151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300" b="1" i="0" u="none" strike="noStrike" baseline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rPr>
                      <a:t>20,3%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glow rad="139700">
                    <a:schemeClr val="accent1">
                      <a:alpha val="40000"/>
                    </a:schemeClr>
                  </a:glow>
                </a:effectLst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E7-4236-919E-A196FC482E8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300" b="1" i="0" u="none" strike="noStrike" baseline="0" dirty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rPr>
                      <a:t>9 886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300" b="1" i="0" u="none" strike="noStrike" baseline="0" dirty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rPr>
                      <a:t>20,8%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glow rad="139700">
                    <a:schemeClr val="accent1">
                      <a:alpha val="40000"/>
                    </a:schemeClr>
                  </a:glow>
                </a:effectLst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E7-4236-919E-A196FC482E8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300" b="1" i="0" u="none" strike="noStrike" baseline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rPr>
                      <a:t>10 835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300" b="1" i="0" u="none" strike="noStrike" baseline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rPr>
                      <a:t>22,4%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glow rad="139700">
                    <a:schemeClr val="accent1">
                      <a:alpha val="40000"/>
                    </a:schemeClr>
                  </a:glow>
                </a:effectLst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E7-4236-919E-A196FC482E8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300" b="1" i="0" u="none" strike="noStrike" baseline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rPr>
                      <a:t>11 557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300" b="1" i="0" u="none" strike="noStrike" baseline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rPr>
                      <a:t>24,4%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glow rad="139700">
                    <a:schemeClr val="accent1">
                      <a:alpha val="40000"/>
                    </a:schemeClr>
                  </a:glow>
                </a:effectLst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E7-4236-919E-A196FC482E8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300" b="1" i="0" u="none" strike="noStrike" baseline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rPr>
                      <a:t>11 217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300" b="1" i="0" u="none" strike="noStrike" baseline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rPr>
                      <a:t>24,6%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glow rad="139700">
                    <a:schemeClr val="accent1">
                      <a:alpha val="40000"/>
                    </a:schemeClr>
                  </a:glow>
                </a:effectLst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E7-4236-919E-A196FC482E8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300" b="1" i="0" u="none" strike="noStrike" baseline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rPr>
                      <a:t>44 250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300" b="1" i="0" u="none" strike="noStrike" baseline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rPr>
                      <a:t>26%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glow rad="139700">
                    <a:schemeClr val="accent1">
                      <a:alpha val="40000"/>
                    </a:schemeClr>
                  </a:glow>
                </a:effectLst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E7-4236-919E-A196FC482E8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300" b="1" i="0" u="none" strike="noStrike" baseline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rPr>
                      <a:t>11 317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300" b="1" i="0" u="none" strike="noStrike" baseline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rPr>
                      <a:t>26,2%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glow rad="139700">
                    <a:schemeClr val="accent1">
                      <a:alpha val="40000"/>
                    </a:schemeClr>
                  </a:glow>
                </a:effectLst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E7-4236-919E-A196FC482E8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300" b="1" i="0" u="none" strike="noStrike" baseline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rPr>
                      <a:t>10 740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300" b="1" i="0" u="none" strike="noStrike" baseline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rPr>
                      <a:t>26,9%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glow rad="139700">
                    <a:schemeClr val="accent1">
                      <a:alpha val="40000"/>
                    </a:schemeClr>
                  </a:glow>
                </a:effectLst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8E7-4236-919E-A196FC482E82}"/>
                </c:ext>
              </c:extLst>
            </c:dLbl>
            <c:spPr>
              <a:noFill/>
              <a:ln>
                <a:noFill/>
              </a:ln>
              <a:effectLst>
                <a:glow rad="139700">
                  <a:schemeClr val="accent1">
                    <a:alpha val="40000"/>
                  </a:schemeClr>
                </a:glo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'9'!$B$1:$I$1</c:f>
              <c:strCache>
                <c:ptCount val="8"/>
                <c:pt idx="0">
                  <c:v>2012.g.</c:v>
                </c:pt>
                <c:pt idx="1">
                  <c:v>2013.g.</c:v>
                </c:pt>
                <c:pt idx="2">
                  <c:v>2014.g.</c:v>
                </c:pt>
                <c:pt idx="3">
                  <c:v>2015.g.</c:v>
                </c:pt>
                <c:pt idx="4">
                  <c:v>2016.g.</c:v>
                </c:pt>
                <c:pt idx="5">
                  <c:v>2017.g.</c:v>
                </c:pt>
                <c:pt idx="6">
                  <c:v>2018.g.</c:v>
                </c:pt>
                <c:pt idx="7">
                  <c:v>2019.g.</c:v>
                </c:pt>
              </c:strCache>
            </c:strRef>
          </c:cat>
          <c:val>
            <c:numRef>
              <c:f>'9'!$B$3:$I$3</c:f>
              <c:numCache>
                <c:formatCode>General</c:formatCode>
                <c:ptCount val="8"/>
                <c:pt idx="0">
                  <c:v>10151</c:v>
                </c:pt>
                <c:pt idx="1">
                  <c:v>9886</c:v>
                </c:pt>
                <c:pt idx="2">
                  <c:v>10835</c:v>
                </c:pt>
                <c:pt idx="3">
                  <c:v>11557</c:v>
                </c:pt>
                <c:pt idx="4">
                  <c:v>11217</c:v>
                </c:pt>
                <c:pt idx="5">
                  <c:v>11485</c:v>
                </c:pt>
                <c:pt idx="6">
                  <c:v>11317</c:v>
                </c:pt>
                <c:pt idx="7" formatCode="#,##0">
                  <c:v>10740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8E7-4236-919E-A196FC482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372776"/>
        <c:axId val="1"/>
      </c:lineChart>
      <c:catAx>
        <c:axId val="296372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63727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195" b="1" i="0" u="none" strike="noStrik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195" b="1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overlay val="0"/>
      <c:spPr>
        <a:noFill/>
        <a:ln w="12700">
          <a:solidFill>
            <a:schemeClr val="tx1"/>
          </a:solidFill>
        </a:ln>
        <a:effectLst/>
      </c:spPr>
      <c:txPr>
        <a:bodyPr/>
        <a:lstStyle/>
        <a:p>
          <a:pPr>
            <a:defRPr sz="119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/>
              <a:t>Tīšas slepkavības (kopā ar mēģinājumiem) KL 116.-118.p. 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1230219499744768E-2"/>
          <c:y val="0.11539657610397908"/>
          <c:w val="0.97753956100051043"/>
          <c:h val="0.66958298482539447"/>
        </c:manualLayout>
      </c:layout>
      <c:lineChart>
        <c:grouping val="standard"/>
        <c:varyColors val="0"/>
        <c:ser>
          <c:idx val="0"/>
          <c:order val="0"/>
          <c:tx>
            <c:strRef>
              <c:f>'10'!$A$2</c:f>
              <c:strCache>
                <c:ptCount val="1"/>
                <c:pt idx="0">
                  <c:v>Reģistrēto noziedzīgo nodarījumu skaits                           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B0F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'10'!$B$1:$K$1</c:f>
              <c:strCache>
                <c:ptCount val="10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  <c:pt idx="8">
                  <c:v>2018.g.</c:v>
                </c:pt>
                <c:pt idx="9">
                  <c:v>2019.g.</c:v>
                </c:pt>
              </c:strCache>
            </c:strRef>
          </c:cat>
          <c:val>
            <c:numRef>
              <c:f>'10'!$B$2:$K$2</c:f>
              <c:numCache>
                <c:formatCode>General</c:formatCode>
                <c:ptCount val="10"/>
                <c:pt idx="0">
                  <c:v>82</c:v>
                </c:pt>
                <c:pt idx="1">
                  <c:v>91</c:v>
                </c:pt>
                <c:pt idx="2">
                  <c:v>114</c:v>
                </c:pt>
                <c:pt idx="3">
                  <c:v>75</c:v>
                </c:pt>
                <c:pt idx="4">
                  <c:v>85</c:v>
                </c:pt>
                <c:pt idx="5">
                  <c:v>87</c:v>
                </c:pt>
                <c:pt idx="6">
                  <c:v>67</c:v>
                </c:pt>
                <c:pt idx="7">
                  <c:v>74</c:v>
                </c:pt>
                <c:pt idx="8">
                  <c:v>79</c:v>
                </c:pt>
                <c:pt idx="9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B0-4484-A235-5B7A96230949}"/>
            </c:ext>
          </c:extLst>
        </c:ser>
        <c:ser>
          <c:idx val="1"/>
          <c:order val="1"/>
          <c:tx>
            <c:strRef>
              <c:f>'10'!$A$3</c:f>
              <c:strCache>
                <c:ptCount val="1"/>
                <c:pt idx="0">
                  <c:v>No reģistrētajiem - kriminālvajāšanas uzsākšanai nodoto krimināllietu skaits (īpatsvars %)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FFFF00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58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(71%)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B0-4484-A235-5B7A96230949}"/>
                </c:ext>
              </c:extLst>
            </c:dLbl>
            <c:dLbl>
              <c:idx val="1"/>
              <c:layout>
                <c:manualLayout>
                  <c:x val="-4.2461781971910022E-2"/>
                  <c:y val="3.9064761349275785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34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(37,4%)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B0-4484-A235-5B7A96230949}"/>
                </c:ext>
              </c:extLst>
            </c:dLbl>
            <c:dLbl>
              <c:idx val="2"/>
              <c:layout>
                <c:manualLayout>
                  <c:x val="-6.0225981491605442E-2"/>
                  <c:y val="-5.1178635371787289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64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(56,1%)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B0-4484-A235-5B7A96230949}"/>
                </c:ext>
              </c:extLst>
            </c:dLbl>
            <c:dLbl>
              <c:idx val="3"/>
              <c:layout>
                <c:manualLayout>
                  <c:x val="-4.377862595419852E-2"/>
                  <c:y val="4.1283950617283953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35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(46,7%)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B0-4484-A235-5B7A96230949}"/>
                </c:ext>
              </c:extLst>
            </c:dLbl>
            <c:dLbl>
              <c:idx val="4"/>
              <c:layout>
                <c:manualLayout>
                  <c:x val="-4.0675101680992212E-2"/>
                  <c:y val="4.0719976669582894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32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(37,6%)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B0-4484-A235-5B7A96230949}"/>
                </c:ext>
              </c:extLst>
            </c:dLbl>
            <c:dLbl>
              <c:idx val="5"/>
              <c:layout>
                <c:manualLayout>
                  <c:x val="-3.7172026544155183E-2"/>
                  <c:y val="-5.1479409018417736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42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(48%)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B0-4484-A235-5B7A96230949}"/>
                </c:ext>
              </c:extLst>
            </c:dLbl>
            <c:dLbl>
              <c:idx val="6"/>
              <c:layout>
                <c:manualLayout>
                  <c:x val="-5.5528208636884131E-2"/>
                  <c:y val="4.404140395425539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28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(41,8%)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B0-4484-A235-5B7A96230949}"/>
                </c:ext>
              </c:extLst>
            </c:dLbl>
            <c:dLbl>
              <c:idx val="7"/>
              <c:layout>
                <c:manualLayout>
                  <c:x val="-5.3388319889649226E-2"/>
                  <c:y val="3.8353605331318937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29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(39,2%)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6B0-4484-A235-5B7A96230949}"/>
                </c:ext>
              </c:extLst>
            </c:dLbl>
            <c:dLbl>
              <c:idx val="8"/>
              <c:layout>
                <c:manualLayout>
                  <c:x val="-5.2509842140752237E-2"/>
                  <c:y val="4.3259205873305152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32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(40,5%)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B0-4484-A235-5B7A96230949}"/>
                </c:ext>
              </c:extLst>
            </c:dLbl>
            <c:dLbl>
              <c:idx val="9"/>
              <c:layout>
                <c:manualLayout>
                  <c:x val="-6.1881188118811884E-3"/>
                  <c:y val="4.7600982834310954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31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(41,3%)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6B0-4484-A235-5B7A9623094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'10'!$B$1:$K$1</c:f>
              <c:strCache>
                <c:ptCount val="10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  <c:pt idx="8">
                  <c:v>2018.g.</c:v>
                </c:pt>
                <c:pt idx="9">
                  <c:v>2019.g.</c:v>
                </c:pt>
              </c:strCache>
            </c:strRef>
          </c:cat>
          <c:val>
            <c:numRef>
              <c:f>'10'!$B$3:$K$3</c:f>
              <c:numCache>
                <c:formatCode>General</c:formatCode>
                <c:ptCount val="10"/>
                <c:pt idx="0">
                  <c:v>58</c:v>
                </c:pt>
                <c:pt idx="1">
                  <c:v>34</c:v>
                </c:pt>
                <c:pt idx="2">
                  <c:v>64</c:v>
                </c:pt>
                <c:pt idx="3">
                  <c:v>35</c:v>
                </c:pt>
                <c:pt idx="4">
                  <c:v>32</c:v>
                </c:pt>
                <c:pt idx="5">
                  <c:v>42</c:v>
                </c:pt>
                <c:pt idx="6">
                  <c:v>28</c:v>
                </c:pt>
                <c:pt idx="7">
                  <c:v>29</c:v>
                </c:pt>
                <c:pt idx="8">
                  <c:v>32</c:v>
                </c:pt>
                <c:pt idx="9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6B0-4484-A235-5B7A96230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044096"/>
        <c:axId val="1"/>
      </c:lineChart>
      <c:catAx>
        <c:axId val="269044096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90440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00" b="1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ayout>
        <c:manualLayout>
          <c:xMode val="edge"/>
          <c:yMode val="edge"/>
          <c:x val="7.8444254268777616E-2"/>
          <c:y val="0.86620145941988791"/>
          <c:w val="0.87095149493840607"/>
          <c:h val="0.12194669314488533"/>
        </c:manualLayout>
      </c:layout>
      <c:overlay val="0"/>
      <c:spPr>
        <a:noFill/>
        <a:ln w="12700">
          <a:solidFill>
            <a:schemeClr val="tx1"/>
          </a:solidFill>
        </a:ln>
        <a:effectLst/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05173099577805E-2"/>
          <c:y val="2.5118759375100778E-2"/>
          <c:w val="0.97621039923316977"/>
          <c:h val="0.85141755217113635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1544032"/>
        <c:axId val="191544592"/>
      </c:barChart>
      <c:catAx>
        <c:axId val="19154403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91544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1544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91544032"/>
        <c:crosses val="autoZero"/>
        <c:crossBetween val="between"/>
      </c:valAx>
      <c:spPr>
        <a:noFill/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9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700" dirty="0"/>
              <a:t>Tīšas slepkavības (tajā skaitā</a:t>
            </a:r>
            <a:r>
              <a:rPr lang="lv-LV" sz="1700" baseline="0" dirty="0"/>
              <a:t> – slepkavības </a:t>
            </a:r>
            <a:r>
              <a:rPr lang="lv-LV" sz="1700" dirty="0"/>
              <a:t>mēģinājumi) KL 116.p. - 118.p.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5247475328904584E-2"/>
          <c:y val="0.12967113565321131"/>
          <c:w val="0.96272839364045548"/>
          <c:h val="0.755415953978660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'11'!$A$2</c:f>
              <c:strCache>
                <c:ptCount val="1"/>
                <c:pt idx="0">
                  <c:v>Tīšas slepkavības (kopā ar mēģinājumiem)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8E-480A-8182-EFBE112B627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8E-480A-8182-EFBE112B627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8E-480A-8182-EFBE112B627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8E-480A-8182-EFBE112B627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8E-480A-8182-EFBE112B6274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8E-480A-8182-EFBE112B6274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8E-480A-8182-EFBE112B6274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8E-480A-8182-EFBE112B6274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8E-480A-8182-EFBE112B6274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A8E-480A-8182-EFBE112B6274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A8E-480A-8182-EFBE112B6274}"/>
              </c:ext>
            </c:extLst>
          </c:dPt>
          <c:dPt>
            <c:idx val="11"/>
            <c:invertIfNegative val="0"/>
            <c:bubble3D val="0"/>
            <c:spPr>
              <a:solidFill>
                <a:srgbClr val="0033C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A8E-480A-8182-EFBE112B6274}"/>
              </c:ext>
            </c:extLst>
          </c:dPt>
          <c:dPt>
            <c:idx val="12"/>
            <c:invertIfNegative val="0"/>
            <c:bubble3D val="0"/>
            <c:spPr>
              <a:solidFill>
                <a:srgbClr val="0033C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A8E-480A-8182-EFBE112B6274}"/>
              </c:ext>
            </c:extLst>
          </c:dPt>
          <c:dPt>
            <c:idx val="13"/>
            <c:invertIfNegative val="0"/>
            <c:bubble3D val="0"/>
            <c:spPr>
              <a:solidFill>
                <a:srgbClr val="0033C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A8E-480A-8182-EFBE112B6274}"/>
              </c:ext>
            </c:extLst>
          </c:dPt>
          <c:dPt>
            <c:idx val="14"/>
            <c:invertIfNegative val="0"/>
            <c:bubble3D val="0"/>
            <c:spPr>
              <a:solidFill>
                <a:srgbClr val="0033C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DA8E-480A-8182-EFBE112B6274}"/>
              </c:ext>
            </c:extLst>
          </c:dPt>
          <c:dPt>
            <c:idx val="15"/>
            <c:invertIfNegative val="0"/>
            <c:bubble3D val="0"/>
            <c:spPr>
              <a:solidFill>
                <a:srgbClr val="0033C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DA8E-480A-8182-EFBE112B6274}"/>
              </c:ext>
            </c:extLst>
          </c:dPt>
          <c:dPt>
            <c:idx val="16"/>
            <c:invertIfNegative val="0"/>
            <c:bubble3D val="0"/>
            <c:spPr>
              <a:solidFill>
                <a:srgbClr val="0033C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DA8E-480A-8182-EFBE112B6274}"/>
              </c:ext>
            </c:extLst>
          </c:dPt>
          <c:dPt>
            <c:idx val="17"/>
            <c:invertIfNegative val="0"/>
            <c:bubble3D val="0"/>
            <c:spPr>
              <a:solidFill>
                <a:srgbClr val="0033C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DA8E-480A-8182-EFBE112B6274}"/>
              </c:ext>
            </c:extLst>
          </c:dPt>
          <c:dPt>
            <c:idx val="18"/>
            <c:invertIfNegative val="0"/>
            <c:bubble3D val="0"/>
            <c:spPr>
              <a:solidFill>
                <a:srgbClr val="0033C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DA8E-480A-8182-EFBE112B6274}"/>
              </c:ext>
            </c:extLst>
          </c:dPt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A8E-480A-8182-EFBE112B6274}"/>
                </c:ext>
              </c:extLst>
            </c:dLbl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A8E-480A-8182-EFBE112B6274}"/>
                </c:ext>
              </c:extLst>
            </c:dLbl>
            <c:dLbl>
              <c:idx val="2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A8E-480A-8182-EFBE112B6274}"/>
                </c:ext>
              </c:extLst>
            </c:dLbl>
            <c:dLbl>
              <c:idx val="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A8E-480A-8182-EFBE112B6274}"/>
                </c:ext>
              </c:extLst>
            </c:dLbl>
            <c:dLbl>
              <c:idx val="4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A8E-480A-8182-EFBE112B6274}"/>
                </c:ext>
              </c:extLst>
            </c:dLbl>
            <c:dLbl>
              <c:idx val="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A8E-480A-8182-EFBE112B6274}"/>
                </c:ext>
              </c:extLst>
            </c:dLbl>
            <c:dLbl>
              <c:idx val="6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A8E-480A-8182-EFBE112B6274}"/>
                </c:ext>
              </c:extLst>
            </c:dLbl>
            <c:dLbl>
              <c:idx val="7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DA8E-480A-8182-EFBE112B6274}"/>
                </c:ext>
              </c:extLst>
            </c:dLbl>
            <c:dLbl>
              <c:idx val="8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DA8E-480A-8182-EFBE112B6274}"/>
                </c:ext>
              </c:extLst>
            </c:dLbl>
            <c:dLbl>
              <c:idx val="9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DA8E-480A-8182-EFBE112B6274}"/>
                </c:ext>
              </c:extLst>
            </c:dLbl>
            <c:dLbl>
              <c:idx val="1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DA8E-480A-8182-EFBE112B6274}"/>
                </c:ext>
              </c:extLst>
            </c:dLbl>
            <c:dLbl>
              <c:idx val="1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CC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DA8E-480A-8182-EFBE112B6274}"/>
                </c:ext>
              </c:extLst>
            </c:dLbl>
            <c:dLbl>
              <c:idx val="12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CC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DA8E-480A-8182-EFBE112B6274}"/>
                </c:ext>
              </c:extLst>
            </c:dLbl>
            <c:dLbl>
              <c:idx val="1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CC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DA8E-480A-8182-EFBE112B6274}"/>
                </c:ext>
              </c:extLst>
            </c:dLbl>
            <c:dLbl>
              <c:idx val="14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CC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DA8E-480A-8182-EFBE112B6274}"/>
                </c:ext>
              </c:extLst>
            </c:dLbl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CC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DA8E-480A-8182-EFBE112B6274}"/>
                </c:ext>
              </c:extLst>
            </c:dLbl>
            <c:dLbl>
              <c:idx val="16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CC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DA8E-480A-8182-EFBE112B6274}"/>
                </c:ext>
              </c:extLst>
            </c:dLbl>
            <c:dLbl>
              <c:idx val="17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CC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DA8E-480A-8182-EFBE112B6274}"/>
                </c:ext>
              </c:extLst>
            </c:dLbl>
            <c:dLbl>
              <c:idx val="18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CC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DA8E-480A-8182-EFBE112B6274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'11'!$B$1:$T$1</c:f>
              <c:strCache>
                <c:ptCount val="19"/>
                <c:pt idx="0">
                  <c:v>2001.g.</c:v>
                </c:pt>
                <c:pt idx="1">
                  <c:v>2002.g.</c:v>
                </c:pt>
                <c:pt idx="2">
                  <c:v>2003.g.</c:v>
                </c:pt>
                <c:pt idx="3">
                  <c:v>2004.g.</c:v>
                </c:pt>
                <c:pt idx="4">
                  <c:v>2005.g.</c:v>
                </c:pt>
                <c:pt idx="5">
                  <c:v>2006.g.</c:v>
                </c:pt>
                <c:pt idx="6">
                  <c:v>2007.g.</c:v>
                </c:pt>
                <c:pt idx="7">
                  <c:v>2008.g.</c:v>
                </c:pt>
                <c:pt idx="8">
                  <c:v>2009.g.</c:v>
                </c:pt>
                <c:pt idx="9">
                  <c:v>2010.g.</c:v>
                </c:pt>
                <c:pt idx="10">
                  <c:v>2011.g.</c:v>
                </c:pt>
                <c:pt idx="11">
                  <c:v>2012.g.</c:v>
                </c:pt>
                <c:pt idx="12">
                  <c:v>2013.g.</c:v>
                </c:pt>
                <c:pt idx="13">
                  <c:v>2014.g.</c:v>
                </c:pt>
                <c:pt idx="14">
                  <c:v>2015.g.</c:v>
                </c:pt>
                <c:pt idx="15">
                  <c:v>2016.g.</c:v>
                </c:pt>
                <c:pt idx="16">
                  <c:v>2017.g.</c:v>
                </c:pt>
                <c:pt idx="17">
                  <c:v>2018.g.</c:v>
                </c:pt>
                <c:pt idx="18">
                  <c:v>2019.g.</c:v>
                </c:pt>
              </c:strCache>
            </c:strRef>
          </c:cat>
          <c:val>
            <c:numRef>
              <c:f>'11'!$B$2:$T$2</c:f>
              <c:numCache>
                <c:formatCode>General</c:formatCode>
                <c:ptCount val="19"/>
                <c:pt idx="0">
                  <c:v>214</c:v>
                </c:pt>
                <c:pt idx="1">
                  <c:v>207</c:v>
                </c:pt>
                <c:pt idx="2">
                  <c:v>220</c:v>
                </c:pt>
                <c:pt idx="3">
                  <c:v>199</c:v>
                </c:pt>
                <c:pt idx="4">
                  <c:v>145</c:v>
                </c:pt>
                <c:pt idx="5">
                  <c:v>148</c:v>
                </c:pt>
                <c:pt idx="6">
                  <c:v>117</c:v>
                </c:pt>
                <c:pt idx="7">
                  <c:v>117</c:v>
                </c:pt>
                <c:pt idx="8">
                  <c:v>109</c:v>
                </c:pt>
                <c:pt idx="9">
                  <c:v>82</c:v>
                </c:pt>
                <c:pt idx="10">
                  <c:v>91</c:v>
                </c:pt>
                <c:pt idx="11">
                  <c:v>114</c:v>
                </c:pt>
                <c:pt idx="12">
                  <c:v>75</c:v>
                </c:pt>
                <c:pt idx="13">
                  <c:v>85</c:v>
                </c:pt>
                <c:pt idx="14">
                  <c:v>87</c:v>
                </c:pt>
                <c:pt idx="15">
                  <c:v>67</c:v>
                </c:pt>
                <c:pt idx="16">
                  <c:v>74</c:v>
                </c:pt>
                <c:pt idx="17">
                  <c:v>79</c:v>
                </c:pt>
                <c:pt idx="18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DA8E-480A-8182-EFBE112B6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-27"/>
        <c:axId val="299510568"/>
        <c:axId val="1"/>
      </c:barChart>
      <c:catAx>
        <c:axId val="299510568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9510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06303620890889E-2"/>
          <c:y val="8.0919286091669506E-4"/>
          <c:w val="0.89365246195691639"/>
          <c:h val="0.98188532306011522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1549072"/>
        <c:axId val="191549632"/>
      </c:barChart>
      <c:catAx>
        <c:axId val="19154907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91549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1549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1549072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97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800" b="1" i="0" baseline="0" dirty="0">
                <a:effectLst/>
              </a:rPr>
              <a:t>Sevišķi smagu noziegumu sadalījums pēc atsevišķiem Krimināllikuma pantiem</a:t>
            </a:r>
            <a:endParaRPr lang="lv-LV" dirty="0">
              <a:effectLst/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'12'!$B$1</c:f>
              <c:strCache>
                <c:ptCount val="1"/>
                <c:pt idx="0">
                  <c:v>2016.g.</c:v>
                </c:pt>
              </c:strCache>
            </c:strRef>
          </c:tx>
          <c:spPr>
            <a:solidFill>
              <a:srgbClr val="FFC000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dLbl>
              <c:idx val="8"/>
              <c:layout>
                <c:manualLayout>
                  <c:x val="-3.7851037851037939E-2"/>
                  <c:y val="-5.9435364041604752E-3"/>
                </c:manualLayout>
              </c:layout>
              <c:tx>
                <c:rich>
                  <a:bodyPr/>
                  <a:lstStyle/>
                  <a:p>
                    <a:r>
                      <a:rPr lang="en-US" sz="1300"/>
                      <a:t>23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69-4DE0-AD66-165146FA2C79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'12'!$A$2:$A$11</c:f>
              <c:strCache>
                <c:ptCount val="10"/>
                <c:pt idx="0">
                  <c:v>185.p.2.d.</c:v>
                </c:pt>
                <c:pt idx="1">
                  <c:v>175.p.4.d.</c:v>
                </c:pt>
                <c:pt idx="2">
                  <c:v>253.1 p. 2.,3.d.</c:v>
                </c:pt>
                <c:pt idx="3">
                  <c:v>177.p.3.d.</c:v>
                </c:pt>
                <c:pt idx="4">
                  <c:v>179.p.3.d.</c:v>
                </c:pt>
                <c:pt idx="5">
                  <c:v>253.p.2.d.</c:v>
                </c:pt>
                <c:pt idx="6">
                  <c:v>160.p. 2.-6.d.</c:v>
                </c:pt>
                <c:pt idx="7">
                  <c:v>195.p. 3.d.</c:v>
                </c:pt>
                <c:pt idx="8">
                  <c:v>190.1 p. 2.,3.d.</c:v>
                </c:pt>
                <c:pt idx="9">
                  <c:v>125.p. 2.,3.d.</c:v>
                </c:pt>
              </c:strCache>
            </c:strRef>
          </c:cat>
          <c:val>
            <c:numRef>
              <c:f>'12'!$B$2:$B$11</c:f>
              <c:numCache>
                <c:formatCode>General</c:formatCode>
                <c:ptCount val="10"/>
                <c:pt idx="0">
                  <c:v>325</c:v>
                </c:pt>
                <c:pt idx="1">
                  <c:v>189</c:v>
                </c:pt>
                <c:pt idx="2">
                  <c:v>189</c:v>
                </c:pt>
                <c:pt idx="3">
                  <c:v>294</c:v>
                </c:pt>
                <c:pt idx="4">
                  <c:v>96</c:v>
                </c:pt>
                <c:pt idx="5">
                  <c:v>121</c:v>
                </c:pt>
                <c:pt idx="6">
                  <c:v>73</c:v>
                </c:pt>
                <c:pt idx="7">
                  <c:v>68</c:v>
                </c:pt>
                <c:pt idx="8">
                  <c:v>23</c:v>
                </c:pt>
                <c:pt idx="9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9-4DE0-AD66-165146FA2C79}"/>
            </c:ext>
          </c:extLst>
        </c:ser>
        <c:ser>
          <c:idx val="1"/>
          <c:order val="1"/>
          <c:tx>
            <c:strRef>
              <c:f>'12'!$C$1</c:f>
              <c:strCache>
                <c:ptCount val="1"/>
                <c:pt idx="0">
                  <c:v>2017.g.</c:v>
                </c:pt>
              </c:strCache>
            </c:strRef>
          </c:tx>
          <c:spPr>
            <a:solidFill>
              <a:srgbClr val="92D050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dLbl>
              <c:idx val="8"/>
              <c:layout>
                <c:manualLayout>
                  <c:x val="3.6630036630036451E-2"/>
                  <c:y val="-9.90729799191148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69-4DE0-AD66-165146FA2C79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'12'!$A$2:$A$11</c:f>
              <c:strCache>
                <c:ptCount val="10"/>
                <c:pt idx="0">
                  <c:v>185.p.2.d.</c:v>
                </c:pt>
                <c:pt idx="1">
                  <c:v>175.p.4.d.</c:v>
                </c:pt>
                <c:pt idx="2">
                  <c:v>253.1 p. 2.,3.d.</c:v>
                </c:pt>
                <c:pt idx="3">
                  <c:v>177.p.3.d.</c:v>
                </c:pt>
                <c:pt idx="4">
                  <c:v>179.p.3.d.</c:v>
                </c:pt>
                <c:pt idx="5">
                  <c:v>253.p.2.d.</c:v>
                </c:pt>
                <c:pt idx="6">
                  <c:v>160.p. 2.-6.d.</c:v>
                </c:pt>
                <c:pt idx="7">
                  <c:v>195.p. 3.d.</c:v>
                </c:pt>
                <c:pt idx="8">
                  <c:v>190.1 p. 2.,3.d.</c:v>
                </c:pt>
                <c:pt idx="9">
                  <c:v>125.p. 2.,3.d.</c:v>
                </c:pt>
              </c:strCache>
            </c:strRef>
          </c:cat>
          <c:val>
            <c:numRef>
              <c:f>'12'!$C$2:$C$11</c:f>
              <c:numCache>
                <c:formatCode>General</c:formatCode>
                <c:ptCount val="10"/>
                <c:pt idx="0">
                  <c:v>306</c:v>
                </c:pt>
                <c:pt idx="1">
                  <c:v>286</c:v>
                </c:pt>
                <c:pt idx="2">
                  <c:v>180</c:v>
                </c:pt>
                <c:pt idx="3">
                  <c:v>165</c:v>
                </c:pt>
                <c:pt idx="4">
                  <c:v>102</c:v>
                </c:pt>
                <c:pt idx="5">
                  <c:v>108</c:v>
                </c:pt>
                <c:pt idx="6">
                  <c:v>108</c:v>
                </c:pt>
                <c:pt idx="7">
                  <c:v>83</c:v>
                </c:pt>
                <c:pt idx="8">
                  <c:v>21</c:v>
                </c:pt>
                <c:pt idx="9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69-4DE0-AD66-165146FA2C79}"/>
            </c:ext>
          </c:extLst>
        </c:ser>
        <c:ser>
          <c:idx val="2"/>
          <c:order val="2"/>
          <c:tx>
            <c:strRef>
              <c:f>'12'!$D$1</c:f>
              <c:strCache>
                <c:ptCount val="1"/>
                <c:pt idx="0">
                  <c:v>2018.g.</c:v>
                </c:pt>
              </c:strCache>
            </c:strRef>
          </c:tx>
          <c:spPr>
            <a:solidFill>
              <a:srgbClr val="0099FF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dLbl>
              <c:idx val="8"/>
              <c:layout>
                <c:manualLayout>
                  <c:x val="-1.2210012210014001E-3"/>
                  <c:y val="-3.96828553934472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69-4DE0-AD66-165146FA2C79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'12'!$A$2:$A$11</c:f>
              <c:strCache>
                <c:ptCount val="10"/>
                <c:pt idx="0">
                  <c:v>185.p.2.d.</c:v>
                </c:pt>
                <c:pt idx="1">
                  <c:v>175.p.4.d.</c:v>
                </c:pt>
                <c:pt idx="2">
                  <c:v>253.1 p. 2.,3.d.</c:v>
                </c:pt>
                <c:pt idx="3">
                  <c:v>177.p.3.d.</c:v>
                </c:pt>
                <c:pt idx="4">
                  <c:v>179.p.3.d.</c:v>
                </c:pt>
                <c:pt idx="5">
                  <c:v>253.p.2.d.</c:v>
                </c:pt>
                <c:pt idx="6">
                  <c:v>160.p. 2.-6.d.</c:v>
                </c:pt>
                <c:pt idx="7">
                  <c:v>195.p. 3.d.</c:v>
                </c:pt>
                <c:pt idx="8">
                  <c:v>190.1 p. 2.,3.d.</c:v>
                </c:pt>
                <c:pt idx="9">
                  <c:v>125.p. 2.,3.d.</c:v>
                </c:pt>
              </c:strCache>
            </c:strRef>
          </c:cat>
          <c:val>
            <c:numRef>
              <c:f>'12'!$D$2:$D$11</c:f>
              <c:numCache>
                <c:formatCode>General</c:formatCode>
                <c:ptCount val="10"/>
                <c:pt idx="0">
                  <c:v>301</c:v>
                </c:pt>
                <c:pt idx="1">
                  <c:v>203</c:v>
                </c:pt>
                <c:pt idx="2">
                  <c:v>201</c:v>
                </c:pt>
                <c:pt idx="3">
                  <c:v>163</c:v>
                </c:pt>
                <c:pt idx="4">
                  <c:v>156</c:v>
                </c:pt>
                <c:pt idx="5">
                  <c:v>138</c:v>
                </c:pt>
                <c:pt idx="6">
                  <c:v>127</c:v>
                </c:pt>
                <c:pt idx="7">
                  <c:v>128</c:v>
                </c:pt>
                <c:pt idx="8">
                  <c:v>80</c:v>
                </c:pt>
                <c:pt idx="9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69-4DE0-AD66-165146FA2C79}"/>
            </c:ext>
          </c:extLst>
        </c:ser>
        <c:ser>
          <c:idx val="3"/>
          <c:order val="3"/>
          <c:tx>
            <c:strRef>
              <c:f>'12'!$E$1</c:f>
              <c:strCache>
                <c:ptCount val="1"/>
                <c:pt idx="0">
                  <c:v>2019.g.</c:v>
                </c:pt>
              </c:strCache>
            </c:strRef>
          </c:tx>
          <c:spPr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'12'!$A$2:$A$11</c:f>
              <c:strCache>
                <c:ptCount val="10"/>
                <c:pt idx="0">
                  <c:v>185.p.2.d.</c:v>
                </c:pt>
                <c:pt idx="1">
                  <c:v>175.p.4.d.</c:v>
                </c:pt>
                <c:pt idx="2">
                  <c:v>253.1 p. 2.,3.d.</c:v>
                </c:pt>
                <c:pt idx="3">
                  <c:v>177.p.3.d.</c:v>
                </c:pt>
                <c:pt idx="4">
                  <c:v>179.p.3.d.</c:v>
                </c:pt>
                <c:pt idx="5">
                  <c:v>253.p.2.d.</c:v>
                </c:pt>
                <c:pt idx="6">
                  <c:v>160.p. 2.-6.d.</c:v>
                </c:pt>
                <c:pt idx="7">
                  <c:v>195.p. 3.d.</c:v>
                </c:pt>
                <c:pt idx="8">
                  <c:v>190.1 p. 2.,3.d.</c:v>
                </c:pt>
                <c:pt idx="9">
                  <c:v>125.p. 2.,3.d.</c:v>
                </c:pt>
              </c:strCache>
            </c:strRef>
          </c:cat>
          <c:val>
            <c:numRef>
              <c:f>'12'!$E$2:$E$11</c:f>
              <c:numCache>
                <c:formatCode>General</c:formatCode>
                <c:ptCount val="10"/>
                <c:pt idx="0">
                  <c:v>316</c:v>
                </c:pt>
                <c:pt idx="1">
                  <c:v>144</c:v>
                </c:pt>
                <c:pt idx="2">
                  <c:v>181</c:v>
                </c:pt>
                <c:pt idx="3">
                  <c:v>176</c:v>
                </c:pt>
                <c:pt idx="4">
                  <c:v>57</c:v>
                </c:pt>
                <c:pt idx="5">
                  <c:v>126</c:v>
                </c:pt>
                <c:pt idx="6">
                  <c:v>119</c:v>
                </c:pt>
                <c:pt idx="7">
                  <c:v>238</c:v>
                </c:pt>
                <c:pt idx="8">
                  <c:v>96</c:v>
                </c:pt>
                <c:pt idx="9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69-4DE0-AD66-165146FA2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99505648"/>
        <c:axId val="1"/>
      </c:barChart>
      <c:catAx>
        <c:axId val="299505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95056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overlay val="0"/>
      <c:spPr>
        <a:noFill/>
        <a:ln w="127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/>
              <a:t>Reģistrētie noziedzīgie nodarījumi pret tikumību un dzimumneaizskaramību 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'13'!$A$2</c:f>
              <c:strCache>
                <c:ptCount val="1"/>
                <c:pt idx="0">
                  <c:v>159.p.</c:v>
                </c:pt>
              </c:strCache>
            </c:strRef>
          </c:tx>
          <c:spPr>
            <a:solidFill>
              <a:srgbClr val="00FF00"/>
            </a:solid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ysClr val="windowText" lastClr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'13'!$B$1:$F$1</c:f>
              <c:strCache>
                <c:ptCount val="5"/>
                <c:pt idx="0">
                  <c:v>2015.g. - 315</c:v>
                </c:pt>
                <c:pt idx="1">
                  <c:v>2016.g. - 247</c:v>
                </c:pt>
                <c:pt idx="2">
                  <c:v>2017.g. - 296</c:v>
                </c:pt>
                <c:pt idx="3">
                  <c:v>2018.g. - 345</c:v>
                </c:pt>
                <c:pt idx="4">
                  <c:v>2019.g. - 363</c:v>
                </c:pt>
              </c:strCache>
            </c:strRef>
          </c:cat>
          <c:val>
            <c:numRef>
              <c:f>'13'!$B$2:$F$2</c:f>
              <c:numCache>
                <c:formatCode>General</c:formatCode>
                <c:ptCount val="5"/>
                <c:pt idx="0">
                  <c:v>60</c:v>
                </c:pt>
                <c:pt idx="1">
                  <c:v>59</c:v>
                </c:pt>
                <c:pt idx="2">
                  <c:v>65</c:v>
                </c:pt>
                <c:pt idx="3">
                  <c:v>71</c:v>
                </c:pt>
                <c:pt idx="4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6C-4545-BC17-217FF304A3BC}"/>
            </c:ext>
          </c:extLst>
        </c:ser>
        <c:ser>
          <c:idx val="1"/>
          <c:order val="1"/>
          <c:tx>
            <c:strRef>
              <c:f>'13'!$A$3</c:f>
              <c:strCache>
                <c:ptCount val="1"/>
                <c:pt idx="0">
                  <c:v>160.p.</c:v>
                </c:pt>
              </c:strCache>
            </c:strRef>
          </c:tx>
          <c:spPr>
            <a:solidFill>
              <a:srgbClr val="0099FF"/>
            </a:solid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ysClr val="windowText" lastClr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'13'!$B$1:$F$1</c:f>
              <c:strCache>
                <c:ptCount val="5"/>
                <c:pt idx="0">
                  <c:v>2015.g. - 315</c:v>
                </c:pt>
                <c:pt idx="1">
                  <c:v>2016.g. - 247</c:v>
                </c:pt>
                <c:pt idx="2">
                  <c:v>2017.g. - 296</c:v>
                </c:pt>
                <c:pt idx="3">
                  <c:v>2018.g. - 345</c:v>
                </c:pt>
                <c:pt idx="4">
                  <c:v>2019.g. - 363</c:v>
                </c:pt>
              </c:strCache>
            </c:strRef>
          </c:cat>
          <c:val>
            <c:numRef>
              <c:f>'13'!$B$3:$F$3</c:f>
              <c:numCache>
                <c:formatCode>General</c:formatCode>
                <c:ptCount val="5"/>
                <c:pt idx="0">
                  <c:v>93</c:v>
                </c:pt>
                <c:pt idx="1">
                  <c:v>80</c:v>
                </c:pt>
                <c:pt idx="2">
                  <c:v>118</c:v>
                </c:pt>
                <c:pt idx="3">
                  <c:v>131</c:v>
                </c:pt>
                <c:pt idx="4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6C-4545-BC17-217FF304A3BC}"/>
            </c:ext>
          </c:extLst>
        </c:ser>
        <c:ser>
          <c:idx val="2"/>
          <c:order val="2"/>
          <c:tx>
            <c:strRef>
              <c:f>'13'!$A$4</c:f>
              <c:strCache>
                <c:ptCount val="1"/>
                <c:pt idx="0">
                  <c:v>161.p.</c:v>
                </c:pt>
              </c:strCache>
            </c:strRef>
          </c:tx>
          <c:spPr>
            <a:solidFill>
              <a:srgbClr val="FF0000"/>
            </a:solid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ysClr val="windowText" lastClr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'13'!$B$1:$F$1</c:f>
              <c:strCache>
                <c:ptCount val="5"/>
                <c:pt idx="0">
                  <c:v>2015.g. - 315</c:v>
                </c:pt>
                <c:pt idx="1">
                  <c:v>2016.g. - 247</c:v>
                </c:pt>
                <c:pt idx="2">
                  <c:v>2017.g. - 296</c:v>
                </c:pt>
                <c:pt idx="3">
                  <c:v>2018.g. - 345</c:v>
                </c:pt>
                <c:pt idx="4">
                  <c:v>2019.g. - 363</c:v>
                </c:pt>
              </c:strCache>
            </c:strRef>
          </c:cat>
          <c:val>
            <c:numRef>
              <c:f>'13'!$B$4:$F$4</c:f>
              <c:numCache>
                <c:formatCode>General</c:formatCode>
                <c:ptCount val="5"/>
                <c:pt idx="0">
                  <c:v>37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6C-4545-BC17-217FF304A3BC}"/>
            </c:ext>
          </c:extLst>
        </c:ser>
        <c:ser>
          <c:idx val="3"/>
          <c:order val="3"/>
          <c:tx>
            <c:strRef>
              <c:f>'13'!$A$5</c:f>
              <c:strCache>
                <c:ptCount val="1"/>
                <c:pt idx="0">
                  <c:v>162.p.</c:v>
                </c:pt>
              </c:strCache>
            </c:strRef>
          </c:tx>
          <c:spPr>
            <a:solidFill>
              <a:srgbClr val="FFC000"/>
            </a:solid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'13'!$B$1:$F$1</c:f>
              <c:strCache>
                <c:ptCount val="5"/>
                <c:pt idx="0">
                  <c:v>2015.g. - 315</c:v>
                </c:pt>
                <c:pt idx="1">
                  <c:v>2016.g. - 247</c:v>
                </c:pt>
                <c:pt idx="2">
                  <c:v>2017.g. - 296</c:v>
                </c:pt>
                <c:pt idx="3">
                  <c:v>2018.g. - 345</c:v>
                </c:pt>
                <c:pt idx="4">
                  <c:v>2019.g. - 363</c:v>
                </c:pt>
              </c:strCache>
            </c:strRef>
          </c:cat>
          <c:val>
            <c:numRef>
              <c:f>'13'!$B$5:$F$5</c:f>
              <c:numCache>
                <c:formatCode>General</c:formatCode>
                <c:ptCount val="5"/>
                <c:pt idx="0">
                  <c:v>107</c:v>
                </c:pt>
                <c:pt idx="1">
                  <c:v>45</c:v>
                </c:pt>
                <c:pt idx="2">
                  <c:v>42</c:v>
                </c:pt>
                <c:pt idx="3">
                  <c:v>61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6C-4545-BC17-217FF304A3BC}"/>
            </c:ext>
          </c:extLst>
        </c:ser>
        <c:ser>
          <c:idx val="4"/>
          <c:order val="4"/>
          <c:tx>
            <c:strRef>
              <c:f>'13'!$A$6</c:f>
              <c:strCache>
                <c:ptCount val="1"/>
                <c:pt idx="0">
                  <c:v>162.1 p.</c:v>
                </c:pt>
              </c:strCache>
            </c:strRef>
          </c:tx>
          <c:spPr>
            <a:solidFill>
              <a:srgbClr val="C00000"/>
            </a:solidFill>
            <a:ln w="6350">
              <a:solidFill>
                <a:schemeClr val="tx1"/>
              </a:solidFill>
            </a:ln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06C-4545-BC17-217FF304A3BC}"/>
                </c:ext>
              </c:extLst>
            </c:dLbl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06C-4545-BC17-217FF304A3BC}"/>
                </c:ext>
              </c:extLst>
            </c:dLbl>
            <c:dLbl>
              <c:idx val="2"/>
              <c:layout>
                <c:manualLayout>
                  <c:x val="-1.244942421413101E-3"/>
                  <c:y val="-2.029426686960933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6C-4545-BC17-217FF304A3BC}"/>
                </c:ext>
              </c:extLst>
            </c:dLbl>
            <c:dLbl>
              <c:idx val="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06C-4545-BC17-217FF304A3BC}"/>
                </c:ext>
              </c:extLst>
            </c:dLbl>
            <c:dLbl>
              <c:idx val="4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06C-4545-BC17-217FF304A3BC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'13'!$B$1:$F$1</c:f>
              <c:strCache>
                <c:ptCount val="5"/>
                <c:pt idx="0">
                  <c:v>2015.g. - 315</c:v>
                </c:pt>
                <c:pt idx="1">
                  <c:v>2016.g. - 247</c:v>
                </c:pt>
                <c:pt idx="2">
                  <c:v>2017.g. - 296</c:v>
                </c:pt>
                <c:pt idx="3">
                  <c:v>2018.g. - 345</c:v>
                </c:pt>
                <c:pt idx="4">
                  <c:v>2019.g. - 363</c:v>
                </c:pt>
              </c:strCache>
            </c:strRef>
          </c:cat>
          <c:val>
            <c:numRef>
              <c:f>'13'!$B$6:$F$6</c:f>
              <c:numCache>
                <c:formatCode>General</c:formatCode>
                <c:ptCount val="5"/>
                <c:pt idx="0">
                  <c:v>18</c:v>
                </c:pt>
                <c:pt idx="1">
                  <c:v>13</c:v>
                </c:pt>
                <c:pt idx="2">
                  <c:v>21</c:v>
                </c:pt>
                <c:pt idx="3">
                  <c:v>32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06C-4545-BC17-217FF304A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6740752"/>
        <c:axId val="1"/>
      </c:barChart>
      <c:catAx>
        <c:axId val="296740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67407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  <c:spPr>
        <a:noFill/>
        <a:ln w="12700">
          <a:solidFill>
            <a:schemeClr val="tx1"/>
          </a:solidFill>
        </a:ln>
        <a:effectLst/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/>
              <a:t>Reģistrēto noziedzīgo nodarījumu skaits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'2'!$A$2</c:f>
              <c:strCache>
                <c:ptCount val="1"/>
                <c:pt idx="0">
                  <c:v>Reģistrēto noziedzīgo nodarījumu skaits</c:v>
                </c:pt>
              </c:strCache>
            </c:strRef>
          </c:tx>
          <c:spPr>
            <a:gradFill flip="none" rotWithShape="1">
              <a:gsLst>
                <a:gs pos="0">
                  <a:srgbClr val="C00000"/>
                </a:gs>
                <a:gs pos="87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'2'!$B$1:$J$1</c:f>
              <c:strCache>
                <c:ptCount val="9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  <c:pt idx="7">
                  <c:v>2018.g.</c:v>
                </c:pt>
                <c:pt idx="8">
                  <c:v>2019.g.</c:v>
                </c:pt>
              </c:strCache>
            </c:strRef>
          </c:cat>
          <c:val>
            <c:numRef>
              <c:f>'2'!$B$2:$J$2</c:f>
              <c:numCache>
                <c:formatCode>General</c:formatCode>
                <c:ptCount val="9"/>
                <c:pt idx="0">
                  <c:v>51582</c:v>
                </c:pt>
                <c:pt idx="1">
                  <c:v>49905</c:v>
                </c:pt>
                <c:pt idx="2">
                  <c:v>47561</c:v>
                </c:pt>
                <c:pt idx="3">
                  <c:v>48477</c:v>
                </c:pt>
                <c:pt idx="4">
                  <c:v>47406</c:v>
                </c:pt>
                <c:pt idx="5">
                  <c:v>45639</c:v>
                </c:pt>
                <c:pt idx="6">
                  <c:v>44250</c:v>
                </c:pt>
                <c:pt idx="7">
                  <c:v>43260</c:v>
                </c:pt>
                <c:pt idx="8" formatCode="#,##0">
                  <c:v>39906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DB-4C54-97B1-E6303D08D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27"/>
        <c:axId val="369318184"/>
        <c:axId val="1"/>
      </c:barChart>
      <c:catAx>
        <c:axId val="369318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9318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/>
              <a:t>Noziedzīgie nodarījumi pret tikumību un dzimumneaizskaramību, ja tie izdarīti ar personu, kura nav sasniegusi 16 gadu vecumu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'14'!$A$2</c:f>
              <c:strCache>
                <c:ptCount val="1"/>
                <c:pt idx="0">
                  <c:v>159.p.3.d.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bg2">
                        <a:lumMod val="90000"/>
                        <a:lumOff val="1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'14'!$B$1:$F$1</c:f>
              <c:strCache>
                <c:ptCount val="5"/>
                <c:pt idx="0">
                  <c:v>2015.g.</c:v>
                </c:pt>
                <c:pt idx="1">
                  <c:v>2016.g.</c:v>
                </c:pt>
                <c:pt idx="2">
                  <c:v>2017.g.</c:v>
                </c:pt>
                <c:pt idx="3">
                  <c:v>2018.g.</c:v>
                </c:pt>
                <c:pt idx="4">
                  <c:v>2019.g.</c:v>
                </c:pt>
              </c:strCache>
            </c:strRef>
          </c:cat>
          <c:val>
            <c:numRef>
              <c:f>'14'!$B$2:$F$2</c:f>
              <c:numCache>
                <c:formatCode>General</c:formatCode>
                <c:ptCount val="5"/>
                <c:pt idx="0">
                  <c:v>18</c:v>
                </c:pt>
                <c:pt idx="1">
                  <c:v>15</c:v>
                </c:pt>
                <c:pt idx="2">
                  <c:v>14</c:v>
                </c:pt>
                <c:pt idx="3">
                  <c:v>18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2D-4C2D-A3FC-66DDE77F8DE7}"/>
            </c:ext>
          </c:extLst>
        </c:ser>
        <c:ser>
          <c:idx val="1"/>
          <c:order val="1"/>
          <c:tx>
            <c:strRef>
              <c:f>'14'!$A$3</c:f>
              <c:strCache>
                <c:ptCount val="1"/>
                <c:pt idx="0">
                  <c:v>160.p.4.,6.d.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8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'14'!$B$1:$F$1</c:f>
              <c:strCache>
                <c:ptCount val="5"/>
                <c:pt idx="0">
                  <c:v>2015.g.</c:v>
                </c:pt>
                <c:pt idx="1">
                  <c:v>2016.g.</c:v>
                </c:pt>
                <c:pt idx="2">
                  <c:v>2017.g.</c:v>
                </c:pt>
                <c:pt idx="3">
                  <c:v>2018.g.</c:v>
                </c:pt>
                <c:pt idx="4">
                  <c:v>2019.g.</c:v>
                </c:pt>
              </c:strCache>
            </c:strRef>
          </c:cat>
          <c:val>
            <c:numRef>
              <c:f>'14'!$B$3:$F$3</c:f>
              <c:numCache>
                <c:formatCode>General</c:formatCode>
                <c:ptCount val="5"/>
                <c:pt idx="0">
                  <c:v>53</c:v>
                </c:pt>
                <c:pt idx="1">
                  <c:v>56</c:v>
                </c:pt>
                <c:pt idx="2">
                  <c:v>94</c:v>
                </c:pt>
                <c:pt idx="3">
                  <c:v>91</c:v>
                </c:pt>
                <c:pt idx="4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2D-4C2D-A3FC-66DDE77F8DE7}"/>
            </c:ext>
          </c:extLst>
        </c:ser>
        <c:ser>
          <c:idx val="2"/>
          <c:order val="2"/>
          <c:tx>
            <c:strRef>
              <c:f>'14'!$A$4</c:f>
              <c:strCache>
                <c:ptCount val="1"/>
                <c:pt idx="0">
                  <c:v>161.p.</c:v>
                </c:pt>
              </c:strCache>
            </c:strRef>
          </c:tx>
          <c:spPr>
            <a:solidFill>
              <a:srgbClr val="C00000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'14'!$B$1:$F$1</c:f>
              <c:strCache>
                <c:ptCount val="5"/>
                <c:pt idx="0">
                  <c:v>2015.g.</c:v>
                </c:pt>
                <c:pt idx="1">
                  <c:v>2016.g.</c:v>
                </c:pt>
                <c:pt idx="2">
                  <c:v>2017.g.</c:v>
                </c:pt>
                <c:pt idx="3">
                  <c:v>2018.g.</c:v>
                </c:pt>
                <c:pt idx="4">
                  <c:v>2019.g.</c:v>
                </c:pt>
              </c:strCache>
            </c:strRef>
          </c:cat>
          <c:val>
            <c:numRef>
              <c:f>'14'!$B$4:$F$4</c:f>
              <c:numCache>
                <c:formatCode>General</c:formatCode>
                <c:ptCount val="5"/>
                <c:pt idx="0">
                  <c:v>37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2D-4C2D-A3FC-66DDE77F8DE7}"/>
            </c:ext>
          </c:extLst>
        </c:ser>
        <c:ser>
          <c:idx val="3"/>
          <c:order val="3"/>
          <c:tx>
            <c:strRef>
              <c:f>'14'!$A$5</c:f>
              <c:strCache>
                <c:ptCount val="1"/>
                <c:pt idx="0">
                  <c:v>162.p.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'14'!$B$1:$F$1</c:f>
              <c:strCache>
                <c:ptCount val="5"/>
                <c:pt idx="0">
                  <c:v>2015.g.</c:v>
                </c:pt>
                <c:pt idx="1">
                  <c:v>2016.g.</c:v>
                </c:pt>
                <c:pt idx="2">
                  <c:v>2017.g.</c:v>
                </c:pt>
                <c:pt idx="3">
                  <c:v>2018.g.</c:v>
                </c:pt>
                <c:pt idx="4">
                  <c:v>2019.g.</c:v>
                </c:pt>
              </c:strCache>
            </c:strRef>
          </c:cat>
          <c:val>
            <c:numRef>
              <c:f>'14'!$B$5:$F$5</c:f>
              <c:numCache>
                <c:formatCode>General</c:formatCode>
                <c:ptCount val="5"/>
                <c:pt idx="0">
                  <c:v>107</c:v>
                </c:pt>
                <c:pt idx="1">
                  <c:v>45</c:v>
                </c:pt>
                <c:pt idx="2">
                  <c:v>42</c:v>
                </c:pt>
                <c:pt idx="3">
                  <c:v>61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2D-4C2D-A3FC-66DDE77F8DE7}"/>
            </c:ext>
          </c:extLst>
        </c:ser>
        <c:ser>
          <c:idx val="4"/>
          <c:order val="4"/>
          <c:tx>
            <c:strRef>
              <c:f>'14'!$A$6</c:f>
              <c:strCache>
                <c:ptCount val="1"/>
                <c:pt idx="0">
                  <c:v>162.1 p.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'14'!$B$1:$F$1</c:f>
              <c:strCache>
                <c:ptCount val="5"/>
                <c:pt idx="0">
                  <c:v>2015.g.</c:v>
                </c:pt>
                <c:pt idx="1">
                  <c:v>2016.g.</c:v>
                </c:pt>
                <c:pt idx="2">
                  <c:v>2017.g.</c:v>
                </c:pt>
                <c:pt idx="3">
                  <c:v>2018.g.</c:v>
                </c:pt>
                <c:pt idx="4">
                  <c:v>2019.g.</c:v>
                </c:pt>
              </c:strCache>
            </c:strRef>
          </c:cat>
          <c:val>
            <c:numRef>
              <c:f>'14'!$B$6:$F$6</c:f>
              <c:numCache>
                <c:formatCode>General</c:formatCode>
                <c:ptCount val="5"/>
                <c:pt idx="0">
                  <c:v>18</c:v>
                </c:pt>
                <c:pt idx="1">
                  <c:v>13</c:v>
                </c:pt>
                <c:pt idx="2">
                  <c:v>21</c:v>
                </c:pt>
                <c:pt idx="3">
                  <c:v>32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2D-4C2D-A3FC-66DDE77F8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296741736"/>
        <c:axId val="1"/>
      </c:barChart>
      <c:lineChart>
        <c:grouping val="standard"/>
        <c:varyColors val="0"/>
        <c:ser>
          <c:idx val="5"/>
          <c:order val="5"/>
          <c:tx>
            <c:strRef>
              <c:f>'14'!$A$7</c:f>
              <c:strCache>
                <c:ptCount val="1"/>
                <c:pt idx="0">
                  <c:v>kopā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FF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'14'!$B$1:$F$1</c:f>
              <c:strCache>
                <c:ptCount val="5"/>
                <c:pt idx="0">
                  <c:v>2015.g.</c:v>
                </c:pt>
                <c:pt idx="1">
                  <c:v>2016.g.</c:v>
                </c:pt>
                <c:pt idx="2">
                  <c:v>2017.g.</c:v>
                </c:pt>
                <c:pt idx="3">
                  <c:v>2018.g.</c:v>
                </c:pt>
                <c:pt idx="4">
                  <c:v>2019.g.</c:v>
                </c:pt>
              </c:strCache>
            </c:strRef>
          </c:cat>
          <c:val>
            <c:numRef>
              <c:f>'14'!$B$7:$F$7</c:f>
              <c:numCache>
                <c:formatCode>General</c:formatCode>
                <c:ptCount val="5"/>
                <c:pt idx="0">
                  <c:v>233</c:v>
                </c:pt>
                <c:pt idx="1">
                  <c:v>179</c:v>
                </c:pt>
                <c:pt idx="2">
                  <c:v>221</c:v>
                </c:pt>
                <c:pt idx="3">
                  <c:v>252</c:v>
                </c:pt>
                <c:pt idx="4">
                  <c:v>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42D-4C2D-A3FC-66DDE77F8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741736"/>
        <c:axId val="1"/>
      </c:lineChart>
      <c:catAx>
        <c:axId val="296741736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67417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 i="0" u="none" strike="noStrike" baseline="0">
                <a:solidFill>
                  <a:schemeClr val="bg2">
                    <a:lumMod val="90000"/>
                    <a:lumOff val="10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400" b="1" i="0" u="none" strike="noStrik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3"/>
        <c:txPr>
          <a:bodyPr/>
          <a:lstStyle/>
          <a:p>
            <a:pPr>
              <a:defRPr sz="1400" b="1" i="0" u="none" strike="noStrik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4"/>
        <c:txPr>
          <a:bodyPr/>
          <a:lstStyle/>
          <a:p>
            <a:pPr>
              <a:defRPr sz="1400" b="1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ayout>
        <c:manualLayout>
          <c:xMode val="edge"/>
          <c:yMode val="edge"/>
          <c:x val="0.10115659145799479"/>
          <c:y val="0.94165350131233594"/>
          <c:w val="0.7824833526367927"/>
          <c:h val="4.5546498687664028E-2"/>
        </c:manualLayout>
      </c:layout>
      <c:overlay val="0"/>
      <c:spPr>
        <a:noFill/>
        <a:ln w="12700">
          <a:solidFill>
            <a:schemeClr val="tx1"/>
          </a:solidFill>
        </a:ln>
        <a:effectLst/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8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Noziedzīgie nodarījumi valsts institūciju dienestā, kas saistīti ar korupciju</a:t>
            </a:r>
            <a:endParaRPr lang="lv-LV" sz="1800" b="0" i="0" u="none" strike="noStrike" baseline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8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 (KL 320. – 323.p.)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'15'!$A$3</c:f>
              <c:strCache>
                <c:ptCount val="1"/>
                <c:pt idx="0">
                  <c:v>Pabeigto pirmstiesas kriminālprocesu skaits ( apsūdzēto personu skaits ) pēc KL 320. - 323.p.</c:v>
                </c:pt>
              </c:strCache>
            </c:strRef>
          </c:tx>
          <c:spPr>
            <a:solidFill>
              <a:srgbClr val="00CC00"/>
            </a:solidFill>
            <a:ln w="6350">
              <a:solidFill>
                <a:schemeClr val="tx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600" b="1" i="0" u="none" strike="noStrike" baseline="0">
                        <a:solidFill>
                          <a:sysClr val="windowText" lastClr="000000"/>
                        </a:solidFill>
                        <a:latin typeface="Times New Roman"/>
                        <a:cs typeface="Times New Roman"/>
                      </a:rPr>
                      <a:t>144</a:t>
                    </a:r>
                  </a:p>
                  <a:p>
                    <a:pPr>
                      <a:defRPr sz="1600" b="0" i="0" u="none" strike="noStrike" baseline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600" b="1" i="0" u="none" strike="noStrike" baseline="0">
                        <a:solidFill>
                          <a:sysClr val="windowText" lastClr="000000"/>
                        </a:solidFill>
                        <a:latin typeface="Times New Roman"/>
                        <a:cs typeface="Times New Roman"/>
                      </a:rPr>
                      <a:t> (154)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60-48F9-B782-30F72777C82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600" b="1" i="0" u="none" strike="noStrike" baseline="0">
                        <a:solidFill>
                          <a:sysClr val="windowText" lastClr="000000"/>
                        </a:solidFill>
                        <a:latin typeface="Times New Roman"/>
                        <a:cs typeface="Times New Roman"/>
                      </a:rPr>
                      <a:t>171</a:t>
                    </a:r>
                  </a:p>
                  <a:p>
                    <a:pPr>
                      <a:defRPr sz="1600" b="0" i="0" u="none" strike="noStrike" baseline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600" b="1" i="0" u="none" strike="noStrike" baseline="0">
                        <a:solidFill>
                          <a:sysClr val="windowText" lastClr="000000"/>
                        </a:solidFill>
                        <a:latin typeface="Times New Roman"/>
                        <a:cs typeface="Times New Roman"/>
                      </a:rPr>
                      <a:t>(188)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60-48F9-B782-30F72777C82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600" b="1" i="0" u="none" strike="noStrike" baseline="0">
                        <a:solidFill>
                          <a:sysClr val="windowText" lastClr="000000"/>
                        </a:solidFill>
                        <a:latin typeface="Times New Roman"/>
                        <a:cs typeface="Times New Roman"/>
                      </a:rPr>
                      <a:t>150 </a:t>
                    </a:r>
                  </a:p>
                  <a:p>
                    <a:pPr>
                      <a:defRPr sz="1600" b="0" i="0" u="none" strike="noStrike" baseline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600" b="1" i="0" u="none" strike="noStrike" baseline="0">
                        <a:solidFill>
                          <a:sysClr val="windowText" lastClr="000000"/>
                        </a:solidFill>
                        <a:latin typeface="Times New Roman"/>
                        <a:cs typeface="Times New Roman"/>
                      </a:rPr>
                      <a:t>(163)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60-48F9-B782-30F72777C82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600" b="1" i="0" u="none" strike="noStrike" baseline="0">
                        <a:solidFill>
                          <a:sysClr val="windowText" lastClr="000000"/>
                        </a:solidFill>
                        <a:latin typeface="Times New Roman"/>
                        <a:cs typeface="Times New Roman"/>
                      </a:rPr>
                      <a:t>123</a:t>
                    </a:r>
                  </a:p>
                  <a:p>
                    <a:pPr>
                      <a:defRPr sz="1600" b="0" i="0" u="none" strike="noStrike" baseline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600" b="1" i="0" u="none" strike="noStrike" baseline="0">
                        <a:solidFill>
                          <a:sysClr val="windowText" lastClr="000000"/>
                        </a:solidFill>
                        <a:latin typeface="Times New Roman"/>
                        <a:cs typeface="Times New Roman"/>
                      </a:rPr>
                      <a:t>(158)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60-48F9-B782-30F72777C82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600" b="1" i="0" u="none" strike="noStrike" baseline="0">
                        <a:solidFill>
                          <a:sysClr val="windowText" lastClr="000000"/>
                        </a:solidFill>
                        <a:latin typeface="Times New Roman"/>
                        <a:cs typeface="Times New Roman"/>
                      </a:rPr>
                      <a:t>91</a:t>
                    </a:r>
                  </a:p>
                  <a:p>
                    <a:pPr>
                      <a:defRPr sz="1600" b="0" i="0" u="none" strike="noStrike" baseline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600" b="1" i="0" u="none" strike="noStrike" baseline="0">
                        <a:solidFill>
                          <a:sysClr val="windowText" lastClr="000000"/>
                        </a:solidFill>
                        <a:latin typeface="Times New Roman"/>
                        <a:cs typeface="Times New Roman"/>
                      </a:rPr>
                      <a:t>(104)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60-48F9-B782-30F72777C82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600" b="1" i="0" u="none" strike="noStrike" baseline="0">
                        <a:solidFill>
                          <a:sysClr val="windowText" lastClr="000000"/>
                        </a:solidFill>
                        <a:latin typeface="Times New Roman"/>
                        <a:cs typeface="Times New Roman"/>
                      </a:rPr>
                      <a:t>66</a:t>
                    </a:r>
                  </a:p>
                  <a:p>
                    <a:pPr>
                      <a:defRPr sz="1600" b="0" i="0" u="none" strike="noStrike" baseline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600" b="1" i="0" u="none" strike="noStrike" baseline="0">
                        <a:solidFill>
                          <a:sysClr val="windowText" lastClr="000000"/>
                        </a:solidFill>
                        <a:latin typeface="Times New Roman"/>
                        <a:cs typeface="Times New Roman"/>
                      </a:rPr>
                      <a:t>(71)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60-48F9-B782-30F72777C82D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ysClr val="windowText" lastClr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'15'!$B$1:$G$1</c:f>
              <c:strCache>
                <c:ptCount val="6"/>
                <c:pt idx="0">
                  <c:v>2014.g.</c:v>
                </c:pt>
                <c:pt idx="1">
                  <c:v>2015.g.</c:v>
                </c:pt>
                <c:pt idx="2">
                  <c:v>2016.g.</c:v>
                </c:pt>
                <c:pt idx="3">
                  <c:v>2017.g.</c:v>
                </c:pt>
                <c:pt idx="4">
                  <c:v>2018.g.</c:v>
                </c:pt>
                <c:pt idx="5">
                  <c:v>2019.g.</c:v>
                </c:pt>
              </c:strCache>
            </c:strRef>
          </c:cat>
          <c:val>
            <c:numRef>
              <c:f>'15'!$B$3:$G$3</c:f>
              <c:numCache>
                <c:formatCode>General</c:formatCode>
                <c:ptCount val="6"/>
                <c:pt idx="0">
                  <c:v>144</c:v>
                </c:pt>
                <c:pt idx="1">
                  <c:v>171</c:v>
                </c:pt>
                <c:pt idx="2">
                  <c:v>150</c:v>
                </c:pt>
                <c:pt idx="3">
                  <c:v>123</c:v>
                </c:pt>
                <c:pt idx="4">
                  <c:v>91</c:v>
                </c:pt>
                <c:pt idx="5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60-48F9-B782-30F72777C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96743704"/>
        <c:axId val="1"/>
      </c:barChart>
      <c:lineChart>
        <c:grouping val="standard"/>
        <c:varyColors val="0"/>
        <c:ser>
          <c:idx val="0"/>
          <c:order val="0"/>
          <c:tx>
            <c:strRef>
              <c:f>'15'!$A$2</c:f>
              <c:strCache>
                <c:ptCount val="1"/>
                <c:pt idx="0">
                  <c:v>Reģistrēto noziedzīgo nodarījumu, kas saistīti ar kukuļņemšanu / kukuļdošanu, skaits (KL 320. - 323.p.)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00FF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'15'!$B$1:$G$1</c:f>
              <c:strCache>
                <c:ptCount val="6"/>
                <c:pt idx="0">
                  <c:v>2014.g.</c:v>
                </c:pt>
                <c:pt idx="1">
                  <c:v>2015.g.</c:v>
                </c:pt>
                <c:pt idx="2">
                  <c:v>2016.g.</c:v>
                </c:pt>
                <c:pt idx="3">
                  <c:v>2017.g.</c:v>
                </c:pt>
                <c:pt idx="4">
                  <c:v>2018.g.</c:v>
                </c:pt>
                <c:pt idx="5">
                  <c:v>2019.g.</c:v>
                </c:pt>
              </c:strCache>
            </c:strRef>
          </c:cat>
          <c:val>
            <c:numRef>
              <c:f>'15'!$B$2:$G$2</c:f>
              <c:numCache>
                <c:formatCode>General</c:formatCode>
                <c:ptCount val="6"/>
                <c:pt idx="0">
                  <c:v>243</c:v>
                </c:pt>
                <c:pt idx="1">
                  <c:v>246</c:v>
                </c:pt>
                <c:pt idx="2">
                  <c:v>248</c:v>
                </c:pt>
                <c:pt idx="3">
                  <c:v>124</c:v>
                </c:pt>
                <c:pt idx="4">
                  <c:v>150</c:v>
                </c:pt>
                <c:pt idx="5">
                  <c:v>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360-48F9-B782-30F72777C82D}"/>
            </c:ext>
          </c:extLst>
        </c:ser>
        <c:ser>
          <c:idx val="2"/>
          <c:order val="2"/>
          <c:tx>
            <c:strRef>
              <c:f>'15'!$A$4</c:f>
              <c:strCache>
                <c:ptCount val="1"/>
                <c:pt idx="0">
                  <c:v>to skaitā KL 323.pants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FFFF00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3"/>
              <c:layout>
                <c:manualLayout>
                  <c:x val="3.0598958333333332E-2"/>
                  <c:y val="-2.930856553147582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60-48F9-B782-30F72777C82D}"/>
                </c:ext>
              </c:extLst>
            </c:dLbl>
            <c:dLbl>
              <c:idx val="4"/>
              <c:layout>
                <c:manualLayout>
                  <c:x val="-2.4088541666666668E-2"/>
                  <c:y val="-3.137254901960791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60-48F9-B782-30F72777C82D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'15'!$B$1:$G$1</c:f>
              <c:strCache>
                <c:ptCount val="6"/>
                <c:pt idx="0">
                  <c:v>2014.g.</c:v>
                </c:pt>
                <c:pt idx="1">
                  <c:v>2015.g.</c:v>
                </c:pt>
                <c:pt idx="2">
                  <c:v>2016.g.</c:v>
                </c:pt>
                <c:pt idx="3">
                  <c:v>2017.g.</c:v>
                </c:pt>
                <c:pt idx="4">
                  <c:v>2018.g.</c:v>
                </c:pt>
                <c:pt idx="5">
                  <c:v>2019.g.</c:v>
                </c:pt>
              </c:strCache>
            </c:strRef>
          </c:cat>
          <c:val>
            <c:numRef>
              <c:f>'15'!$B$4:$G$4</c:f>
              <c:numCache>
                <c:formatCode>General</c:formatCode>
                <c:ptCount val="6"/>
                <c:pt idx="0">
                  <c:v>197</c:v>
                </c:pt>
                <c:pt idx="1">
                  <c:v>208</c:v>
                </c:pt>
                <c:pt idx="2">
                  <c:v>207</c:v>
                </c:pt>
                <c:pt idx="3">
                  <c:v>103</c:v>
                </c:pt>
                <c:pt idx="4">
                  <c:v>102</c:v>
                </c:pt>
                <c:pt idx="5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360-48F9-B782-30F72777C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743704"/>
        <c:axId val="1"/>
      </c:lineChart>
      <c:catAx>
        <c:axId val="296743704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67437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00" b="1" i="0" u="none" strike="noStrike" baseline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ayout>
        <c:manualLayout>
          <c:xMode val="edge"/>
          <c:yMode val="edge"/>
          <c:x val="1.737221139737357E-2"/>
          <c:y val="0.81723510736538651"/>
          <c:w val="0.96647012161157564"/>
          <c:h val="0.17038093186721531"/>
        </c:manualLayout>
      </c:layout>
      <c:overlay val="0"/>
      <c:spPr>
        <a:noFill/>
        <a:ln w="12700">
          <a:solidFill>
            <a:schemeClr val="tx1"/>
          </a:solidFill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600" b="1" i="0" baseline="0">
                <a:effectLst/>
              </a:rPr>
              <a:t>Noziedzīgie nodarījumi, kas saistīti ar narkotiskajām, </a:t>
            </a:r>
            <a:endParaRPr lang="lv-LV" sz="1600">
              <a:effectLst/>
            </a:endParaRPr>
          </a:p>
          <a:p>
            <a:pPr>
              <a:defRPr sz="16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600" b="1" i="0" baseline="0">
                <a:effectLst/>
              </a:rPr>
              <a:t>psihotropajām vai jaunām psihoaktīvām vielām ( KL 248.</a:t>
            </a:r>
            <a:r>
              <a:rPr lang="lv-LV" sz="1600" b="1" i="0" baseline="30000">
                <a:effectLst/>
              </a:rPr>
              <a:t>1</a:t>
            </a:r>
            <a:r>
              <a:rPr lang="lv-LV" sz="1600" b="1" i="0" baseline="0">
                <a:effectLst/>
              </a:rPr>
              <a:t> p. - 256.p.)</a:t>
            </a:r>
            <a:endParaRPr lang="lv-LV" sz="1600">
              <a:effectLst/>
            </a:endParaRPr>
          </a:p>
        </c:rich>
      </c:tx>
      <c:layout>
        <c:manualLayout>
          <c:xMode val="edge"/>
          <c:yMode val="edge"/>
          <c:x val="0.11137118602362205"/>
          <c:y val="8.6862106406080351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4035087719298246E-2"/>
          <c:y val="0.13536146133913049"/>
          <c:w val="0.97192982456140353"/>
          <c:h val="0.6618827262436306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'16'!$A$3</c:f>
              <c:strCache>
                <c:ptCount val="1"/>
                <c:pt idx="0">
                  <c:v>Pabeigto pirmstiesas kriminālprocesu skaits ( apsūdzēto personu skaits ) pēc KL 248.1 p. - 256.p.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rPr>
                      <a:t>1244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rPr>
                      <a:t>(1376)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EC-460E-9031-64E122821C1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rPr>
                      <a:t>1315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rPr>
                      <a:t>1431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EC-460E-9031-64E122821C1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rPr>
                      <a:t>1016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rPr>
                      <a:t>(1136)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EC-460E-9031-64E122821C1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rPr>
                      <a:t>1130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rPr>
                      <a:t>(1229)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EC-460E-9031-64E122821C1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rPr>
                      <a:t>1694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rPr>
                      <a:t>(1817)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EC-460E-9031-64E122821C1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rPr>
                      <a:t>1787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rPr>
                      <a:t>(1930)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EC-460E-9031-64E122821C1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rPr>
                      <a:t>1368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rPr>
                      <a:t>(1498)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EC-460E-9031-64E122821C1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rPr>
                      <a:t>1350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rPr>
                      <a:t>(1447)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EC-460E-9031-64E122821C1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rPr>
                      <a:t>1334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rPr>
                      <a:t>(1403)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6EC-460E-9031-64E122821C15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8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'16'!$B$1:$J$1</c:f>
              <c:strCache>
                <c:ptCount val="9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  <c:pt idx="7">
                  <c:v>2018.g.</c:v>
                </c:pt>
                <c:pt idx="8">
                  <c:v>2019.g.</c:v>
                </c:pt>
              </c:strCache>
            </c:strRef>
          </c:cat>
          <c:val>
            <c:numRef>
              <c:f>'16'!$B$3:$J$3</c:f>
              <c:numCache>
                <c:formatCode>General</c:formatCode>
                <c:ptCount val="9"/>
                <c:pt idx="0">
                  <c:v>1244</c:v>
                </c:pt>
                <c:pt idx="1">
                  <c:v>1315</c:v>
                </c:pt>
                <c:pt idx="2">
                  <c:v>1016</c:v>
                </c:pt>
                <c:pt idx="3">
                  <c:v>1130</c:v>
                </c:pt>
                <c:pt idx="4">
                  <c:v>1694</c:v>
                </c:pt>
                <c:pt idx="5">
                  <c:v>1787</c:v>
                </c:pt>
                <c:pt idx="6">
                  <c:v>1368</c:v>
                </c:pt>
                <c:pt idx="7">
                  <c:v>1350</c:v>
                </c:pt>
                <c:pt idx="8">
                  <c:v>1334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6EC-460E-9031-64E122821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9316872"/>
        <c:axId val="1"/>
      </c:barChart>
      <c:lineChart>
        <c:grouping val="standard"/>
        <c:varyColors val="0"/>
        <c:ser>
          <c:idx val="0"/>
          <c:order val="0"/>
          <c:tx>
            <c:strRef>
              <c:f>'16'!$A$2</c:f>
              <c:strCache>
                <c:ptCount val="1"/>
                <c:pt idx="0">
                  <c:v>Reģistrēto noziedzīgo nodarījumu skaits pēc KL 248.1 p. - 256.p.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FFFF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'16'!$B$1:$J$1</c:f>
              <c:strCache>
                <c:ptCount val="9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  <c:pt idx="7">
                  <c:v>2018.g.</c:v>
                </c:pt>
                <c:pt idx="8">
                  <c:v>2019.g.</c:v>
                </c:pt>
              </c:strCache>
            </c:strRef>
          </c:cat>
          <c:val>
            <c:numRef>
              <c:f>'16'!$B$2:$J$2</c:f>
              <c:numCache>
                <c:formatCode>General</c:formatCode>
                <c:ptCount val="9"/>
                <c:pt idx="0">
                  <c:v>1970</c:v>
                </c:pt>
                <c:pt idx="1">
                  <c:v>2750</c:v>
                </c:pt>
                <c:pt idx="2">
                  <c:v>1637</c:v>
                </c:pt>
                <c:pt idx="3">
                  <c:v>2660</c:v>
                </c:pt>
                <c:pt idx="4">
                  <c:v>2993</c:v>
                </c:pt>
                <c:pt idx="5">
                  <c:v>2737</c:v>
                </c:pt>
                <c:pt idx="6">
                  <c:v>2472</c:v>
                </c:pt>
                <c:pt idx="7">
                  <c:v>2683</c:v>
                </c:pt>
                <c:pt idx="8">
                  <c:v>2426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6EC-460E-9031-64E122821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316872"/>
        <c:axId val="1"/>
      </c:lineChart>
      <c:catAx>
        <c:axId val="369316872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93168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00" b="1" i="0" u="none" strike="noStrike" baseline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ayout>
        <c:manualLayout>
          <c:xMode val="edge"/>
          <c:yMode val="edge"/>
          <c:x val="4.2040014257783274E-2"/>
          <c:y val="0.88488530953174827"/>
          <c:w val="0.91985557808421914"/>
          <c:h val="0.10207477322663661"/>
        </c:manualLayout>
      </c:layout>
      <c:overlay val="0"/>
      <c:spPr>
        <a:noFill/>
        <a:ln w="12700">
          <a:solidFill>
            <a:schemeClr val="tx1"/>
          </a:solidFill>
        </a:ln>
        <a:effectLst/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400" b="1" i="0" u="none" strike="noStrike" baseline="0" dirty="0">
                <a:effectLst/>
              </a:rPr>
              <a:t>Noziedzīgie nodarījumi, kas saistīti ar p</a:t>
            </a:r>
            <a:r>
              <a:rPr lang="lv-LV" sz="1400" b="1" i="0" u="none" strike="noStrike" baseline="0" dirty="0"/>
              <a:t>reču un vielu, kuru aprite ir aizliegta vai speciāli reglamentēta, pārvietošanu pāri Latvijas Republikas valsts robežai ( KL 190.</a:t>
            </a:r>
            <a:r>
              <a:rPr lang="lv-LV" sz="1400" b="1" i="0" u="none" strike="noStrike" baseline="30000" dirty="0"/>
              <a:t>1</a:t>
            </a:r>
            <a:r>
              <a:rPr lang="lv-LV" sz="1400" b="1" i="0" u="none" strike="noStrike" baseline="0" dirty="0"/>
              <a:t> pants)</a:t>
            </a:r>
            <a:endParaRPr lang="lv-LV" sz="1400" dirty="0"/>
          </a:p>
        </c:rich>
      </c:tx>
      <c:layout>
        <c:manualLayout>
          <c:xMode val="edge"/>
          <c:yMode val="edge"/>
          <c:x val="0.11813479248230239"/>
          <c:y val="1.494370995815279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263297071788856E-2"/>
          <c:y val="0.16057530644743179"/>
          <c:w val="0.97187599872163632"/>
          <c:h val="0.6977028478317224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'17'!$A$3</c:f>
              <c:strCache>
                <c:ptCount val="1"/>
                <c:pt idx="0">
                  <c:v>Pabeigto pirmstiesas kriminālprocesu skaits 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3857995347201498E-2"/>
                  <c:y val="1.55998179134497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73-4DD8-9D5D-DFCCB5D3714C}"/>
                </c:ext>
              </c:extLst>
            </c:dLbl>
            <c:dLbl>
              <c:idx val="1"/>
              <c:layout>
                <c:manualLayout>
                  <c:x val="-1.4421428832928589E-2"/>
                  <c:y val="1.30923403893073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73-4DD8-9D5D-DFCCB5D3714C}"/>
                </c:ext>
              </c:extLst>
            </c:dLbl>
            <c:dLbl>
              <c:idx val="2"/>
              <c:layout>
                <c:manualLayout>
                  <c:x val="1.7611629999345457E-3"/>
                  <c:y val="1.30923403893072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73-4DD8-9D5D-DFCCB5D3714C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'17'!$B$1:$I$1</c:f>
              <c:strCache>
                <c:ptCount val="8"/>
                <c:pt idx="0">
                  <c:v>2012.g.</c:v>
                </c:pt>
                <c:pt idx="1">
                  <c:v>2013.g.</c:v>
                </c:pt>
                <c:pt idx="2">
                  <c:v>2014.g.</c:v>
                </c:pt>
                <c:pt idx="3">
                  <c:v>2015.g.</c:v>
                </c:pt>
                <c:pt idx="4">
                  <c:v>2016.g.</c:v>
                </c:pt>
                <c:pt idx="5">
                  <c:v>2017.g.</c:v>
                </c:pt>
                <c:pt idx="6">
                  <c:v>2018.g.</c:v>
                </c:pt>
                <c:pt idx="7">
                  <c:v>2019.g.</c:v>
                </c:pt>
              </c:strCache>
            </c:strRef>
          </c:cat>
          <c:val>
            <c:numRef>
              <c:f>'17'!$B$3:$I$3</c:f>
              <c:numCache>
                <c:formatCode>General</c:formatCode>
                <c:ptCount val="8"/>
                <c:pt idx="0">
                  <c:v>46</c:v>
                </c:pt>
                <c:pt idx="1">
                  <c:v>21</c:v>
                </c:pt>
                <c:pt idx="2">
                  <c:v>42</c:v>
                </c:pt>
                <c:pt idx="3">
                  <c:v>45</c:v>
                </c:pt>
                <c:pt idx="4">
                  <c:v>76</c:v>
                </c:pt>
                <c:pt idx="5">
                  <c:v>52</c:v>
                </c:pt>
                <c:pt idx="6">
                  <c:v>81</c:v>
                </c:pt>
                <c:pt idx="7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73-4DD8-9D5D-DFCCB5D37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9315560"/>
        <c:axId val="1"/>
      </c:barChart>
      <c:lineChart>
        <c:grouping val="standard"/>
        <c:varyColors val="0"/>
        <c:ser>
          <c:idx val="0"/>
          <c:order val="0"/>
          <c:tx>
            <c:strRef>
              <c:f>'17'!$A$2</c:f>
              <c:strCache>
                <c:ptCount val="1"/>
                <c:pt idx="0">
                  <c:v>Reģistrēto noziedzīgo nodarījumu skaits 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FF00"/>
              </a:solidFill>
              <a:ln w="12700">
                <a:solidFill>
                  <a:srgbClr val="C00000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5.1446945337620634E-2"/>
                  <c:y val="-3.5355106272680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73-4DD8-9D5D-DFCCB5D3714C}"/>
                </c:ext>
              </c:extLst>
            </c:dLbl>
            <c:dLbl>
              <c:idx val="5"/>
              <c:layout>
                <c:manualLayout>
                  <c:x val="-4.2872454448017148E-2"/>
                  <c:y val="-5.4017625712804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73-4DD8-9D5D-DFCCB5D3714C}"/>
                </c:ext>
              </c:extLst>
            </c:dLbl>
            <c:dLbl>
              <c:idx val="6"/>
              <c:layout>
                <c:manualLayout>
                  <c:x val="-3.5040635997670815E-2"/>
                  <c:y val="-3.33332516950155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73-4DD8-9D5D-DFCCB5D3714C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'17'!$B$1:$I$1</c:f>
              <c:strCache>
                <c:ptCount val="8"/>
                <c:pt idx="0">
                  <c:v>2012.g.</c:v>
                </c:pt>
                <c:pt idx="1">
                  <c:v>2013.g.</c:v>
                </c:pt>
                <c:pt idx="2">
                  <c:v>2014.g.</c:v>
                </c:pt>
                <c:pt idx="3">
                  <c:v>2015.g.</c:v>
                </c:pt>
                <c:pt idx="4">
                  <c:v>2016.g.</c:v>
                </c:pt>
                <c:pt idx="5">
                  <c:v>2017.g.</c:v>
                </c:pt>
                <c:pt idx="6">
                  <c:v>2018.g.</c:v>
                </c:pt>
                <c:pt idx="7">
                  <c:v>2019.g.</c:v>
                </c:pt>
              </c:strCache>
            </c:strRef>
          </c:cat>
          <c:val>
            <c:numRef>
              <c:f>'17'!$B$2:$I$2</c:f>
              <c:numCache>
                <c:formatCode>General</c:formatCode>
                <c:ptCount val="8"/>
                <c:pt idx="0">
                  <c:v>123</c:v>
                </c:pt>
                <c:pt idx="1">
                  <c:v>79</c:v>
                </c:pt>
                <c:pt idx="2">
                  <c:v>106</c:v>
                </c:pt>
                <c:pt idx="3">
                  <c:v>619</c:v>
                </c:pt>
                <c:pt idx="4">
                  <c:v>368</c:v>
                </c:pt>
                <c:pt idx="5">
                  <c:v>158</c:v>
                </c:pt>
                <c:pt idx="6">
                  <c:v>1024</c:v>
                </c:pt>
                <c:pt idx="7">
                  <c:v>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273-4DD8-9D5D-DFCCB5D37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315560"/>
        <c:axId val="1"/>
      </c:lineChart>
      <c:catAx>
        <c:axId val="369315560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93155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4.9999971868468204E-2"/>
          <c:y val="0.92124937056055822"/>
          <c:w val="0.89999994373693637"/>
          <c:h val="5.8014477467871535E-2"/>
        </c:manualLayout>
      </c:layout>
      <c:overlay val="1"/>
      <c:spPr>
        <a:noFill/>
        <a:ln w="127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dirty="0"/>
              <a:t>Noziedzīgi iegūtu līdzekļu legalizēšana (KL</a:t>
            </a:r>
            <a:r>
              <a:rPr lang="lv-LV" baseline="0" dirty="0"/>
              <a:t> 195.p.)</a:t>
            </a:r>
            <a:endParaRPr lang="lv-LV" dirty="0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'18.'!$A$3</c:f>
              <c:strCache>
                <c:ptCount val="1"/>
                <c:pt idx="0">
                  <c:v>Krimināllietu, kas saņemtas kriminālvajāšanas uzsākšanai, skaits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8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'18.'!$B$1:$J$1</c:f>
              <c:strCache>
                <c:ptCount val="9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  <c:pt idx="7">
                  <c:v>2018.g.</c:v>
                </c:pt>
                <c:pt idx="8">
                  <c:v>2019.g.</c:v>
                </c:pt>
              </c:strCache>
            </c:strRef>
          </c:cat>
          <c:val>
            <c:numRef>
              <c:f>'18.'!$B$3:$J$3</c:f>
              <c:numCache>
                <c:formatCode>General</c:formatCode>
                <c:ptCount val="9"/>
                <c:pt idx="0">
                  <c:v>28</c:v>
                </c:pt>
                <c:pt idx="1">
                  <c:v>16</c:v>
                </c:pt>
                <c:pt idx="2">
                  <c:v>21</c:v>
                </c:pt>
                <c:pt idx="3">
                  <c:v>27</c:v>
                </c:pt>
                <c:pt idx="4">
                  <c:v>17</c:v>
                </c:pt>
                <c:pt idx="5">
                  <c:v>8</c:v>
                </c:pt>
                <c:pt idx="6">
                  <c:v>14</c:v>
                </c:pt>
                <c:pt idx="7">
                  <c:v>20</c:v>
                </c:pt>
                <c:pt idx="8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68-441B-BC4D-A2A4F11657A6}"/>
            </c:ext>
          </c:extLst>
        </c:ser>
        <c:ser>
          <c:idx val="2"/>
          <c:order val="2"/>
          <c:tx>
            <c:strRef>
              <c:f>'18.'!$A$4</c:f>
              <c:strCache>
                <c:ptCount val="1"/>
                <c:pt idx="0">
                  <c:v>Uz tiesu nosūtīto krimināllietu ( personu ) skaits</c:v>
                </c:pt>
              </c:strCache>
            </c:strRef>
          </c:tx>
          <c:spPr>
            <a:solidFill>
              <a:srgbClr val="0000FF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6.5173113302516659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27</a:t>
                    </a:r>
                  </a:p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(70)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68-441B-BC4D-A2A4F11657A6}"/>
                </c:ext>
              </c:extLst>
            </c:dLbl>
            <c:dLbl>
              <c:idx val="1"/>
              <c:layout>
                <c:manualLayout>
                  <c:x val="2.1724371100838888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18</a:t>
                    </a:r>
                  </a:p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(40)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68-441B-BC4D-A2A4F11657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17</a:t>
                    </a:r>
                  </a:p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(43)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68-441B-BC4D-A2A4F11657A6}"/>
                </c:ext>
              </c:extLst>
            </c:dLbl>
            <c:dLbl>
              <c:idx val="3"/>
              <c:layout>
                <c:manualLayout>
                  <c:x val="4.3448742201677775E-3"/>
                  <c:y val="-1.3036886433812472E-16"/>
                </c:manualLayout>
              </c:layout>
              <c:tx>
                <c:rich>
                  <a:bodyPr anchorCtr="0"/>
                  <a:lstStyle/>
                  <a:p>
                    <a:pPr algn="ctr"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14</a:t>
                    </a:r>
                  </a:p>
                  <a:p>
                    <a:pPr algn="ctr"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(43)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68-441B-BC4D-A2A4F11657A6}"/>
                </c:ext>
              </c:extLst>
            </c:dLbl>
            <c:dLbl>
              <c:idx val="4"/>
              <c:layout>
                <c:manualLayout>
                  <c:x val="5.4310927752097213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9</a:t>
                    </a:r>
                  </a:p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(24)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68-441B-BC4D-A2A4F11657A6}"/>
                </c:ext>
              </c:extLst>
            </c:dLbl>
            <c:dLbl>
              <c:idx val="5"/>
              <c:layout>
                <c:manualLayout>
                  <c:x val="3.2586556651258329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10</a:t>
                    </a:r>
                  </a:p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(20)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68-441B-BC4D-A2A4F11657A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10</a:t>
                    </a:r>
                  </a:p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(33)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68-441B-BC4D-A2A4F11657A6}"/>
                </c:ext>
              </c:extLst>
            </c:dLbl>
            <c:dLbl>
              <c:idx val="7"/>
              <c:layout>
                <c:manualLayout>
                  <c:x val="3.2586556651258329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23</a:t>
                    </a:r>
                  </a:p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(54)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B68-441B-BC4D-A2A4F11657A6}"/>
                </c:ext>
              </c:extLst>
            </c:dLbl>
            <c:dLbl>
              <c:idx val="8"/>
              <c:layout>
                <c:manualLayout>
                  <c:x val="8.9314194577352467E-3"/>
                  <c:y val="-7.3738045440115802E-17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59 </a:t>
                    </a:r>
                  </a:p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rPr>
                      <a:t>(102)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68-441B-BC4D-A2A4F11657A6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'18.'!$B$1:$J$1</c:f>
              <c:strCache>
                <c:ptCount val="9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  <c:pt idx="7">
                  <c:v>2018.g.</c:v>
                </c:pt>
                <c:pt idx="8">
                  <c:v>2019.g.</c:v>
                </c:pt>
              </c:strCache>
            </c:strRef>
          </c:cat>
          <c:val>
            <c:numRef>
              <c:f>'18.'!$B$4:$J$4</c:f>
              <c:numCache>
                <c:formatCode>General</c:formatCode>
                <c:ptCount val="9"/>
                <c:pt idx="0">
                  <c:v>27</c:v>
                </c:pt>
                <c:pt idx="1">
                  <c:v>18</c:v>
                </c:pt>
                <c:pt idx="2">
                  <c:v>17</c:v>
                </c:pt>
                <c:pt idx="3">
                  <c:v>14</c:v>
                </c:pt>
                <c:pt idx="4">
                  <c:v>9</c:v>
                </c:pt>
                <c:pt idx="5">
                  <c:v>10</c:v>
                </c:pt>
                <c:pt idx="6">
                  <c:v>10</c:v>
                </c:pt>
                <c:pt idx="7">
                  <c:v>23</c:v>
                </c:pt>
                <c:pt idx="8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B68-441B-BC4D-A2A4F1165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379123304"/>
        <c:axId val="1"/>
      </c:barChart>
      <c:lineChart>
        <c:grouping val="standard"/>
        <c:varyColors val="0"/>
        <c:ser>
          <c:idx val="0"/>
          <c:order val="0"/>
          <c:tx>
            <c:strRef>
              <c:f>'18.'!$A$2</c:f>
              <c:strCache>
                <c:ptCount val="1"/>
                <c:pt idx="0">
                  <c:v>Reģistrēto noziedzīgo nodarījumu skaits 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FF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5608589395377138E-2"/>
                  <c:y val="-3.1040995444950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652009386390359E-2"/>
                      <c:h val="5.0324038069844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CB68-441B-BC4D-A2A4F11657A6}"/>
                </c:ext>
              </c:extLst>
            </c:dLbl>
            <c:dLbl>
              <c:idx val="2"/>
              <c:layout>
                <c:manualLayout>
                  <c:x val="-2.023202149534388E-2"/>
                  <c:y val="-3.470706958486102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68-441B-BC4D-A2A4F11657A6}"/>
                </c:ext>
              </c:extLst>
            </c:dLbl>
            <c:dLbl>
              <c:idx val="3"/>
              <c:layout>
                <c:manualLayout>
                  <c:x val="-5.1462271919638591E-2"/>
                  <c:y val="-2.82164944635781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B68-441B-BC4D-A2A4F11657A6}"/>
                </c:ext>
              </c:extLst>
            </c:dLbl>
            <c:dLbl>
              <c:idx val="4"/>
              <c:layout>
                <c:manualLayout>
                  <c:x val="-3.7474540148947078E-2"/>
                  <c:y val="-3.235555555555555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68-441B-BC4D-A2A4F11657A6}"/>
                </c:ext>
              </c:extLst>
            </c:dLbl>
            <c:dLbl>
              <c:idx val="5"/>
              <c:layout>
                <c:manualLayout>
                  <c:x val="-2.1052631578947462E-2"/>
                  <c:y val="-3.6601307189542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B68-441B-BC4D-A2A4F11657A6}"/>
                </c:ext>
              </c:extLst>
            </c:dLbl>
            <c:dLbl>
              <c:idx val="6"/>
              <c:layout>
                <c:manualLayout>
                  <c:x val="-4.5413519201693814E-2"/>
                  <c:y val="-3.235566418546087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B68-441B-BC4D-A2A4F11657A6}"/>
                </c:ext>
              </c:extLst>
            </c:dLbl>
            <c:dLbl>
              <c:idx val="7"/>
              <c:layout>
                <c:manualLayout>
                  <c:x val="-4.9039700663754862E-2"/>
                  <c:y val="-3.23554790208496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B68-441B-BC4D-A2A4F11657A6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'18.'!$B$1:$J$1</c:f>
              <c:strCache>
                <c:ptCount val="9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  <c:pt idx="7">
                  <c:v>2018.g.</c:v>
                </c:pt>
                <c:pt idx="8">
                  <c:v>2019.g.</c:v>
                </c:pt>
              </c:strCache>
            </c:strRef>
          </c:cat>
          <c:val>
            <c:numRef>
              <c:f>'18.'!$B$2:$J$2</c:f>
              <c:numCache>
                <c:formatCode>General</c:formatCode>
                <c:ptCount val="9"/>
                <c:pt idx="0">
                  <c:v>154</c:v>
                </c:pt>
                <c:pt idx="1">
                  <c:v>63</c:v>
                </c:pt>
                <c:pt idx="2">
                  <c:v>83</c:v>
                </c:pt>
                <c:pt idx="3">
                  <c:v>88</c:v>
                </c:pt>
                <c:pt idx="4">
                  <c:v>231</c:v>
                </c:pt>
                <c:pt idx="5">
                  <c:v>120</c:v>
                </c:pt>
                <c:pt idx="6">
                  <c:v>123</c:v>
                </c:pt>
                <c:pt idx="7">
                  <c:v>196</c:v>
                </c:pt>
                <c:pt idx="8">
                  <c:v>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CB68-441B-BC4D-A2A4F1165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123304"/>
        <c:axId val="1"/>
      </c:lineChart>
      <c:catAx>
        <c:axId val="379123304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91233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00" b="1" i="0" u="none" strike="noStrike" baseline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ayout>
        <c:manualLayout>
          <c:xMode val="edge"/>
          <c:yMode val="edge"/>
          <c:x val="0.15443625067875444"/>
          <c:y val="0.86237140317742478"/>
          <c:w val="0.77704018564633681"/>
          <c:h val="0.12351905343850683"/>
        </c:manualLayout>
      </c:layout>
      <c:overlay val="0"/>
      <c:spPr>
        <a:noFill/>
        <a:ln w="12700">
          <a:solidFill>
            <a:schemeClr val="tx1"/>
          </a:solidFill>
        </a:ln>
        <a:effectLst/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6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Tiesai nodoto personu skaits par noziedzīgiem nodarījumiem,</a:t>
            </a:r>
          </a:p>
          <a:p>
            <a:pPr>
              <a:defRPr sz="16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6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kas saistīti ar cilvēktirdzniecību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2859848484848481E-2"/>
          <c:y val="0.11799761620977355"/>
          <c:w val="0.84616123091147699"/>
          <c:h val="0.81103175571468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'20.'!$A$2</c:f>
              <c:strCache>
                <c:ptCount val="1"/>
                <c:pt idx="0">
                  <c:v>KL 154.1 p.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8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'20.'!$B$1:$I$1</c:f>
              <c:strCache>
                <c:ptCount val="8"/>
                <c:pt idx="0">
                  <c:v>2012.g.</c:v>
                </c:pt>
                <c:pt idx="1">
                  <c:v>2013.g.</c:v>
                </c:pt>
                <c:pt idx="2">
                  <c:v>2014.g.</c:v>
                </c:pt>
                <c:pt idx="3">
                  <c:v>2015.g.</c:v>
                </c:pt>
                <c:pt idx="4">
                  <c:v>2016.g.</c:v>
                </c:pt>
                <c:pt idx="5">
                  <c:v>2017.g.</c:v>
                </c:pt>
                <c:pt idx="6">
                  <c:v>2018.g.</c:v>
                </c:pt>
                <c:pt idx="7">
                  <c:v>2019.g.</c:v>
                </c:pt>
              </c:strCache>
            </c:strRef>
          </c:cat>
          <c:val>
            <c:numRef>
              <c:f>'20.'!$B$2:$I$2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3">
                  <c:v>8</c:v>
                </c:pt>
                <c:pt idx="4">
                  <c:v>11</c:v>
                </c:pt>
                <c:pt idx="5">
                  <c:v>3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01-47C2-B952-6DE66C9D9AC2}"/>
            </c:ext>
          </c:extLst>
        </c:ser>
        <c:ser>
          <c:idx val="1"/>
          <c:order val="1"/>
          <c:tx>
            <c:strRef>
              <c:f>'20.'!$A$3</c:f>
              <c:strCache>
                <c:ptCount val="1"/>
                <c:pt idx="0">
                  <c:v>KL 165.p.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'20.'!$B$1:$I$1</c:f>
              <c:strCache>
                <c:ptCount val="8"/>
                <c:pt idx="0">
                  <c:v>2012.g.</c:v>
                </c:pt>
                <c:pt idx="1">
                  <c:v>2013.g.</c:v>
                </c:pt>
                <c:pt idx="2">
                  <c:v>2014.g.</c:v>
                </c:pt>
                <c:pt idx="3">
                  <c:v>2015.g.</c:v>
                </c:pt>
                <c:pt idx="4">
                  <c:v>2016.g.</c:v>
                </c:pt>
                <c:pt idx="5">
                  <c:v>2017.g.</c:v>
                </c:pt>
                <c:pt idx="6">
                  <c:v>2018.g.</c:v>
                </c:pt>
                <c:pt idx="7">
                  <c:v>2019.g.</c:v>
                </c:pt>
              </c:strCache>
            </c:strRef>
          </c:cat>
          <c:val>
            <c:numRef>
              <c:f>'20.'!$B$3:$I$3</c:f>
              <c:numCache>
                <c:formatCode>General</c:formatCode>
                <c:ptCount val="8"/>
                <c:pt idx="0">
                  <c:v>42</c:v>
                </c:pt>
                <c:pt idx="1">
                  <c:v>22</c:v>
                </c:pt>
                <c:pt idx="2">
                  <c:v>19</c:v>
                </c:pt>
                <c:pt idx="3">
                  <c:v>38</c:v>
                </c:pt>
                <c:pt idx="4">
                  <c:v>30</c:v>
                </c:pt>
                <c:pt idx="5">
                  <c:v>11</c:v>
                </c:pt>
                <c:pt idx="6">
                  <c:v>9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01-47C2-B952-6DE66C9D9AC2}"/>
            </c:ext>
          </c:extLst>
        </c:ser>
        <c:ser>
          <c:idx val="2"/>
          <c:order val="2"/>
          <c:tx>
            <c:strRef>
              <c:f>'20.'!$A$4</c:f>
              <c:strCache>
                <c:ptCount val="1"/>
                <c:pt idx="0">
                  <c:v>KL 165.1 p.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'20.'!$B$1:$I$1</c:f>
              <c:strCache>
                <c:ptCount val="8"/>
                <c:pt idx="0">
                  <c:v>2012.g.</c:v>
                </c:pt>
                <c:pt idx="1">
                  <c:v>2013.g.</c:v>
                </c:pt>
                <c:pt idx="2">
                  <c:v>2014.g.</c:v>
                </c:pt>
                <c:pt idx="3">
                  <c:v>2015.g.</c:v>
                </c:pt>
                <c:pt idx="4">
                  <c:v>2016.g.</c:v>
                </c:pt>
                <c:pt idx="5">
                  <c:v>2017.g.</c:v>
                </c:pt>
                <c:pt idx="6">
                  <c:v>2018.g.</c:v>
                </c:pt>
                <c:pt idx="7">
                  <c:v>2019.g.</c:v>
                </c:pt>
              </c:strCache>
            </c:strRef>
          </c:cat>
          <c:val>
            <c:numRef>
              <c:f>'20.'!$B$4:$I$4</c:f>
              <c:numCache>
                <c:formatCode>General</c:formatCode>
                <c:ptCount val="8"/>
                <c:pt idx="0">
                  <c:v>11</c:v>
                </c:pt>
                <c:pt idx="1">
                  <c:v>4</c:v>
                </c:pt>
                <c:pt idx="2">
                  <c:v>11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1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01-47C2-B952-6DE66C9D9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27"/>
        <c:axId val="321289480"/>
        <c:axId val="1"/>
      </c:barChart>
      <c:catAx>
        <c:axId val="321289480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12894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600" b="1" i="0" u="none" strike="noStrik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600" b="1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ayout>
        <c:manualLayout>
          <c:xMode val="edge"/>
          <c:yMode val="edge"/>
          <c:x val="0.28117905530137505"/>
          <c:y val="0.12991656734207388"/>
          <c:w val="0.64680158994679604"/>
          <c:h val="4.64839094159714E-2"/>
        </c:manualLayout>
      </c:layout>
      <c:overlay val="0"/>
      <c:spPr>
        <a:noFill/>
        <a:ln w="12700">
          <a:solidFill>
            <a:schemeClr val="tx1"/>
          </a:solidFill>
        </a:ln>
        <a:effectLst/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600"/>
              <a:t>Pabeigto kriminālprocesu skaits
par atsevišķiem noziedzīgiem nodarījumiem</a:t>
            </a:r>
          </a:p>
        </c:rich>
      </c:tx>
      <c:layout>
        <c:manualLayout>
          <c:xMode val="edge"/>
          <c:yMode val="edge"/>
          <c:x val="0.26921609602830998"/>
          <c:y val="1.866251944012441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6424038820455393E-2"/>
          <c:y val="0.13146708138932089"/>
          <c:w val="0.9671519223590892"/>
          <c:h val="0.7261344664731838"/>
        </c:manualLayout>
      </c:layout>
      <c:lineChart>
        <c:grouping val="standard"/>
        <c:varyColors val="0"/>
        <c:ser>
          <c:idx val="0"/>
          <c:order val="0"/>
          <c:tx>
            <c:strRef>
              <c:f>'21'!$A$2</c:f>
              <c:strCache>
                <c:ptCount val="1"/>
                <c:pt idx="0">
                  <c:v>Kontrabanda KL 190.p. 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00B0F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087719298245619E-2"/>
                  <c:y val="-2.291342664593057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46-4904-BD47-6A8924B31037}"/>
                </c:ext>
              </c:extLst>
            </c:dLbl>
            <c:dLbl>
              <c:idx val="1"/>
              <c:layout>
                <c:manualLayout>
                  <c:x val="-2.864885791715063E-2"/>
                  <c:y val="2.892690513219284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46-4904-BD47-6A8924B31037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'21'!$B$1:$I$1</c:f>
              <c:strCache>
                <c:ptCount val="8"/>
                <c:pt idx="0">
                  <c:v>2012.g.</c:v>
                </c:pt>
                <c:pt idx="1">
                  <c:v>2013.g.</c:v>
                </c:pt>
                <c:pt idx="2">
                  <c:v>2014.g.</c:v>
                </c:pt>
                <c:pt idx="3">
                  <c:v>2015.g.</c:v>
                </c:pt>
                <c:pt idx="4">
                  <c:v>2016.g.</c:v>
                </c:pt>
                <c:pt idx="5">
                  <c:v>2017.g.</c:v>
                </c:pt>
                <c:pt idx="6">
                  <c:v>2018.g.</c:v>
                </c:pt>
                <c:pt idx="7">
                  <c:v>2019.g.</c:v>
                </c:pt>
              </c:strCache>
            </c:strRef>
          </c:cat>
          <c:val>
            <c:numRef>
              <c:f>'21'!$B$2:$I$2</c:f>
              <c:numCache>
                <c:formatCode>General</c:formatCode>
                <c:ptCount val="8"/>
                <c:pt idx="0">
                  <c:v>59</c:v>
                </c:pt>
                <c:pt idx="1">
                  <c:v>48</c:v>
                </c:pt>
                <c:pt idx="2">
                  <c:v>42</c:v>
                </c:pt>
                <c:pt idx="3">
                  <c:v>45</c:v>
                </c:pt>
                <c:pt idx="4">
                  <c:v>36</c:v>
                </c:pt>
                <c:pt idx="5">
                  <c:v>30</c:v>
                </c:pt>
                <c:pt idx="6">
                  <c:v>26</c:v>
                </c:pt>
                <c:pt idx="7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46-4904-BD47-6A8924B31037}"/>
            </c:ext>
          </c:extLst>
        </c:ser>
        <c:ser>
          <c:idx val="1"/>
          <c:order val="1"/>
          <c:tx>
            <c:strRef>
              <c:f>'21'!$A$3</c:f>
              <c:strCache>
                <c:ptCount val="1"/>
                <c:pt idx="0">
                  <c:v>Izvairīšanās no nodokļu nomaksas KL 218.p.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FF00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5"/>
              <c:layout>
                <c:manualLayout>
                  <c:x val="-2.4517755954186433E-2"/>
                  <c:y val="3.203732503888025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46-4904-BD47-6A8924B31037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'21'!$B$1:$I$1</c:f>
              <c:strCache>
                <c:ptCount val="8"/>
                <c:pt idx="0">
                  <c:v>2012.g.</c:v>
                </c:pt>
                <c:pt idx="1">
                  <c:v>2013.g.</c:v>
                </c:pt>
                <c:pt idx="2">
                  <c:v>2014.g.</c:v>
                </c:pt>
                <c:pt idx="3">
                  <c:v>2015.g.</c:v>
                </c:pt>
                <c:pt idx="4">
                  <c:v>2016.g.</c:v>
                </c:pt>
                <c:pt idx="5">
                  <c:v>2017.g.</c:v>
                </c:pt>
                <c:pt idx="6">
                  <c:v>2018.g.</c:v>
                </c:pt>
                <c:pt idx="7">
                  <c:v>2019.g.</c:v>
                </c:pt>
              </c:strCache>
            </c:strRef>
          </c:cat>
          <c:val>
            <c:numRef>
              <c:f>'21'!$B$3:$I$3</c:f>
              <c:numCache>
                <c:formatCode>General</c:formatCode>
                <c:ptCount val="8"/>
                <c:pt idx="0">
                  <c:v>63</c:v>
                </c:pt>
                <c:pt idx="1">
                  <c:v>60</c:v>
                </c:pt>
                <c:pt idx="2">
                  <c:v>55</c:v>
                </c:pt>
                <c:pt idx="3">
                  <c:v>70</c:v>
                </c:pt>
                <c:pt idx="4">
                  <c:v>74</c:v>
                </c:pt>
                <c:pt idx="5">
                  <c:v>56</c:v>
                </c:pt>
                <c:pt idx="6">
                  <c:v>53</c:v>
                </c:pt>
                <c:pt idx="7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746-4904-BD47-6A8924B31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594336"/>
        <c:axId val="1"/>
      </c:lineChart>
      <c:catAx>
        <c:axId val="369594336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95943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overlay val="0"/>
      <c:spPr>
        <a:noFill/>
        <a:ln w="12700">
          <a:solidFill>
            <a:schemeClr val="tx1"/>
          </a:solidFill>
        </a:ln>
        <a:effectLst/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'24'!$A$2</c:f>
              <c:strCache>
                <c:ptCount val="1"/>
                <c:pt idx="0">
                  <c:v>Prokuroru uzraudzībā uzsākto kriminālprocesu skaits</c:v>
                </c:pt>
              </c:strCache>
            </c:strRef>
          </c:tx>
          <c:spPr>
            <a:gradFill>
              <a:gsLst>
                <a:gs pos="11000">
                  <a:srgbClr val="0000FF"/>
                </a:gs>
                <a:gs pos="87000">
                  <a:schemeClr val="accent4">
                    <a:lumMod val="45000"/>
                    <a:lumOff val="55000"/>
                  </a:schemeClr>
                </a:gs>
                <a:gs pos="70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'24'!$B$1:$J$1</c:f>
              <c:strCache>
                <c:ptCount val="9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  <c:pt idx="7">
                  <c:v>2018.g.</c:v>
                </c:pt>
                <c:pt idx="8">
                  <c:v>2019.g.</c:v>
                </c:pt>
              </c:strCache>
            </c:strRef>
          </c:cat>
          <c:val>
            <c:numRef>
              <c:f>'24'!$B$2:$J$2</c:f>
              <c:numCache>
                <c:formatCode>#,##0</c:formatCode>
                <c:ptCount val="9"/>
                <c:pt idx="0">
                  <c:v>53232</c:v>
                </c:pt>
                <c:pt idx="1">
                  <c:v>47988</c:v>
                </c:pt>
                <c:pt idx="2">
                  <c:v>47763</c:v>
                </c:pt>
                <c:pt idx="3">
                  <c:v>48596</c:v>
                </c:pt>
                <c:pt idx="4">
                  <c:v>48962</c:v>
                </c:pt>
                <c:pt idx="5">
                  <c:v>46552</c:v>
                </c:pt>
                <c:pt idx="6">
                  <c:v>43490</c:v>
                </c:pt>
                <c:pt idx="7">
                  <c:v>41982</c:v>
                </c:pt>
                <c:pt idx="8">
                  <c:v>38944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1E-4A03-94EA-20B05ABFA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69596304"/>
        <c:axId val="1"/>
      </c:barChart>
      <c:catAx>
        <c:axId val="369596304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69596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/>
              <a:t>Prokuroru uzraudzība par likuma ievērošanu pirmstiesas kriminālprocesā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'25'!$A$2</c:f>
              <c:strCache>
                <c:ptCount val="1"/>
                <c:pt idx="0">
                  <c:v>Atcelti lēmumi par atteikšanos uzsākt kriminālprocesu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0000FF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4.5241555299837102E-2"/>
                  <c:y val="-3.788759689922480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E5-4740-98BB-85BA8C27A0A6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'25'!$B$1:$J$1</c:f>
              <c:strCache>
                <c:ptCount val="9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  <c:pt idx="7">
                  <c:v>2018.g.</c:v>
                </c:pt>
                <c:pt idx="8">
                  <c:v>2019.g.</c:v>
                </c:pt>
              </c:strCache>
            </c:strRef>
          </c:cat>
          <c:val>
            <c:numRef>
              <c:f>'25'!$B$2:$J$2</c:f>
              <c:numCache>
                <c:formatCode>#,##0</c:formatCode>
                <c:ptCount val="9"/>
                <c:pt idx="0">
                  <c:v>1379</c:v>
                </c:pt>
                <c:pt idx="1">
                  <c:v>1269</c:v>
                </c:pt>
                <c:pt idx="2">
                  <c:v>1443</c:v>
                </c:pt>
                <c:pt idx="3">
                  <c:v>1514</c:v>
                </c:pt>
                <c:pt idx="4">
                  <c:v>1499</c:v>
                </c:pt>
                <c:pt idx="5">
                  <c:v>1336</c:v>
                </c:pt>
                <c:pt idx="6">
                  <c:v>1441</c:v>
                </c:pt>
                <c:pt idx="7">
                  <c:v>2090</c:v>
                </c:pt>
                <c:pt idx="8">
                  <c:v>2024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E5-4740-98BB-85BA8C27A0A6}"/>
            </c:ext>
          </c:extLst>
        </c:ser>
        <c:ser>
          <c:idx val="1"/>
          <c:order val="1"/>
          <c:tx>
            <c:strRef>
              <c:f>'25'!$A$3</c:f>
              <c:strCache>
                <c:ptCount val="1"/>
                <c:pt idx="0">
                  <c:v>Atcelti lēmumi par kriminālprocesa izbeigšanu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FF00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'25'!$B$1:$J$1</c:f>
              <c:strCache>
                <c:ptCount val="9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  <c:pt idx="7">
                  <c:v>2018.g.</c:v>
                </c:pt>
                <c:pt idx="8">
                  <c:v>2019.g.</c:v>
                </c:pt>
              </c:strCache>
            </c:strRef>
          </c:cat>
          <c:val>
            <c:numRef>
              <c:f>'25'!$B$3:$J$3</c:f>
              <c:numCache>
                <c:formatCode>General</c:formatCode>
                <c:ptCount val="9"/>
                <c:pt idx="0">
                  <c:v>527</c:v>
                </c:pt>
                <c:pt idx="1">
                  <c:v>558</c:v>
                </c:pt>
                <c:pt idx="2">
                  <c:v>516</c:v>
                </c:pt>
                <c:pt idx="3">
                  <c:v>468</c:v>
                </c:pt>
                <c:pt idx="4">
                  <c:v>468</c:v>
                </c:pt>
                <c:pt idx="5">
                  <c:v>405</c:v>
                </c:pt>
                <c:pt idx="6">
                  <c:v>331</c:v>
                </c:pt>
                <c:pt idx="7">
                  <c:v>325</c:v>
                </c:pt>
                <c:pt idx="8">
                  <c:v>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E5-4740-98BB-85BA8C27A0A6}"/>
            </c:ext>
          </c:extLst>
        </c:ser>
        <c:ser>
          <c:idx val="2"/>
          <c:order val="2"/>
          <c:tx>
            <c:strRef>
              <c:f>'25'!$A$4</c:f>
              <c:strCache>
                <c:ptCount val="1"/>
                <c:pt idx="0">
                  <c:v>Nodotas atpakaļ krimināllietas izmeklēšanas turpināšanai 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FFFF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7"/>
              <c:layout>
                <c:manualLayout>
                  <c:x val="-5.7818875244798638E-2"/>
                  <c:y val="1.706210571197803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8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E5-4740-98BB-85BA8C27A0A6}"/>
                </c:ext>
              </c:extLst>
            </c:dLbl>
            <c:dLbl>
              <c:idx val="8"/>
              <c:layout>
                <c:manualLayout>
                  <c:x val="-7.1093680222894624E-3"/>
                  <c:y val="3.762157057624140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8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E5-4740-98BB-85BA8C27A0A6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8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'25'!$B$1:$J$1</c:f>
              <c:strCache>
                <c:ptCount val="9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  <c:pt idx="7">
                  <c:v>2018.g.</c:v>
                </c:pt>
                <c:pt idx="8">
                  <c:v>2019.g.</c:v>
                </c:pt>
              </c:strCache>
            </c:strRef>
          </c:cat>
          <c:val>
            <c:numRef>
              <c:f>'25'!$B$4:$J$4</c:f>
              <c:numCache>
                <c:formatCode>General</c:formatCode>
                <c:ptCount val="9"/>
                <c:pt idx="0">
                  <c:v>342</c:v>
                </c:pt>
                <c:pt idx="1">
                  <c:v>299</c:v>
                </c:pt>
                <c:pt idx="2">
                  <c:v>284</c:v>
                </c:pt>
                <c:pt idx="3">
                  <c:v>269</c:v>
                </c:pt>
                <c:pt idx="4">
                  <c:v>273</c:v>
                </c:pt>
                <c:pt idx="5">
                  <c:v>250</c:v>
                </c:pt>
                <c:pt idx="6">
                  <c:v>243</c:v>
                </c:pt>
                <c:pt idx="7">
                  <c:v>153</c:v>
                </c:pt>
                <c:pt idx="8">
                  <c:v>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6E5-4740-98BB-85BA8C27A0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867840"/>
        <c:axId val="1"/>
      </c:lineChart>
      <c:catAx>
        <c:axId val="316867840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168678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300" b="1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300" b="1" i="0" u="none" strike="noStrik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300" b="1" i="0" u="none" strike="noStrike" baseline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ayout>
        <c:manualLayout>
          <c:xMode val="edge"/>
          <c:yMode val="edge"/>
          <c:x val="0.16591865609703493"/>
          <c:y val="0.86032136660883496"/>
          <c:w val="0.73537335720867614"/>
          <c:h val="0.12611931135726673"/>
        </c:manualLayout>
      </c:layout>
      <c:overlay val="0"/>
      <c:spPr>
        <a:noFill/>
        <a:ln w="6350">
          <a:solidFill>
            <a:schemeClr val="tx1"/>
          </a:solidFill>
        </a:ln>
      </c:spPr>
      <c:txPr>
        <a:bodyPr/>
        <a:lstStyle/>
        <a:p>
          <a:pPr>
            <a:defRPr sz="13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37875550413769E-2"/>
          <c:y val="3.3832437611965201E-2"/>
          <c:w val="0.9759543557880811"/>
          <c:h val="0.8502564262800486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033712"/>
        <c:axId val="192034272"/>
      </c:barChart>
      <c:catAx>
        <c:axId val="19203371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92034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2034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2033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9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8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Reģistrēto noziedzīgo nodarījumu skaits reģionos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6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( % īpatsvars no reģistrētajiem valstī )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'3'!$B$1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 rot="-5400000" vert="horz"/>
                  <a:lstStyle/>
                  <a:p>
                    <a:pPr algn="ctr">
                      <a:defRPr sz="1200" b="0" i="0" u="none" strike="noStrike" baseline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b="0"/>
                      <a:t>3408 (7,7%)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3E-4164-9C7F-30862920CDB9}"/>
                </c:ext>
              </c:extLst>
            </c:dLbl>
            <c:dLbl>
              <c:idx val="1"/>
              <c:tx>
                <c:rich>
                  <a:bodyPr rot="-5400000" vert="horz"/>
                  <a:lstStyle/>
                  <a:p>
                    <a:pPr algn="ctr">
                      <a:defRPr sz="1200" b="0" i="0" u="none" strike="noStrike" baseline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b="0"/>
                      <a:t>3979 ( 9%)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3E-4164-9C7F-30862920CDB9}"/>
                </c:ext>
              </c:extLst>
            </c:dLbl>
            <c:dLbl>
              <c:idx val="2"/>
              <c:tx>
                <c:rich>
                  <a:bodyPr rot="-5400000" vert="horz"/>
                  <a:lstStyle/>
                  <a:p>
                    <a:pPr algn="ctr">
                      <a:defRPr sz="1200" b="0" i="0" u="none" strike="noStrike" baseline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b="0"/>
                      <a:t>4777 (10,8%)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3E-4164-9C7F-30862920CDB9}"/>
                </c:ext>
              </c:extLst>
            </c:dLbl>
            <c:dLbl>
              <c:idx val="3"/>
              <c:tx>
                <c:rich>
                  <a:bodyPr rot="-5400000" vert="horz"/>
                  <a:lstStyle/>
                  <a:p>
                    <a:pPr algn="ctr">
                      <a:defRPr sz="1200" b="0" i="0" u="none" strike="noStrike" baseline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b="0"/>
                      <a:t>5844 (13,2%)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3E-4164-9C7F-30862920CDB9}"/>
                </c:ext>
              </c:extLst>
            </c:dLbl>
            <c:dLbl>
              <c:idx val="4"/>
              <c:tx>
                <c:rich>
                  <a:bodyPr rot="-5400000" vert="horz"/>
                  <a:lstStyle/>
                  <a:p>
                    <a:pPr algn="ctr">
                      <a:defRPr sz="1200" b="0" i="0" u="none" strike="noStrike" baseline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b="0"/>
                      <a:t>6484 (14,7%)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3E-4164-9C7F-30862920CDB9}"/>
                </c:ext>
              </c:extLst>
            </c:dLbl>
            <c:dLbl>
              <c:idx val="5"/>
              <c:tx>
                <c:rich>
                  <a:bodyPr rot="-5400000" vert="horz"/>
                  <a:lstStyle/>
                  <a:p>
                    <a:pPr algn="ctr">
                      <a:defRPr sz="1200" b="0" i="0" u="none" strike="noStrike" baseline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b="0"/>
                      <a:t>19695 (44,5%)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3E-4164-9C7F-30862920CDB9}"/>
                </c:ext>
              </c:extLst>
            </c:dLbl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'3'!$A$2:$A$7</c:f>
              <c:strCache>
                <c:ptCount val="6"/>
                <c:pt idx="0">
                  <c:v>Vidzemes reģions</c:v>
                </c:pt>
                <c:pt idx="1">
                  <c:v>Kurzemes reģions</c:v>
                </c:pt>
                <c:pt idx="2">
                  <c:v>Zemgales reģions</c:v>
                </c:pt>
                <c:pt idx="3">
                  <c:v>Latgales reģions</c:v>
                </c:pt>
                <c:pt idx="4">
                  <c:v>Pierīgas reģions</c:v>
                </c:pt>
                <c:pt idx="5">
                  <c:v>Rīgas reģions</c:v>
                </c:pt>
              </c:strCache>
            </c:strRef>
          </c:cat>
          <c:val>
            <c:numRef>
              <c:f>'3'!$B$2:$B$7</c:f>
              <c:numCache>
                <c:formatCode>#,##0</c:formatCode>
                <c:ptCount val="6"/>
                <c:pt idx="0">
                  <c:v>3408</c:v>
                </c:pt>
                <c:pt idx="1">
                  <c:v>3979</c:v>
                </c:pt>
                <c:pt idx="2">
                  <c:v>4777</c:v>
                </c:pt>
                <c:pt idx="3">
                  <c:v>5844</c:v>
                </c:pt>
                <c:pt idx="4">
                  <c:v>6484</c:v>
                </c:pt>
                <c:pt idx="5">
                  <c:v>19695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3E-4164-9C7F-30862920CDB9}"/>
            </c:ext>
          </c:extLst>
        </c:ser>
        <c:ser>
          <c:idx val="1"/>
          <c:order val="1"/>
          <c:tx>
            <c:strRef>
              <c:f>'3'!$C$1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 rot="-5400000" vert="horz"/>
                  <a:lstStyle/>
                  <a:p>
                    <a:pPr algn="ctr">
                      <a:defRPr sz="1200" b="0" i="0" u="none" strike="noStrike" baseline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b="0"/>
                      <a:t>3135 ( 7,2%)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3E-4164-9C7F-30862920CDB9}"/>
                </c:ext>
              </c:extLst>
            </c:dLbl>
            <c:dLbl>
              <c:idx val="1"/>
              <c:tx>
                <c:rich>
                  <a:bodyPr rot="-5400000" vert="horz"/>
                  <a:lstStyle/>
                  <a:p>
                    <a:pPr algn="ctr">
                      <a:defRPr sz="1200" b="0" i="0" u="none" strike="noStrike" baseline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b="0"/>
                      <a:t>3863 (8,9%)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3E-4164-9C7F-30862920CDB9}"/>
                </c:ext>
              </c:extLst>
            </c:dLbl>
            <c:dLbl>
              <c:idx val="2"/>
              <c:tx>
                <c:rich>
                  <a:bodyPr rot="-5400000" vert="horz"/>
                  <a:lstStyle/>
                  <a:p>
                    <a:pPr algn="ctr">
                      <a:defRPr sz="1200" b="0" i="0" u="none" strike="noStrike" baseline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b="0"/>
                      <a:t> 4767 (11%)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3E-4164-9C7F-30862920CDB9}"/>
                </c:ext>
              </c:extLst>
            </c:dLbl>
            <c:dLbl>
              <c:idx val="3"/>
              <c:tx>
                <c:rich>
                  <a:bodyPr rot="-5400000" vert="horz"/>
                  <a:lstStyle/>
                  <a:p>
                    <a:pPr algn="ctr">
                      <a:defRPr sz="1200" b="0" i="0" u="none" strike="noStrike" baseline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b="0"/>
                      <a:t>5742 (13,3%)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93E-4164-9C7F-30862920CDB9}"/>
                </c:ext>
              </c:extLst>
            </c:dLbl>
            <c:dLbl>
              <c:idx val="4"/>
              <c:tx>
                <c:rich>
                  <a:bodyPr rot="-5400000" vert="horz"/>
                  <a:lstStyle/>
                  <a:p>
                    <a:pPr algn="ctr">
                      <a:defRPr sz="1200" b="0" i="0" u="none" strike="noStrike" baseline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b="0"/>
                      <a:t>6289 (14,5%)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3E-4164-9C7F-30862920CDB9}"/>
                </c:ext>
              </c:extLst>
            </c:dLbl>
            <c:dLbl>
              <c:idx val="5"/>
              <c:tx>
                <c:rich>
                  <a:bodyPr rot="-5400000" vert="horz"/>
                  <a:lstStyle/>
                  <a:p>
                    <a:pPr algn="ctr">
                      <a:defRPr sz="1200" b="0" i="0" u="none" strike="noStrike" baseline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b="0"/>
                      <a:t>19413 ( 44,9%)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93E-4164-9C7F-30862920CDB9}"/>
                </c:ext>
              </c:extLst>
            </c:dLbl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008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'3'!$A$2:$A$7</c:f>
              <c:strCache>
                <c:ptCount val="6"/>
                <c:pt idx="0">
                  <c:v>Vidzemes reģions</c:v>
                </c:pt>
                <c:pt idx="1">
                  <c:v>Kurzemes reģions</c:v>
                </c:pt>
                <c:pt idx="2">
                  <c:v>Zemgales reģions</c:v>
                </c:pt>
                <c:pt idx="3">
                  <c:v>Latgales reģions</c:v>
                </c:pt>
                <c:pt idx="4">
                  <c:v>Pierīgas reģions</c:v>
                </c:pt>
                <c:pt idx="5">
                  <c:v>Rīgas reģions</c:v>
                </c:pt>
              </c:strCache>
            </c:strRef>
          </c:cat>
          <c:val>
            <c:numRef>
              <c:f>'3'!$C$2:$C$7</c:f>
              <c:numCache>
                <c:formatCode>#,##0</c:formatCode>
                <c:ptCount val="6"/>
                <c:pt idx="0">
                  <c:v>3135</c:v>
                </c:pt>
                <c:pt idx="1">
                  <c:v>3863</c:v>
                </c:pt>
                <c:pt idx="2">
                  <c:v>4767</c:v>
                </c:pt>
                <c:pt idx="3">
                  <c:v>5742</c:v>
                </c:pt>
                <c:pt idx="4">
                  <c:v>6289</c:v>
                </c:pt>
                <c:pt idx="5">
                  <c:v>19413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93E-4164-9C7F-30862920CDB9}"/>
            </c:ext>
          </c:extLst>
        </c:ser>
        <c:ser>
          <c:idx val="2"/>
          <c:order val="2"/>
          <c:tx>
            <c:strRef>
              <c:f>'3'!$D$1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 rot="-5400000" vert="horz"/>
                  <a:lstStyle/>
                  <a:p>
                    <a:pPr algn="ctr">
                      <a:defRPr sz="1400" b="1" i="0" u="none" strike="noStrike" baseline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/>
                      <a:t>3123 (7,8%)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93E-4164-9C7F-30862920CDB9}"/>
                </c:ext>
              </c:extLst>
            </c:dLbl>
            <c:dLbl>
              <c:idx val="1"/>
              <c:tx>
                <c:rich>
                  <a:bodyPr rot="-5400000" vert="horz"/>
                  <a:lstStyle/>
                  <a:p>
                    <a:pPr algn="ctr">
                      <a:defRPr sz="1400" b="1" i="0" u="none" strike="noStrike" baseline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/>
                      <a:t>3874 (9,7%)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93E-4164-9C7F-30862920CDB9}"/>
                </c:ext>
              </c:extLst>
            </c:dLbl>
            <c:dLbl>
              <c:idx val="2"/>
              <c:tx>
                <c:rich>
                  <a:bodyPr rot="-5400000" vert="horz"/>
                  <a:lstStyle/>
                  <a:p>
                    <a:pPr algn="ctr">
                      <a:defRPr sz="1400" b="1" i="0" u="none" strike="noStrike" baseline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/>
                      <a:t>4705 (11,8%)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93E-4164-9C7F-30862920CDB9}"/>
                </c:ext>
              </c:extLst>
            </c:dLbl>
            <c:dLbl>
              <c:idx val="3"/>
              <c:tx>
                <c:rich>
                  <a:bodyPr rot="-5400000" vert="horz"/>
                  <a:lstStyle/>
                  <a:p>
                    <a:pPr algn="ctr">
                      <a:defRPr sz="1400" b="1" i="0" u="none" strike="noStrike" baseline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/>
                      <a:t>5278 (13,2%)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93E-4164-9C7F-30862920CDB9}"/>
                </c:ext>
              </c:extLst>
            </c:dLbl>
            <c:dLbl>
              <c:idx val="4"/>
              <c:tx>
                <c:rich>
                  <a:bodyPr rot="-5400000" vert="horz"/>
                  <a:lstStyle/>
                  <a:p>
                    <a:pPr algn="ctr">
                      <a:defRPr sz="1400" b="1" i="0" u="none" strike="noStrike" baseline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/>
                      <a:t>5841 (14,6%)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93E-4164-9C7F-30862920CDB9}"/>
                </c:ext>
              </c:extLst>
            </c:dLbl>
            <c:dLbl>
              <c:idx val="5"/>
              <c:tx>
                <c:rich>
                  <a:bodyPr rot="-5400000" vert="horz"/>
                  <a:lstStyle/>
                  <a:p>
                    <a:pPr algn="ctr">
                      <a:defRPr sz="1400" b="1" i="0" u="none" strike="noStrike" baseline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/>
                      <a:t>17021 (42,7%)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93E-4164-9C7F-30862920CDB9}"/>
                </c:ext>
              </c:extLst>
            </c:dLbl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400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'3'!$A$2:$A$7</c:f>
              <c:strCache>
                <c:ptCount val="6"/>
                <c:pt idx="0">
                  <c:v>Vidzemes reģions</c:v>
                </c:pt>
                <c:pt idx="1">
                  <c:v>Kurzemes reģions</c:v>
                </c:pt>
                <c:pt idx="2">
                  <c:v>Zemgales reģions</c:v>
                </c:pt>
                <c:pt idx="3">
                  <c:v>Latgales reģions</c:v>
                </c:pt>
                <c:pt idx="4">
                  <c:v>Pierīgas reģions</c:v>
                </c:pt>
                <c:pt idx="5">
                  <c:v>Rīgas reģions</c:v>
                </c:pt>
              </c:strCache>
            </c:strRef>
          </c:cat>
          <c:val>
            <c:numRef>
              <c:f>'3'!$D$2:$D$7</c:f>
              <c:numCache>
                <c:formatCode>#,##0</c:formatCode>
                <c:ptCount val="6"/>
                <c:pt idx="0">
                  <c:v>3123</c:v>
                </c:pt>
                <c:pt idx="1">
                  <c:v>3874</c:v>
                </c:pt>
                <c:pt idx="2">
                  <c:v>4705</c:v>
                </c:pt>
                <c:pt idx="3">
                  <c:v>5278</c:v>
                </c:pt>
                <c:pt idx="4">
                  <c:v>5841</c:v>
                </c:pt>
                <c:pt idx="5">
                  <c:v>17021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93E-4164-9C7F-30862920C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97228528"/>
        <c:axId val="1"/>
      </c:barChart>
      <c:catAx>
        <c:axId val="297228528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972285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600" b="1" i="0" u="none" strike="noStrike" baseline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600" b="1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overlay val="0"/>
      <c:spPr>
        <a:noFill/>
        <a:ln w="12700">
          <a:solidFill>
            <a:schemeClr val="tx1"/>
          </a:solidFill>
        </a:ln>
        <a:effectLst/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/>
              <a:t>Prokuroru iesniegumi par likumu pārkāpumiem pirmstiesas kriminālprocesā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'26'!$A$2</c:f>
              <c:strCache>
                <c:ptCount val="1"/>
                <c:pt idx="0">
                  <c:v>Prokurora iesniegumi par likumu pārkāpumiem pirmstiesas procesā</c:v>
                </c:pt>
              </c:strCache>
            </c:strRef>
          </c:tx>
          <c:spPr>
            <a:gradFill>
              <a:gsLst>
                <a:gs pos="34000">
                  <a:srgbClr val="00B050"/>
                </a:gs>
                <a:gs pos="87000">
                  <a:schemeClr val="accent4">
                    <a:lumMod val="45000"/>
                    <a:lumOff val="55000"/>
                  </a:schemeClr>
                </a:gs>
                <a:gs pos="84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8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'26'!$B$1:$J$1</c:f>
              <c:strCache>
                <c:ptCount val="9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  <c:pt idx="7">
                  <c:v>2018.g.</c:v>
                </c:pt>
                <c:pt idx="8">
                  <c:v>2019.g.</c:v>
                </c:pt>
              </c:strCache>
            </c:strRef>
          </c:cat>
          <c:val>
            <c:numRef>
              <c:f>'26'!$B$2:$J$2</c:f>
              <c:numCache>
                <c:formatCode>General</c:formatCode>
                <c:ptCount val="9"/>
                <c:pt idx="0">
                  <c:v>499</c:v>
                </c:pt>
                <c:pt idx="1">
                  <c:v>497</c:v>
                </c:pt>
                <c:pt idx="2">
                  <c:v>474</c:v>
                </c:pt>
                <c:pt idx="3">
                  <c:v>716</c:v>
                </c:pt>
                <c:pt idx="4">
                  <c:v>655</c:v>
                </c:pt>
                <c:pt idx="5">
                  <c:v>621</c:v>
                </c:pt>
                <c:pt idx="6">
                  <c:v>586</c:v>
                </c:pt>
                <c:pt idx="7">
                  <c:v>758</c:v>
                </c:pt>
                <c:pt idx="8">
                  <c:v>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AC-4B56-BACB-005E9C9FB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69812736"/>
        <c:axId val="1"/>
      </c:barChart>
      <c:catAx>
        <c:axId val="369812736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98127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/>
              <a:t>Prokuroru darbs pirmstiesas kriminālprocesā</a:t>
            </a:r>
          </a:p>
        </c:rich>
      </c:tx>
      <c:layout>
        <c:manualLayout>
          <c:xMode val="edge"/>
          <c:yMode val="edge"/>
          <c:x val="0.2653597859091143"/>
          <c:y val="1.8185460462302024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'27'!$A$2</c:f>
              <c:strCache>
                <c:ptCount val="1"/>
                <c:pt idx="0">
                  <c:v>Prokuratūras lietvedībā pieņemtās krimināllietas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FFFF00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u="none" strike="noStrike" baseline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'27'!$B$1:$J$1</c:f>
              <c:strCache>
                <c:ptCount val="9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  <c:pt idx="7">
                  <c:v>2018.g.</c:v>
                </c:pt>
                <c:pt idx="8">
                  <c:v>2019.g.</c:v>
                </c:pt>
              </c:strCache>
            </c:strRef>
          </c:cat>
          <c:val>
            <c:numRef>
              <c:f>'27'!$B$2:$J$2</c:f>
              <c:numCache>
                <c:formatCode>#,##0</c:formatCode>
                <c:ptCount val="9"/>
                <c:pt idx="0">
                  <c:v>13305</c:v>
                </c:pt>
                <c:pt idx="1">
                  <c:v>13372</c:v>
                </c:pt>
                <c:pt idx="2">
                  <c:v>13170</c:v>
                </c:pt>
                <c:pt idx="3">
                  <c:v>13237</c:v>
                </c:pt>
                <c:pt idx="4">
                  <c:v>14307</c:v>
                </c:pt>
                <c:pt idx="5">
                  <c:v>14409</c:v>
                </c:pt>
                <c:pt idx="6">
                  <c:v>13483</c:v>
                </c:pt>
                <c:pt idx="7">
                  <c:v>13111</c:v>
                </c:pt>
                <c:pt idx="8">
                  <c:v>12631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EB-4021-9393-E562E2495843}"/>
            </c:ext>
          </c:extLst>
        </c:ser>
        <c:ser>
          <c:idx val="1"/>
          <c:order val="1"/>
          <c:tx>
            <c:strRef>
              <c:f>'27'!$A$3</c:f>
              <c:strCache>
                <c:ptCount val="1"/>
                <c:pt idx="0">
                  <c:v>Pabeigtie pirmstiesas kriminālprocesi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FFFF00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u="none" strike="noStrike" baseline="0">
                    <a:solidFill>
                      <a:srgbClr val="008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'27'!$B$1:$J$1</c:f>
              <c:strCache>
                <c:ptCount val="9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  <c:pt idx="7">
                  <c:v>2018.g.</c:v>
                </c:pt>
                <c:pt idx="8">
                  <c:v>2019.g.</c:v>
                </c:pt>
              </c:strCache>
            </c:strRef>
          </c:cat>
          <c:val>
            <c:numRef>
              <c:f>'27'!$B$3:$J$3</c:f>
              <c:numCache>
                <c:formatCode>#,##0</c:formatCode>
                <c:ptCount val="9"/>
                <c:pt idx="0">
                  <c:v>11513</c:v>
                </c:pt>
                <c:pt idx="1">
                  <c:v>11680</c:v>
                </c:pt>
                <c:pt idx="2">
                  <c:v>11501</c:v>
                </c:pt>
                <c:pt idx="3">
                  <c:v>11482</c:v>
                </c:pt>
                <c:pt idx="4">
                  <c:v>12238</c:v>
                </c:pt>
                <c:pt idx="5">
                  <c:v>12693</c:v>
                </c:pt>
                <c:pt idx="6">
                  <c:v>11767</c:v>
                </c:pt>
                <c:pt idx="7">
                  <c:v>11419</c:v>
                </c:pt>
                <c:pt idx="8">
                  <c:v>11134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EB-4021-9393-E562E2495843}"/>
            </c:ext>
          </c:extLst>
        </c:ser>
        <c:ser>
          <c:idx val="2"/>
          <c:order val="2"/>
          <c:tx>
            <c:strRef>
              <c:f>'27'!$A$4</c:f>
              <c:strCache>
                <c:ptCount val="1"/>
                <c:pt idx="0">
                  <c:v>Nepabeigto krimināllietu atlikums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FFC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'27'!$B$1:$J$1</c:f>
              <c:strCache>
                <c:ptCount val="9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  <c:pt idx="7">
                  <c:v>2018.g.</c:v>
                </c:pt>
                <c:pt idx="8">
                  <c:v>2019.g.</c:v>
                </c:pt>
              </c:strCache>
            </c:strRef>
          </c:cat>
          <c:val>
            <c:numRef>
              <c:f>'27'!$B$4:$J$4</c:f>
              <c:numCache>
                <c:formatCode>General</c:formatCode>
                <c:ptCount val="9"/>
                <c:pt idx="0">
                  <c:v>498</c:v>
                </c:pt>
                <c:pt idx="1">
                  <c:v>508</c:v>
                </c:pt>
                <c:pt idx="2">
                  <c:v>408</c:v>
                </c:pt>
                <c:pt idx="3">
                  <c:v>466</c:v>
                </c:pt>
                <c:pt idx="4">
                  <c:v>519</c:v>
                </c:pt>
                <c:pt idx="5">
                  <c:v>449</c:v>
                </c:pt>
                <c:pt idx="6">
                  <c:v>474</c:v>
                </c:pt>
                <c:pt idx="7">
                  <c:v>482</c:v>
                </c:pt>
                <c:pt idx="8">
                  <c:v>485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EB-4021-9393-E562E24958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817656"/>
        <c:axId val="1"/>
      </c:lineChart>
      <c:catAx>
        <c:axId val="369817656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698176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overlay val="0"/>
      <c:spPr>
        <a:noFill/>
        <a:ln w="12700">
          <a:solidFill>
            <a:schemeClr val="tx1"/>
          </a:solidFill>
        </a:ln>
        <a:effectLst/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600" dirty="0"/>
              <a:t>Kriminālprocesu, kas pabeigti uz nereabilitējošiem pamatiem, </a:t>
            </a:r>
            <a:r>
              <a:rPr lang="lv-LV" sz="1600" b="1" i="0" u="none" strike="noStrike" baseline="0" dirty="0">
                <a:effectLst/>
              </a:rPr>
              <a:t>skaits</a:t>
            </a:r>
            <a:endParaRPr lang="lv-LV" sz="1600" dirty="0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'28'!$A$2</c:f>
              <c:strCache>
                <c:ptCount val="1"/>
                <c:pt idx="0">
                  <c:v>KPL 379.p. 1.un 2.d.</c:v>
                </c:pt>
              </c:strCache>
            </c:strRef>
          </c:tx>
          <c:spPr>
            <a:solidFill>
              <a:srgbClr val="00FF00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'28'!$B$1:$G$1</c:f>
              <c:strCache>
                <c:ptCount val="6"/>
                <c:pt idx="0">
                  <c:v>2014.g.</c:v>
                </c:pt>
                <c:pt idx="1">
                  <c:v>2015.g.</c:v>
                </c:pt>
                <c:pt idx="2">
                  <c:v>2016.g.</c:v>
                </c:pt>
                <c:pt idx="3">
                  <c:v>2017.g.</c:v>
                </c:pt>
                <c:pt idx="4">
                  <c:v>2018.g.</c:v>
                </c:pt>
                <c:pt idx="5">
                  <c:v>2019.g.</c:v>
                </c:pt>
              </c:strCache>
            </c:strRef>
          </c:cat>
          <c:val>
            <c:numRef>
              <c:f>'28'!$B$2:$G$2</c:f>
              <c:numCache>
                <c:formatCode>General</c:formatCode>
                <c:ptCount val="6"/>
                <c:pt idx="0">
                  <c:v>248</c:v>
                </c:pt>
                <c:pt idx="1">
                  <c:v>250</c:v>
                </c:pt>
                <c:pt idx="2">
                  <c:v>261</c:v>
                </c:pt>
                <c:pt idx="3">
                  <c:v>313</c:v>
                </c:pt>
                <c:pt idx="4">
                  <c:v>312</c:v>
                </c:pt>
                <c:pt idx="5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6D-4E62-A024-B428ABC113AE}"/>
            </c:ext>
          </c:extLst>
        </c:ser>
        <c:ser>
          <c:idx val="1"/>
          <c:order val="1"/>
          <c:tx>
            <c:strRef>
              <c:f>'28'!$A$3</c:f>
              <c:strCache>
                <c:ptCount val="1"/>
                <c:pt idx="0">
                  <c:v>KPL 377.p. 9.pkt.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'28'!$B$1:$G$1</c:f>
              <c:strCache>
                <c:ptCount val="6"/>
                <c:pt idx="0">
                  <c:v>2014.g.</c:v>
                </c:pt>
                <c:pt idx="1">
                  <c:v>2015.g.</c:v>
                </c:pt>
                <c:pt idx="2">
                  <c:v>2016.g.</c:v>
                </c:pt>
                <c:pt idx="3">
                  <c:v>2017.g.</c:v>
                </c:pt>
                <c:pt idx="4">
                  <c:v>2018.g.</c:v>
                </c:pt>
                <c:pt idx="5">
                  <c:v>2019.g.</c:v>
                </c:pt>
              </c:strCache>
            </c:strRef>
          </c:cat>
          <c:val>
            <c:numRef>
              <c:f>'28'!$B$3:$G$3</c:f>
              <c:numCache>
                <c:formatCode>General</c:formatCode>
                <c:ptCount val="6"/>
                <c:pt idx="0">
                  <c:v>186</c:v>
                </c:pt>
                <c:pt idx="1">
                  <c:v>174</c:v>
                </c:pt>
                <c:pt idx="2">
                  <c:v>209</c:v>
                </c:pt>
                <c:pt idx="3">
                  <c:v>211</c:v>
                </c:pt>
                <c:pt idx="4">
                  <c:v>201</c:v>
                </c:pt>
                <c:pt idx="5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6D-4E62-A024-B428ABC113AE}"/>
            </c:ext>
          </c:extLst>
        </c:ser>
        <c:ser>
          <c:idx val="2"/>
          <c:order val="2"/>
          <c:tx>
            <c:strRef>
              <c:f>'28'!$A$4</c:f>
              <c:strCache>
                <c:ptCount val="1"/>
                <c:pt idx="0">
                  <c:v> KPL 415.p.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'28'!$B$1:$G$1</c:f>
              <c:strCache>
                <c:ptCount val="6"/>
                <c:pt idx="0">
                  <c:v>2014.g.</c:v>
                </c:pt>
                <c:pt idx="1">
                  <c:v>2015.g.</c:v>
                </c:pt>
                <c:pt idx="2">
                  <c:v>2016.g.</c:v>
                </c:pt>
                <c:pt idx="3">
                  <c:v>2017.g.</c:v>
                </c:pt>
                <c:pt idx="4">
                  <c:v>2018.g.</c:v>
                </c:pt>
                <c:pt idx="5">
                  <c:v>2019.g.</c:v>
                </c:pt>
              </c:strCache>
            </c:strRef>
          </c:cat>
          <c:val>
            <c:numRef>
              <c:f>'28'!$B$4:$G$4</c:f>
              <c:numCache>
                <c:formatCode>General</c:formatCode>
                <c:ptCount val="6"/>
                <c:pt idx="0">
                  <c:v>455</c:v>
                </c:pt>
                <c:pt idx="1">
                  <c:v>416</c:v>
                </c:pt>
                <c:pt idx="2">
                  <c:v>492</c:v>
                </c:pt>
                <c:pt idx="3">
                  <c:v>504</c:v>
                </c:pt>
                <c:pt idx="4">
                  <c:v>427</c:v>
                </c:pt>
                <c:pt idx="5">
                  <c:v>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6D-4E62-A024-B428ABC113AE}"/>
            </c:ext>
          </c:extLst>
        </c:ser>
        <c:ser>
          <c:idx val="3"/>
          <c:order val="3"/>
          <c:tx>
            <c:strRef>
              <c:f>'28'!$A$5</c:f>
              <c:strCache>
                <c:ptCount val="1"/>
                <c:pt idx="0">
                  <c:v>KPL 421.p.</c:v>
                </c:pt>
              </c:strCache>
            </c:strRef>
          </c:tx>
          <c:spPr>
            <a:solidFill>
              <a:srgbClr val="C00000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'28'!$B$1:$G$1</c:f>
              <c:strCache>
                <c:ptCount val="6"/>
                <c:pt idx="0">
                  <c:v>2014.g.</c:v>
                </c:pt>
                <c:pt idx="1">
                  <c:v>2015.g.</c:v>
                </c:pt>
                <c:pt idx="2">
                  <c:v>2016.g.</c:v>
                </c:pt>
                <c:pt idx="3">
                  <c:v>2017.g.</c:v>
                </c:pt>
                <c:pt idx="4">
                  <c:v>2018.g.</c:v>
                </c:pt>
                <c:pt idx="5">
                  <c:v>2019.g.</c:v>
                </c:pt>
              </c:strCache>
            </c:strRef>
          </c:cat>
          <c:val>
            <c:numRef>
              <c:f>'28'!$B$5:$G$5</c:f>
              <c:numCache>
                <c:formatCode>#,##0</c:formatCode>
                <c:ptCount val="6"/>
                <c:pt idx="0">
                  <c:v>1512</c:v>
                </c:pt>
                <c:pt idx="1">
                  <c:v>1572</c:v>
                </c:pt>
                <c:pt idx="2">
                  <c:v>1709</c:v>
                </c:pt>
                <c:pt idx="3">
                  <c:v>1735</c:v>
                </c:pt>
                <c:pt idx="4">
                  <c:v>1592</c:v>
                </c:pt>
                <c:pt idx="5">
                  <c:v>1674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6D-4E62-A024-B428ABC11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9810440"/>
        <c:axId val="1"/>
      </c:barChart>
      <c:catAx>
        <c:axId val="369810440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98104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85" b="1" i="0" u="none" strike="noStrike" baseline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285" b="1" i="0" u="none" strike="noStrik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285" b="1" i="0" u="none" strike="noStrik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3"/>
        <c:txPr>
          <a:bodyPr/>
          <a:lstStyle/>
          <a:p>
            <a:pPr>
              <a:defRPr sz="1285" b="1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overlay val="0"/>
      <c:spPr>
        <a:noFill/>
        <a:ln w="12700">
          <a:solidFill>
            <a:schemeClr val="tx1"/>
          </a:solidFill>
        </a:ln>
        <a:effectLst/>
      </c:spPr>
      <c:txPr>
        <a:bodyPr/>
        <a:lstStyle/>
        <a:p>
          <a:pPr>
            <a:defRPr sz="128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/>
              <a:t>Valsts apsūdzības uzturēšana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'29'!$A$2</c:f>
              <c:strCache>
                <c:ptCount val="1"/>
                <c:pt idx="0">
                  <c:v>Izskatītās krimināllietas apelācijas instances tiesā (t.sk. sniegts rakstveida viedoklis)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'29'!$B$1:$J$1</c:f>
              <c:strCache>
                <c:ptCount val="9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  <c:pt idx="7">
                  <c:v>2018.g.</c:v>
                </c:pt>
                <c:pt idx="8">
                  <c:v>2019.g.</c:v>
                </c:pt>
              </c:strCache>
            </c:strRef>
          </c:cat>
          <c:val>
            <c:numRef>
              <c:f>'29'!$B$2:$J$2</c:f>
              <c:numCache>
                <c:formatCode>#,##0</c:formatCode>
                <c:ptCount val="9"/>
                <c:pt idx="0">
                  <c:v>1516</c:v>
                </c:pt>
                <c:pt idx="1">
                  <c:v>1579</c:v>
                </c:pt>
                <c:pt idx="2">
                  <c:v>1629</c:v>
                </c:pt>
                <c:pt idx="3">
                  <c:v>1477</c:v>
                </c:pt>
                <c:pt idx="4">
                  <c:v>1396</c:v>
                </c:pt>
                <c:pt idx="5">
                  <c:v>1378</c:v>
                </c:pt>
                <c:pt idx="6">
                  <c:v>1339</c:v>
                </c:pt>
                <c:pt idx="7">
                  <c:v>1116</c:v>
                </c:pt>
                <c:pt idx="8">
                  <c:v>1114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3-47A3-9B11-807F155A590F}"/>
            </c:ext>
          </c:extLst>
        </c:ser>
        <c:ser>
          <c:idx val="1"/>
          <c:order val="1"/>
          <c:tx>
            <c:strRef>
              <c:f>'29'!$A$3</c:f>
              <c:strCache>
                <c:ptCount val="1"/>
                <c:pt idx="0">
                  <c:v>Izskatītās krimināllietas 1.instances tiesā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'29'!$B$1:$J$1</c:f>
              <c:strCache>
                <c:ptCount val="9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  <c:pt idx="7">
                  <c:v>2018.g.</c:v>
                </c:pt>
                <c:pt idx="8">
                  <c:v>2019.g.</c:v>
                </c:pt>
              </c:strCache>
            </c:strRef>
          </c:cat>
          <c:val>
            <c:numRef>
              <c:f>'29'!$B$3:$J$3</c:f>
              <c:numCache>
                <c:formatCode>#,##0</c:formatCode>
                <c:ptCount val="9"/>
                <c:pt idx="0">
                  <c:v>8378</c:v>
                </c:pt>
                <c:pt idx="1">
                  <c:v>8348</c:v>
                </c:pt>
                <c:pt idx="2">
                  <c:v>8007</c:v>
                </c:pt>
                <c:pt idx="3">
                  <c:v>8425</c:v>
                </c:pt>
                <c:pt idx="4">
                  <c:v>8930</c:v>
                </c:pt>
                <c:pt idx="5">
                  <c:v>8677</c:v>
                </c:pt>
                <c:pt idx="6">
                  <c:v>8577</c:v>
                </c:pt>
                <c:pt idx="7">
                  <c:v>8321</c:v>
                </c:pt>
                <c:pt idx="8">
                  <c:v>7761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13-47A3-9B11-807F155A5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97226560"/>
        <c:axId val="1"/>
      </c:barChart>
      <c:catAx>
        <c:axId val="297226560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972265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300" b="1" i="0" u="none" strike="noStrik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300" b="1" i="0" u="none" strike="noStrike" baseline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ayout>
        <c:manualLayout>
          <c:xMode val="edge"/>
          <c:yMode val="edge"/>
          <c:x val="5.372357073825728E-2"/>
          <c:y val="0.88838559565705777"/>
          <c:w val="0.89065641452025046"/>
          <c:h val="9.7977806672066819E-2"/>
        </c:manualLayout>
      </c:layout>
      <c:overlay val="0"/>
      <c:spPr>
        <a:noFill/>
        <a:ln w="12700">
          <a:solidFill>
            <a:schemeClr val="tx1"/>
          </a:solidFill>
        </a:ln>
        <a:effectLst/>
      </c:spPr>
      <c:txPr>
        <a:bodyPr/>
        <a:lstStyle/>
        <a:p>
          <a:pPr>
            <a:defRPr sz="13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600" b="1" i="0" baseline="0">
                <a:solidFill>
                  <a:sysClr val="windowText" lastClr="000000"/>
                </a:solidFill>
                <a:effectLst/>
              </a:rPr>
              <a:t>Personas, pret kurām prokurors atteicies no apsūdzības un pret kurām lieta izbeigta tiesā saskaņā ar KPL 377.p. </a:t>
            </a:r>
            <a:r>
              <a:rPr lang="lv-LV" sz="1600" b="1" i="0" baseline="0" dirty="0">
                <a:solidFill>
                  <a:sysClr val="windowText" lastClr="000000"/>
                </a:solidFill>
                <a:effectLst/>
              </a:rPr>
              <a:t>1., 2.pkt., pilnība attaisnotās personas</a:t>
            </a:r>
            <a:endParaRPr lang="lv-LV" sz="1600" dirty="0">
              <a:solidFill>
                <a:sysClr val="windowText" lastClr="000000"/>
              </a:solidFill>
              <a:effectLst/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9714293737896418E-2"/>
          <c:y val="0.17059297289069092"/>
          <c:w val="0.96057141252420719"/>
          <c:h val="0.615404656140302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'29.'!$A$2</c:f>
              <c:strCache>
                <c:ptCount val="1"/>
                <c:pt idx="0">
                  <c:v>Personas, pret kurām prokurors atteicies no apsūdzības; personas, par kurām lieta izbeigta tiesā saskaņā ar KPL 377.p.1.,2.pkt.; pilnībā attaisnotās personas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'29.'!$B$1:$K$1</c:f>
              <c:strCache>
                <c:ptCount val="10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  <c:pt idx="8">
                  <c:v>2018.g.</c:v>
                </c:pt>
                <c:pt idx="9">
                  <c:v>2019.g.</c:v>
                </c:pt>
              </c:strCache>
            </c:strRef>
          </c:cat>
          <c:val>
            <c:numRef>
              <c:f>'29.'!$B$2:$K$2</c:f>
              <c:numCache>
                <c:formatCode>General</c:formatCode>
                <c:ptCount val="10"/>
                <c:pt idx="0">
                  <c:v>111</c:v>
                </c:pt>
                <c:pt idx="1">
                  <c:v>106</c:v>
                </c:pt>
                <c:pt idx="2">
                  <c:v>115</c:v>
                </c:pt>
                <c:pt idx="3">
                  <c:v>84</c:v>
                </c:pt>
                <c:pt idx="4">
                  <c:v>80</c:v>
                </c:pt>
                <c:pt idx="5">
                  <c:v>104</c:v>
                </c:pt>
                <c:pt idx="6">
                  <c:v>102</c:v>
                </c:pt>
                <c:pt idx="7">
                  <c:v>134</c:v>
                </c:pt>
                <c:pt idx="8">
                  <c:v>91</c:v>
                </c:pt>
                <c:pt idx="9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D0-4F77-BFA1-36975DFE1B0F}"/>
            </c:ext>
          </c:extLst>
        </c:ser>
        <c:ser>
          <c:idx val="1"/>
          <c:order val="1"/>
          <c:tx>
            <c:strRef>
              <c:f>'29.'!$A$3</c:f>
              <c:strCache>
                <c:ptCount val="1"/>
                <c:pt idx="0">
                  <c:v>Tiesai nodoto personu skaits</c:v>
                </c:pt>
              </c:strCache>
            </c:strRef>
          </c:tx>
          <c:spPr>
            <a:solidFill>
              <a:srgbClr val="33CC33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'29.'!$B$1:$K$1</c:f>
              <c:strCache>
                <c:ptCount val="10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  <c:pt idx="8">
                  <c:v>2018.g.</c:v>
                </c:pt>
                <c:pt idx="9">
                  <c:v>2019.g.</c:v>
                </c:pt>
              </c:strCache>
            </c:strRef>
          </c:cat>
          <c:val>
            <c:numRef>
              <c:f>'29.'!$B$3:$K$3</c:f>
              <c:numCache>
                <c:formatCode>#,##0</c:formatCode>
                <c:ptCount val="10"/>
                <c:pt idx="0">
                  <c:v>11570</c:v>
                </c:pt>
                <c:pt idx="1">
                  <c:v>11445</c:v>
                </c:pt>
                <c:pt idx="2">
                  <c:v>11041</c:v>
                </c:pt>
                <c:pt idx="3">
                  <c:v>10415</c:v>
                </c:pt>
                <c:pt idx="4">
                  <c:v>10545</c:v>
                </c:pt>
                <c:pt idx="5">
                  <c:v>11429</c:v>
                </c:pt>
                <c:pt idx="6">
                  <c:v>11525</c:v>
                </c:pt>
                <c:pt idx="7">
                  <c:v>10325</c:v>
                </c:pt>
                <c:pt idx="8">
                  <c:v>10046</c:v>
                </c:pt>
                <c:pt idx="9">
                  <c:v>9622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D0-4F77-BFA1-36975DFE1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380165336"/>
        <c:axId val="1"/>
      </c:barChart>
      <c:catAx>
        <c:axId val="380165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01653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2.3957077049956567E-2"/>
          <c:y val="0.85072157720179531"/>
          <c:w val="0.89279673374161561"/>
          <c:h val="0.13633244454319887"/>
        </c:manualLayout>
      </c:layout>
      <c:overlay val="0"/>
      <c:spPr>
        <a:noFill/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800" b="1">
                <a:solidFill>
                  <a:sysClr val="windowText" lastClr="000000"/>
                </a:solidFill>
              </a:rPr>
              <a:t>Iesniegto un apmierināto apelācijas protestu skaits </a:t>
            </a:r>
          </a:p>
        </c:rich>
      </c:tx>
      <c:layout>
        <c:manualLayout>
          <c:xMode val="edge"/>
          <c:yMode val="edge"/>
          <c:x val="0.1905452362056102"/>
          <c:y val="1.610438795821663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6610041525103814E-2"/>
          <c:y val="9.4027474639201428E-2"/>
          <c:w val="0.96677991694979237"/>
          <c:h val="0.74562016548174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'Apel prot'!$A$2</c:f>
              <c:strCache>
                <c:ptCount val="1"/>
                <c:pt idx="0">
                  <c:v>Apmierinātie apelācijas protesti (personu skaits) 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'Apel prot'!$B$1:$F$1</c:f>
              <c:strCache>
                <c:ptCount val="5"/>
                <c:pt idx="0">
                  <c:v>2015.g.</c:v>
                </c:pt>
                <c:pt idx="1">
                  <c:v>2016.g.</c:v>
                </c:pt>
                <c:pt idx="2">
                  <c:v>2017.g.</c:v>
                </c:pt>
                <c:pt idx="3">
                  <c:v>2018.g.</c:v>
                </c:pt>
                <c:pt idx="4">
                  <c:v>2019.g.</c:v>
                </c:pt>
              </c:strCache>
            </c:strRef>
          </c:cat>
          <c:val>
            <c:numRef>
              <c:f>'Apel prot'!$B$2:$F$2</c:f>
              <c:numCache>
                <c:formatCode>General</c:formatCode>
                <c:ptCount val="5"/>
                <c:pt idx="0">
                  <c:v>194</c:v>
                </c:pt>
                <c:pt idx="1">
                  <c:v>169</c:v>
                </c:pt>
                <c:pt idx="2">
                  <c:v>204</c:v>
                </c:pt>
                <c:pt idx="3">
                  <c:v>157</c:v>
                </c:pt>
                <c:pt idx="4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A-47F2-A31E-5E1285858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373760"/>
        <c:axId val="1"/>
      </c:barChart>
      <c:lineChart>
        <c:grouping val="standard"/>
        <c:varyColors val="0"/>
        <c:ser>
          <c:idx val="1"/>
          <c:order val="1"/>
          <c:tx>
            <c:strRef>
              <c:f>'Apel prot'!$A$3</c:f>
              <c:strCache>
                <c:ptCount val="1"/>
                <c:pt idx="0">
                  <c:v>Iesniegtie apelācijas protesti</c:v>
                </c:pt>
              </c:strCache>
            </c:strRef>
          </c:tx>
          <c:spPr>
            <a:ln w="34925" cap="rnd">
              <a:solidFill>
                <a:srgbClr val="FF0000">
                  <a:alpha val="94000"/>
                </a:srgbClr>
              </a:solidFill>
              <a:round/>
            </a:ln>
            <a:effectLst>
              <a:outerShdw blurRad="38100" dist="50800" dir="5400000" algn="ctr" rotWithShape="0">
                <a:srgbClr val="000000">
                  <a:alpha val="43137"/>
                </a:srgbClr>
              </a:outerShdw>
            </a:effectLst>
          </c:spPr>
          <c:marker>
            <c:symbol val="circle"/>
            <c:size val="5"/>
            <c:spPr>
              <a:solidFill>
                <a:srgbClr val="FF0000"/>
              </a:solidFill>
              <a:ln w="25400">
                <a:solidFill>
                  <a:srgbClr val="FF0000">
                    <a:alpha val="94000"/>
                  </a:srgbClr>
                </a:solidFill>
              </a:ln>
              <a:effectLst>
                <a:outerShdw blurRad="38100" dist="50800" dir="5400000" algn="ctr" rotWithShape="0">
                  <a:srgbClr val="000000">
                    <a:alpha val="43137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'Apel prot'!$B$1:$F$1</c:f>
              <c:strCache>
                <c:ptCount val="5"/>
                <c:pt idx="0">
                  <c:v>2015.g.</c:v>
                </c:pt>
                <c:pt idx="1">
                  <c:v>2016.g.</c:v>
                </c:pt>
                <c:pt idx="2">
                  <c:v>2017.g.</c:v>
                </c:pt>
                <c:pt idx="3">
                  <c:v>2018.g.</c:v>
                </c:pt>
                <c:pt idx="4">
                  <c:v>2019.g.</c:v>
                </c:pt>
              </c:strCache>
            </c:strRef>
          </c:cat>
          <c:val>
            <c:numRef>
              <c:f>'Apel prot'!$B$3:$F$3</c:f>
              <c:numCache>
                <c:formatCode>General</c:formatCode>
                <c:ptCount val="5"/>
                <c:pt idx="0">
                  <c:v>234</c:v>
                </c:pt>
                <c:pt idx="1">
                  <c:v>253</c:v>
                </c:pt>
                <c:pt idx="2">
                  <c:v>254</c:v>
                </c:pt>
                <c:pt idx="3">
                  <c:v>236</c:v>
                </c:pt>
                <c:pt idx="4">
                  <c:v>317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DA-47F2-A31E-5E1285858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373760"/>
        <c:axId val="1"/>
      </c:lineChart>
      <c:catAx>
        <c:axId val="296373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63737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0.10077610627097433"/>
          <c:y val="0.9047735559273109"/>
          <c:w val="0.86424255675833139"/>
          <c:h val="8.1792308683037857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dash"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600" b="1">
                <a:solidFill>
                  <a:sysClr val="windowText" lastClr="000000"/>
                </a:solidFill>
              </a:rPr>
              <a:t>Amatpersonu</a:t>
            </a:r>
            <a:r>
              <a:rPr lang="lv-LV" sz="1600" b="1" baseline="0">
                <a:solidFill>
                  <a:sysClr val="windowText" lastClr="000000"/>
                </a:solidFill>
              </a:rPr>
              <a:t> lēmumi par operatīvās darbības pasākumiem, kurus izskatīja ģenerālprokurora īpaši pilnvaroti prokurori</a:t>
            </a:r>
            <a:endParaRPr lang="lv-LV" sz="16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1.9927533389316816E-2"/>
          <c:y val="0.17471260414684492"/>
          <c:w val="0.9601449332213664"/>
          <c:h val="0.6837031216166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'Īpaši pilnvarotie'!$A$2</c:f>
              <c:strCache>
                <c:ptCount val="1"/>
                <c:pt idx="0">
                  <c:v>Akcepts</c:v>
                </c:pt>
              </c:strCache>
            </c:strRef>
          </c:tx>
          <c:spPr>
            <a:solidFill>
              <a:srgbClr val="5A729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'Īpaši pilnvarotie'!$B$1:$I$1</c:f>
              <c:strCache>
                <c:ptCount val="8"/>
                <c:pt idx="0">
                  <c:v>2012.gads</c:v>
                </c:pt>
                <c:pt idx="1">
                  <c:v>2013.gads</c:v>
                </c:pt>
                <c:pt idx="2">
                  <c:v>2014.gads</c:v>
                </c:pt>
                <c:pt idx="3">
                  <c:v>2015.gads</c:v>
                </c:pt>
                <c:pt idx="4">
                  <c:v>2016.gads</c:v>
                </c:pt>
                <c:pt idx="5">
                  <c:v>2017.gads</c:v>
                </c:pt>
                <c:pt idx="6">
                  <c:v>2018.gads</c:v>
                </c:pt>
                <c:pt idx="7">
                  <c:v>2019.gads</c:v>
                </c:pt>
              </c:strCache>
            </c:strRef>
          </c:cat>
          <c:val>
            <c:numRef>
              <c:f>'Īpaši pilnvarotie'!$B$2:$I$2</c:f>
              <c:numCache>
                <c:formatCode>General</c:formatCode>
                <c:ptCount val="8"/>
                <c:pt idx="0">
                  <c:v>244</c:v>
                </c:pt>
                <c:pt idx="1">
                  <c:v>150</c:v>
                </c:pt>
                <c:pt idx="2">
                  <c:v>192</c:v>
                </c:pt>
                <c:pt idx="3">
                  <c:v>183</c:v>
                </c:pt>
                <c:pt idx="4">
                  <c:v>161</c:v>
                </c:pt>
                <c:pt idx="5">
                  <c:v>157</c:v>
                </c:pt>
                <c:pt idx="6">
                  <c:v>152</c:v>
                </c:pt>
                <c:pt idx="7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1-4D45-BE5C-CD7C0B3FA4B6}"/>
            </c:ext>
          </c:extLst>
        </c:ser>
        <c:ser>
          <c:idx val="1"/>
          <c:order val="1"/>
          <c:tx>
            <c:strRef>
              <c:f>'Īpaši pilnvarotie'!$A$3</c:f>
              <c:strCache>
                <c:ptCount val="1"/>
                <c:pt idx="0">
                  <c:v>Atteikums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'Īpaši pilnvarotie'!$B$1:$I$1</c:f>
              <c:strCache>
                <c:ptCount val="8"/>
                <c:pt idx="0">
                  <c:v>2012.gads</c:v>
                </c:pt>
                <c:pt idx="1">
                  <c:v>2013.gads</c:v>
                </c:pt>
                <c:pt idx="2">
                  <c:v>2014.gads</c:v>
                </c:pt>
                <c:pt idx="3">
                  <c:v>2015.gads</c:v>
                </c:pt>
                <c:pt idx="4">
                  <c:v>2016.gads</c:v>
                </c:pt>
                <c:pt idx="5">
                  <c:v>2017.gads</c:v>
                </c:pt>
                <c:pt idx="6">
                  <c:v>2018.gads</c:v>
                </c:pt>
                <c:pt idx="7">
                  <c:v>2019.gads</c:v>
                </c:pt>
              </c:strCache>
            </c:strRef>
          </c:cat>
          <c:val>
            <c:numRef>
              <c:f>'Īpaši pilnvarotie'!$B$3:$I$3</c:f>
              <c:numCache>
                <c:formatCode>General</c:formatCode>
                <c:ptCount val="8"/>
                <c:pt idx="0">
                  <c:v>19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12</c:v>
                </c:pt>
                <c:pt idx="5">
                  <c:v>9</c:v>
                </c:pt>
                <c:pt idx="6">
                  <c:v>6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21-4D45-BE5C-CD7C0B3FA4B6}"/>
            </c:ext>
          </c:extLst>
        </c:ser>
        <c:ser>
          <c:idx val="2"/>
          <c:order val="2"/>
          <c:tx>
            <c:strRef>
              <c:f>'Īpaši pilnvarotie'!$A$4</c:f>
              <c:strCache>
                <c:ptCount val="1"/>
                <c:pt idx="0">
                  <c:v>Uzziņa KPL 127.p.4.d.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'Īpaši pilnvarotie'!$B$1:$I$1</c:f>
              <c:strCache>
                <c:ptCount val="8"/>
                <c:pt idx="0">
                  <c:v>2012.gads</c:v>
                </c:pt>
                <c:pt idx="1">
                  <c:v>2013.gads</c:v>
                </c:pt>
                <c:pt idx="2">
                  <c:v>2014.gads</c:v>
                </c:pt>
                <c:pt idx="3">
                  <c:v>2015.gads</c:v>
                </c:pt>
                <c:pt idx="4">
                  <c:v>2016.gads</c:v>
                </c:pt>
                <c:pt idx="5">
                  <c:v>2017.gads</c:v>
                </c:pt>
                <c:pt idx="6">
                  <c:v>2018.gads</c:v>
                </c:pt>
                <c:pt idx="7">
                  <c:v>2019.gads</c:v>
                </c:pt>
              </c:strCache>
            </c:strRef>
          </c:cat>
          <c:val>
            <c:numRef>
              <c:f>'Īpaši pilnvarotie'!$B$4:$I$4</c:f>
              <c:numCache>
                <c:formatCode>General</c:formatCode>
                <c:ptCount val="8"/>
                <c:pt idx="0">
                  <c:v>44</c:v>
                </c:pt>
                <c:pt idx="1">
                  <c:v>25</c:v>
                </c:pt>
                <c:pt idx="2">
                  <c:v>8</c:v>
                </c:pt>
                <c:pt idx="3">
                  <c:v>12</c:v>
                </c:pt>
                <c:pt idx="4">
                  <c:v>10</c:v>
                </c:pt>
                <c:pt idx="5">
                  <c:v>10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21-4D45-BE5C-CD7C0B3FA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overlap val="-27"/>
        <c:axId val="529350928"/>
        <c:axId val="529351912"/>
      </c:barChart>
      <c:catAx>
        <c:axId val="529350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529351912"/>
        <c:crosses val="autoZero"/>
        <c:auto val="1"/>
        <c:lblAlgn val="ctr"/>
        <c:lblOffset val="100"/>
        <c:noMultiLvlLbl val="0"/>
      </c:catAx>
      <c:valAx>
        <c:axId val="529351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935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693615132970763"/>
          <c:y val="0.9333108662921481"/>
          <c:w val="0.55292528800872365"/>
          <c:h val="5.0057120706070421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585933738369851"/>
          <c:y val="0.38137778854543802"/>
          <c:w val="0.58837994050318565"/>
          <c:h val="0.3635206345667218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6350">
      <a:noFill/>
    </a:ln>
  </c:spPr>
  <c:txPr>
    <a:bodyPr/>
    <a:lstStyle/>
    <a:p>
      <a:pPr>
        <a:defRPr sz="197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/>
              <a:t>Starptautiskās sadarbības nodaļas darbs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1269048079228265E-2"/>
          <c:y val="8.8120567375886527E-2"/>
          <c:w val="0.97746190384154352"/>
          <c:h val="0.69960775124928176"/>
        </c:manualLayout>
      </c:layout>
      <c:lineChart>
        <c:grouping val="standard"/>
        <c:varyColors val="0"/>
        <c:ser>
          <c:idx val="0"/>
          <c:order val="0"/>
          <c:tx>
            <c:strRef>
              <c:f>'30'!$A$2</c:f>
              <c:strCache>
                <c:ptCount val="1"/>
                <c:pt idx="0">
                  <c:v>No ārvalstīm saņemtie lūgumi par tiesiskās palīdzības sniegšanu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FFFF00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'30'!$B$1:$J$1</c:f>
              <c:strCache>
                <c:ptCount val="9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  <c:pt idx="7">
                  <c:v>2018.g.</c:v>
                </c:pt>
                <c:pt idx="8">
                  <c:v>2019.g.</c:v>
                </c:pt>
              </c:strCache>
            </c:strRef>
          </c:cat>
          <c:val>
            <c:numRef>
              <c:f>'30'!$B$2:$J$2</c:f>
              <c:numCache>
                <c:formatCode>General</c:formatCode>
                <c:ptCount val="9"/>
                <c:pt idx="0">
                  <c:v>526</c:v>
                </c:pt>
                <c:pt idx="1">
                  <c:v>516</c:v>
                </c:pt>
                <c:pt idx="2">
                  <c:v>565</c:v>
                </c:pt>
                <c:pt idx="3">
                  <c:v>688</c:v>
                </c:pt>
                <c:pt idx="4">
                  <c:v>752</c:v>
                </c:pt>
                <c:pt idx="5">
                  <c:v>755</c:v>
                </c:pt>
                <c:pt idx="6">
                  <c:v>812</c:v>
                </c:pt>
                <c:pt idx="7">
                  <c:v>772</c:v>
                </c:pt>
                <c:pt idx="8">
                  <c:v>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FF-41B0-99D7-F45BD88E1E6B}"/>
            </c:ext>
          </c:extLst>
        </c:ser>
        <c:ser>
          <c:idx val="1"/>
          <c:order val="1"/>
          <c:tx>
            <c:strRef>
              <c:f>'30'!$A$3</c:f>
              <c:strCache>
                <c:ptCount val="1"/>
                <c:pt idx="0">
                  <c:v>Ārvalstīm nosūtītie lūgumi par tiesiskās palīdzības sniegšanu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FFFF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8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'30'!$B$1:$J$1</c:f>
              <c:strCache>
                <c:ptCount val="9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  <c:pt idx="7">
                  <c:v>2018.g.</c:v>
                </c:pt>
                <c:pt idx="8">
                  <c:v>2019.g.</c:v>
                </c:pt>
              </c:strCache>
            </c:strRef>
          </c:cat>
          <c:val>
            <c:numRef>
              <c:f>'30'!$B$3:$J$3</c:f>
              <c:numCache>
                <c:formatCode>General</c:formatCode>
                <c:ptCount val="9"/>
                <c:pt idx="0">
                  <c:v>289</c:v>
                </c:pt>
                <c:pt idx="1">
                  <c:v>356</c:v>
                </c:pt>
                <c:pt idx="2">
                  <c:v>338</c:v>
                </c:pt>
                <c:pt idx="3">
                  <c:v>300</c:v>
                </c:pt>
                <c:pt idx="4">
                  <c:v>295</c:v>
                </c:pt>
                <c:pt idx="5">
                  <c:v>392</c:v>
                </c:pt>
                <c:pt idx="6">
                  <c:v>403</c:v>
                </c:pt>
                <c:pt idx="7">
                  <c:v>358</c:v>
                </c:pt>
                <c:pt idx="8">
                  <c:v>551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FF-41B0-99D7-F45BD88E1E6B}"/>
            </c:ext>
          </c:extLst>
        </c:ser>
        <c:ser>
          <c:idx val="2"/>
          <c:order val="2"/>
          <c:tx>
            <c:strRef>
              <c:f>'30'!$A$4</c:f>
              <c:strCache>
                <c:ptCount val="1"/>
                <c:pt idx="0">
                  <c:v>Starptautiskajā meklēšanā izsludinātās personas 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rgbClr val="FFC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8358266206368033E-3"/>
                  <c:y val="6.088751289989679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FF-41B0-99D7-F45BD88E1E6B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ysClr val="windowText" lastClr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'30'!$B$1:$J$1</c:f>
              <c:strCache>
                <c:ptCount val="9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  <c:pt idx="7">
                  <c:v>2018.g.</c:v>
                </c:pt>
                <c:pt idx="8">
                  <c:v>2019.g.</c:v>
                </c:pt>
              </c:strCache>
            </c:strRef>
          </c:cat>
          <c:val>
            <c:numRef>
              <c:f>'30'!$B$4:$J$4</c:f>
              <c:numCache>
                <c:formatCode>General</c:formatCode>
                <c:ptCount val="9"/>
                <c:pt idx="0">
                  <c:v>197</c:v>
                </c:pt>
                <c:pt idx="1">
                  <c:v>214</c:v>
                </c:pt>
                <c:pt idx="2">
                  <c:v>46</c:v>
                </c:pt>
                <c:pt idx="3">
                  <c:v>185</c:v>
                </c:pt>
                <c:pt idx="4">
                  <c:v>166</c:v>
                </c:pt>
                <c:pt idx="5">
                  <c:v>114</c:v>
                </c:pt>
                <c:pt idx="6">
                  <c:v>144</c:v>
                </c:pt>
                <c:pt idx="7">
                  <c:v>169</c:v>
                </c:pt>
                <c:pt idx="8">
                  <c:v>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FF-41B0-99D7-F45BD88E1E6B}"/>
            </c:ext>
          </c:extLst>
        </c:ser>
        <c:ser>
          <c:idx val="3"/>
          <c:order val="3"/>
          <c:tx>
            <c:strRef>
              <c:f>'30'!$A$5</c:f>
              <c:strCache>
                <c:ptCount val="1"/>
                <c:pt idx="0">
                  <c:v>Ārvalstīm nosūtītie Eiropas apcietinājuma lēmumi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3366FF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2220943613348735E-2"/>
                  <c:y val="-2.8792569659442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FF-41B0-99D7-F45BD88E1E6B}"/>
                </c:ext>
              </c:extLst>
            </c:dLbl>
            <c:dLbl>
              <c:idx val="3"/>
              <c:layout>
                <c:manualLayout>
                  <c:x val="-2.3562555074750007E-2"/>
                  <c:y val="-2.296099290780141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FF-41B0-99D7-F45BD88E1E6B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'30'!$B$1:$J$1</c:f>
              <c:strCache>
                <c:ptCount val="9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  <c:pt idx="7">
                  <c:v>2018.g.</c:v>
                </c:pt>
                <c:pt idx="8">
                  <c:v>2019.g.</c:v>
                </c:pt>
              </c:strCache>
            </c:strRef>
          </c:cat>
          <c:val>
            <c:numRef>
              <c:f>'30'!$B$5:$J$5</c:f>
              <c:numCache>
                <c:formatCode>General</c:formatCode>
                <c:ptCount val="9"/>
                <c:pt idx="0">
                  <c:v>155</c:v>
                </c:pt>
                <c:pt idx="1">
                  <c:v>183</c:v>
                </c:pt>
                <c:pt idx="2">
                  <c:v>140</c:v>
                </c:pt>
                <c:pt idx="3">
                  <c:v>109</c:v>
                </c:pt>
                <c:pt idx="4">
                  <c:v>86</c:v>
                </c:pt>
                <c:pt idx="5">
                  <c:v>112</c:v>
                </c:pt>
                <c:pt idx="6">
                  <c:v>112</c:v>
                </c:pt>
                <c:pt idx="7">
                  <c:v>100</c:v>
                </c:pt>
                <c:pt idx="8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AFF-41B0-99D7-F45BD88E1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8877512"/>
        <c:axId val="1"/>
      </c:lineChart>
      <c:catAx>
        <c:axId val="278877512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88775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050" b="1" i="0" u="none" strike="noStrik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050" b="1" i="0" u="none" strike="noStrike" baseline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050" b="1" i="0" u="none" strike="noStrik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3"/>
        <c:txPr>
          <a:bodyPr/>
          <a:lstStyle/>
          <a:p>
            <a:pPr>
              <a:defRPr sz="1050" b="1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ayout>
        <c:manualLayout>
          <c:xMode val="edge"/>
          <c:yMode val="edge"/>
          <c:x val="8.9856520796502658E-3"/>
          <c:y val="0.86636740268575974"/>
          <c:w val="0.97172671213446615"/>
          <c:h val="0.12015332830207383"/>
        </c:manualLayout>
      </c:layout>
      <c:overlay val="0"/>
      <c:spPr>
        <a:noFill/>
        <a:ln w="12700">
          <a:solidFill>
            <a:schemeClr val="tx1"/>
          </a:solidFill>
        </a:ln>
        <a:effectLst/>
      </c:spPr>
      <c:txPr>
        <a:bodyPr/>
        <a:lstStyle/>
        <a:p>
          <a:pPr>
            <a:defRPr sz="105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Metodikas nodaļas darbs </a:t>
            </a:r>
          </a:p>
        </c:rich>
      </c:tx>
      <c:layout>
        <c:manualLayout>
          <c:xMode val="edge"/>
          <c:yMode val="edge"/>
          <c:x val="0.36882746780756015"/>
          <c:y val="1.769345003876579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917681770698033E-2"/>
          <c:y val="9.7697801082923308E-2"/>
          <c:w val="0.92243486719740531"/>
          <c:h val="0.58687799851932165"/>
        </c:manualLayout>
      </c:layout>
      <c:lineChart>
        <c:grouping val="standard"/>
        <c:varyColors val="0"/>
        <c:ser>
          <c:idx val="0"/>
          <c:order val="0"/>
          <c:tx>
            <c:strRef>
              <c:f>Metodika!$A$2</c:f>
              <c:strCache>
                <c:ptCount val="1"/>
                <c:pt idx="0">
                  <c:v>Izstrādāti atzinumi par tiesību aktu vai politikas dokumentu projektiem</c:v>
                </c:pt>
              </c:strCache>
            </c:strRef>
          </c:tx>
          <c:spPr>
            <a:ln w="28575" cap="rnd">
              <a:solidFill>
                <a:srgbClr val="0000CC"/>
              </a:solidFill>
              <a:round/>
            </a:ln>
            <a:effectLst>
              <a:softEdge rad="0"/>
            </a:effectLst>
          </c:spPr>
          <c:marker>
            <c:symbol val="circle"/>
            <c:size val="5"/>
            <c:spPr>
              <a:solidFill>
                <a:srgbClr val="0000CC"/>
              </a:solidFill>
              <a:ln w="41275">
                <a:solidFill>
                  <a:srgbClr val="0000CC">
                    <a:alpha val="88000"/>
                  </a:srgbClr>
                </a:solidFill>
              </a:ln>
              <a:effectLst>
                <a:softEdge rad="0"/>
              </a:effectLst>
            </c:spPr>
          </c:marker>
          <c:dLbls>
            <c:dLbl>
              <c:idx val="0"/>
              <c:layout>
                <c:manualLayout>
                  <c:x val="-2.6186570127809929E-2"/>
                  <c:y val="-2.1458169395427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B6-488D-A62F-C605EB0A58F8}"/>
                </c:ext>
              </c:extLst>
            </c:dLbl>
            <c:dLbl>
              <c:idx val="1"/>
              <c:layout>
                <c:manualLayout>
                  <c:x val="-2.7641349957194795E-2"/>
                  <c:y val="-2.3408912067739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B6-488D-A62F-C605EB0A58F8}"/>
                </c:ext>
              </c:extLst>
            </c:dLbl>
            <c:dLbl>
              <c:idx val="2"/>
              <c:layout>
                <c:manualLayout>
                  <c:x val="-2.5885099479981796E-2"/>
                  <c:y val="-2.9261140084674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B6-488D-A62F-C605EB0A58F8}"/>
                </c:ext>
              </c:extLst>
            </c:dLbl>
            <c:dLbl>
              <c:idx val="3"/>
              <c:layout>
                <c:manualLayout>
                  <c:x val="-2.2123594647707068E-2"/>
                  <c:y val="-2.5359654740051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B6-488D-A62F-C605EB0A58F8}"/>
                </c:ext>
              </c:extLst>
            </c:dLbl>
            <c:dLbl>
              <c:idx val="4"/>
              <c:layout>
                <c:manualLayout>
                  <c:x val="-2.0367336016598011E-2"/>
                  <c:y val="-2.3408912067739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B6-488D-A62F-C605EB0A58F8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Metodika!$B$1:$F$1</c:f>
              <c:strCache>
                <c:ptCount val="5"/>
                <c:pt idx="0">
                  <c:v>2015.g.</c:v>
                </c:pt>
                <c:pt idx="1">
                  <c:v>2016.g.</c:v>
                </c:pt>
                <c:pt idx="2">
                  <c:v>2017.g.</c:v>
                </c:pt>
                <c:pt idx="3">
                  <c:v>2018.g.</c:v>
                </c:pt>
                <c:pt idx="4">
                  <c:v>2019.g.</c:v>
                </c:pt>
              </c:strCache>
            </c:strRef>
          </c:cat>
          <c:val>
            <c:numRef>
              <c:f>Metodika!$B$2:$F$2</c:f>
              <c:numCache>
                <c:formatCode>General</c:formatCode>
                <c:ptCount val="5"/>
                <c:pt idx="0">
                  <c:v>73</c:v>
                </c:pt>
                <c:pt idx="1">
                  <c:v>111</c:v>
                </c:pt>
                <c:pt idx="2">
                  <c:v>111</c:v>
                </c:pt>
                <c:pt idx="3">
                  <c:v>116</c:v>
                </c:pt>
                <c:pt idx="4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8B6-488D-A62F-C605EB0A58F8}"/>
            </c:ext>
          </c:extLst>
        </c:ser>
        <c:ser>
          <c:idx val="1"/>
          <c:order val="1"/>
          <c:tx>
            <c:strRef>
              <c:f>Metodika!$A$3</c:f>
              <c:strCache>
                <c:ptCount val="1"/>
                <c:pt idx="0">
                  <c:v>Sagatavotas dienesta vēstules, iekšējās informatīvās vēstules, atbildes uz ārvalstu institūciju pieprasījumiem, pavēles, instrukcijas, rīkojumi, apkopojumi u.c.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accent2"/>
              </a:solidFill>
              <a:ln w="41275">
                <a:solidFill>
                  <a:srgbClr val="FF0000">
                    <a:alpha val="85000"/>
                  </a:srgbClr>
                </a:solidFill>
              </a:ln>
              <a:effectLst/>
            </c:spPr>
          </c:marker>
          <c:dPt>
            <c:idx val="1"/>
            <c:marker>
              <c:spPr>
                <a:solidFill>
                  <a:srgbClr val="FF0000"/>
                </a:solidFill>
                <a:ln w="41275">
                  <a:solidFill>
                    <a:srgbClr val="FF0000">
                      <a:alpha val="85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08B6-488D-A62F-C605EB0A58F8}"/>
              </c:ext>
            </c:extLst>
          </c:dPt>
          <c:dLbls>
            <c:dLbl>
              <c:idx val="0"/>
              <c:layout>
                <c:manualLayout>
                  <c:x val="-2.5636095602132966E-2"/>
                  <c:y val="-3.31626254292977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B6-488D-A62F-C605EB0A58F8}"/>
                </c:ext>
              </c:extLst>
            </c:dLbl>
            <c:dLbl>
              <c:idx val="1"/>
              <c:layout>
                <c:manualLayout>
                  <c:x val="-3.095294157291964E-2"/>
                  <c:y val="-2.9261140084674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B6-488D-A62F-C605EB0A58F8}"/>
                </c:ext>
              </c:extLst>
            </c:dLbl>
            <c:dLbl>
              <c:idx val="2"/>
              <c:layout>
                <c:manualLayout>
                  <c:x val="-2.9948074960084732E-2"/>
                  <c:y val="-2.5359654740051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B6-488D-A62F-C605EB0A58F8}"/>
                </c:ext>
              </c:extLst>
            </c:dLbl>
            <c:dLbl>
              <c:idx val="3"/>
              <c:layout>
                <c:manualLayout>
                  <c:x val="-2.729189140999539E-2"/>
                  <c:y val="-2.7310397412362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B6-488D-A62F-C605EB0A58F8}"/>
                </c:ext>
              </c:extLst>
            </c:dLbl>
            <c:dLbl>
              <c:idx val="4"/>
              <c:layout>
                <c:manualLayout>
                  <c:x val="-2.4377852880617622E-2"/>
                  <c:y val="-2.3408912067739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8B6-488D-A62F-C605EB0A58F8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Metodika!$B$1:$F$1</c:f>
              <c:strCache>
                <c:ptCount val="5"/>
                <c:pt idx="0">
                  <c:v>2015.g.</c:v>
                </c:pt>
                <c:pt idx="1">
                  <c:v>2016.g.</c:v>
                </c:pt>
                <c:pt idx="2">
                  <c:v>2017.g.</c:v>
                </c:pt>
                <c:pt idx="3">
                  <c:v>2018.g.</c:v>
                </c:pt>
                <c:pt idx="4">
                  <c:v>2019.g.</c:v>
                </c:pt>
              </c:strCache>
            </c:strRef>
          </c:cat>
          <c:val>
            <c:numRef>
              <c:f>Metodika!$B$3:$F$3</c:f>
              <c:numCache>
                <c:formatCode>General</c:formatCode>
                <c:ptCount val="5"/>
                <c:pt idx="0">
                  <c:v>224</c:v>
                </c:pt>
                <c:pt idx="1">
                  <c:v>258</c:v>
                </c:pt>
                <c:pt idx="2">
                  <c:v>322</c:v>
                </c:pt>
                <c:pt idx="3">
                  <c:v>342</c:v>
                </c:pt>
                <c:pt idx="4">
                  <c:v>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8B6-488D-A62F-C605EB0A58F8}"/>
            </c:ext>
          </c:extLst>
        </c:ser>
        <c:ser>
          <c:idx val="2"/>
          <c:order val="2"/>
          <c:tx>
            <c:strRef>
              <c:f>Metodika!$A$4</c:f>
              <c:strCache>
                <c:ptCount val="1"/>
                <c:pt idx="0">
                  <c:v>Dalība saskaņošanas, starpinstitūciju sanāksmēs, Saeimas komisiju un apakškomisiju sēdēs, starpinstitūciju un prokuratūras darba grupās, komisijās, apmācību pasākumu sagatavošana un vadīšana 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B050"/>
              </a:solidFill>
              <a:ln w="6350">
                <a:solidFill>
                  <a:schemeClr val="tx1">
                    <a:lumMod val="65000"/>
                    <a:lumOff val="35000"/>
                    <a:alpha val="90000"/>
                  </a:schemeClr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8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Metodika!$B$1:$F$1</c:f>
              <c:strCache>
                <c:ptCount val="5"/>
                <c:pt idx="0">
                  <c:v>2015.g.</c:v>
                </c:pt>
                <c:pt idx="1">
                  <c:v>2016.g.</c:v>
                </c:pt>
                <c:pt idx="2">
                  <c:v>2017.g.</c:v>
                </c:pt>
                <c:pt idx="3">
                  <c:v>2018.g.</c:v>
                </c:pt>
                <c:pt idx="4">
                  <c:v>2019.g.</c:v>
                </c:pt>
              </c:strCache>
            </c:strRef>
          </c:cat>
          <c:val>
            <c:numRef>
              <c:f>Metodika!$B$4:$F$4</c:f>
              <c:numCache>
                <c:formatCode>General</c:formatCode>
                <c:ptCount val="5"/>
                <c:pt idx="0">
                  <c:v>418</c:v>
                </c:pt>
                <c:pt idx="1">
                  <c:v>677</c:v>
                </c:pt>
                <c:pt idx="2">
                  <c:v>447</c:v>
                </c:pt>
                <c:pt idx="3">
                  <c:v>426</c:v>
                </c:pt>
                <c:pt idx="4">
                  <c:v>510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8B6-488D-A62F-C605EB0A5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411608"/>
        <c:axId val="1"/>
      </c:lineChart>
      <c:catAx>
        <c:axId val="381411608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14116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50" b="1" i="0" u="none" strike="noStrike" kern="1200" baseline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5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50" b="1" i="0" u="none" strike="noStrike" kern="1200" baseline="0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lv-LV"/>
          </a:p>
        </c:txPr>
      </c:legendEntry>
      <c:layout>
        <c:manualLayout>
          <c:xMode val="edge"/>
          <c:yMode val="edge"/>
          <c:x val="4.5592811490547169E-2"/>
          <c:y val="0.7503027666532589"/>
          <c:w val="0.92649781575632062"/>
          <c:h val="0.23581587415400221"/>
        </c:manualLayout>
      </c:layout>
      <c:overlay val="0"/>
      <c:spPr>
        <a:noFill/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84564901574223E-2"/>
          <c:y val="1.3460630469980065E-2"/>
          <c:w val="0.89356507642091154"/>
          <c:h val="0.98653939511891553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0479040"/>
        <c:axId val="190479600"/>
      </c:barChart>
      <c:catAx>
        <c:axId val="19047904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90479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0479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0479040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97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/>
              <a:t>Prokuroru piedalīšanās civillietu izskatīšanā tiesā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9424106525860203E-2"/>
          <c:y val="0.10676219183753809"/>
          <c:w val="0.96115178694827963"/>
          <c:h val="0.7627743652974918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'31'!$A$3</c:f>
              <c:strCache>
                <c:ptCount val="1"/>
                <c:pt idx="0">
                  <c:v>apelācijas instances tiesā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'31'!$B$1:$I$1</c:f>
              <c:strCache>
                <c:ptCount val="8"/>
                <c:pt idx="0">
                  <c:v>2012.g.</c:v>
                </c:pt>
                <c:pt idx="1">
                  <c:v>2013.g.</c:v>
                </c:pt>
                <c:pt idx="2">
                  <c:v>2014.g.</c:v>
                </c:pt>
                <c:pt idx="3">
                  <c:v>2015.g.</c:v>
                </c:pt>
                <c:pt idx="4">
                  <c:v>2016.g.</c:v>
                </c:pt>
                <c:pt idx="5">
                  <c:v>2017.g.</c:v>
                </c:pt>
                <c:pt idx="6">
                  <c:v>2018.g.</c:v>
                </c:pt>
                <c:pt idx="7">
                  <c:v>2019.g.</c:v>
                </c:pt>
              </c:strCache>
            </c:strRef>
          </c:cat>
          <c:val>
            <c:numRef>
              <c:f>'31'!$B$3:$I$3</c:f>
              <c:numCache>
                <c:formatCode>General</c:formatCode>
                <c:ptCount val="8"/>
                <c:pt idx="0">
                  <c:v>184</c:v>
                </c:pt>
                <c:pt idx="1">
                  <c:v>158</c:v>
                </c:pt>
                <c:pt idx="2">
                  <c:v>154</c:v>
                </c:pt>
                <c:pt idx="3">
                  <c:v>56</c:v>
                </c:pt>
                <c:pt idx="4">
                  <c:v>27</c:v>
                </c:pt>
                <c:pt idx="5">
                  <c:v>19</c:v>
                </c:pt>
                <c:pt idx="6">
                  <c:v>20</c:v>
                </c:pt>
                <c:pt idx="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D4-46E2-B177-256D5298DABB}"/>
            </c:ext>
          </c:extLst>
        </c:ser>
        <c:ser>
          <c:idx val="2"/>
          <c:order val="2"/>
          <c:tx>
            <c:strRef>
              <c:f>'31'!$A$4</c:f>
              <c:strCache>
                <c:ptCount val="1"/>
                <c:pt idx="0">
                  <c:v>kasācijas instances tiesā</c:v>
                </c:pt>
              </c:strCache>
            </c:strRef>
          </c:tx>
          <c:spPr>
            <a:solidFill>
              <a:srgbClr val="00CC00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8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'31'!$B$1:$I$1</c:f>
              <c:strCache>
                <c:ptCount val="8"/>
                <c:pt idx="0">
                  <c:v>2012.g.</c:v>
                </c:pt>
                <c:pt idx="1">
                  <c:v>2013.g.</c:v>
                </c:pt>
                <c:pt idx="2">
                  <c:v>2014.g.</c:v>
                </c:pt>
                <c:pt idx="3">
                  <c:v>2015.g.</c:v>
                </c:pt>
                <c:pt idx="4">
                  <c:v>2016.g.</c:v>
                </c:pt>
                <c:pt idx="5">
                  <c:v>2017.g.</c:v>
                </c:pt>
                <c:pt idx="6">
                  <c:v>2018.g.</c:v>
                </c:pt>
                <c:pt idx="7">
                  <c:v>2019.g.</c:v>
                </c:pt>
              </c:strCache>
            </c:strRef>
          </c:cat>
          <c:val>
            <c:numRef>
              <c:f>'31'!$B$4:$I$4</c:f>
              <c:numCache>
                <c:formatCode>General</c:formatCode>
                <c:ptCount val="8"/>
                <c:pt idx="0">
                  <c:v>48</c:v>
                </c:pt>
                <c:pt idx="1">
                  <c:v>11</c:v>
                </c:pt>
                <c:pt idx="2">
                  <c:v>14</c:v>
                </c:pt>
                <c:pt idx="3">
                  <c:v>11</c:v>
                </c:pt>
                <c:pt idx="4">
                  <c:v>2</c:v>
                </c:pt>
                <c:pt idx="5">
                  <c:v>14</c:v>
                </c:pt>
                <c:pt idx="6">
                  <c:v>24</c:v>
                </c:pt>
                <c:pt idx="7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D4-46E2-B177-256D5298D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0538160"/>
        <c:axId val="1"/>
      </c:barChart>
      <c:lineChart>
        <c:grouping val="standard"/>
        <c:varyColors val="0"/>
        <c:ser>
          <c:idx val="0"/>
          <c:order val="0"/>
          <c:tx>
            <c:strRef>
              <c:f>'31'!$A$2</c:f>
              <c:strCache>
                <c:ptCount val="1"/>
                <c:pt idx="0">
                  <c:v>1.instances tiesā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FFFF00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6"/>
              <c:layout>
                <c:manualLayout>
                  <c:x val="-1.5503875968992362E-2"/>
                  <c:y val="-3.235463442717337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D4-46E2-B177-256D5298DABB}"/>
                </c:ext>
              </c:extLst>
            </c:dLbl>
            <c:dLbl>
              <c:idx val="7"/>
              <c:layout>
                <c:manualLayout>
                  <c:x val="-3.3749008118171164E-2"/>
                  <c:y val="-3.316261633098971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D4-46E2-B177-256D5298DABB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'31'!$B$1:$I$1</c:f>
              <c:strCache>
                <c:ptCount val="8"/>
                <c:pt idx="0">
                  <c:v>2012.g.</c:v>
                </c:pt>
                <c:pt idx="1">
                  <c:v>2013.g.</c:v>
                </c:pt>
                <c:pt idx="2">
                  <c:v>2014.g.</c:v>
                </c:pt>
                <c:pt idx="3">
                  <c:v>2015.g.</c:v>
                </c:pt>
                <c:pt idx="4">
                  <c:v>2016.g.</c:v>
                </c:pt>
                <c:pt idx="5">
                  <c:v>2017.g.</c:v>
                </c:pt>
                <c:pt idx="6">
                  <c:v>2018.g.</c:v>
                </c:pt>
                <c:pt idx="7">
                  <c:v>2019.g.</c:v>
                </c:pt>
              </c:strCache>
            </c:strRef>
          </c:cat>
          <c:val>
            <c:numRef>
              <c:f>'31'!$B$2:$I$2</c:f>
              <c:numCache>
                <c:formatCode>General</c:formatCode>
                <c:ptCount val="8"/>
                <c:pt idx="0">
                  <c:v>524</c:v>
                </c:pt>
                <c:pt idx="1">
                  <c:v>701</c:v>
                </c:pt>
                <c:pt idx="2">
                  <c:v>858</c:v>
                </c:pt>
                <c:pt idx="3">
                  <c:v>1034</c:v>
                </c:pt>
                <c:pt idx="4">
                  <c:v>1542</c:v>
                </c:pt>
                <c:pt idx="5">
                  <c:v>1236</c:v>
                </c:pt>
                <c:pt idx="6">
                  <c:v>598</c:v>
                </c:pt>
                <c:pt idx="7">
                  <c:v>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3D4-46E2-B177-256D5298D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538160"/>
        <c:axId val="1"/>
      </c:lineChart>
      <c:catAx>
        <c:axId val="370538160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05381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overlay val="0"/>
      <c:spPr>
        <a:noFill/>
        <a:ln w="12700">
          <a:solidFill>
            <a:schemeClr val="tx1"/>
          </a:solidFill>
        </a:ln>
        <a:effectLst/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/>
              <a:t>Prokuroru darbs ar sūdzībām un iesniegumiem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'32'!$A$3</c:f>
              <c:strCache>
                <c:ptCount val="1"/>
                <c:pt idx="0">
                  <c:v>KPL kārtībā izlemtās sūdzības un iesniegumi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500" b="1" i="0" u="none" strike="noStrike" baseline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'32'!$B$1:$J$1</c:f>
              <c:strCache>
                <c:ptCount val="9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  <c:pt idx="7">
                  <c:v>2018.g.</c:v>
                </c:pt>
                <c:pt idx="8">
                  <c:v>2019.g.</c:v>
                </c:pt>
              </c:strCache>
            </c:strRef>
          </c:cat>
          <c:val>
            <c:numRef>
              <c:f>'32'!$B$3:$J$3</c:f>
              <c:numCache>
                <c:formatCode>#,##0</c:formatCode>
                <c:ptCount val="9"/>
                <c:pt idx="0">
                  <c:v>9384</c:v>
                </c:pt>
                <c:pt idx="1">
                  <c:v>10094</c:v>
                </c:pt>
                <c:pt idx="2">
                  <c:v>10087</c:v>
                </c:pt>
                <c:pt idx="3">
                  <c:v>9684</c:v>
                </c:pt>
                <c:pt idx="4">
                  <c:v>10113</c:v>
                </c:pt>
                <c:pt idx="5">
                  <c:v>10193</c:v>
                </c:pt>
                <c:pt idx="6">
                  <c:v>8335</c:v>
                </c:pt>
                <c:pt idx="7">
                  <c:v>8878</c:v>
                </c:pt>
                <c:pt idx="8">
                  <c:v>8324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8-4ED0-8732-86D2CD809245}"/>
            </c:ext>
          </c:extLst>
        </c:ser>
        <c:ser>
          <c:idx val="2"/>
          <c:order val="2"/>
          <c:tx>
            <c:strRef>
              <c:f>'32'!$A$4</c:f>
              <c:strCache>
                <c:ptCount val="1"/>
                <c:pt idx="0">
                  <c:v>Citos jautājumos izskatītās sūdzības un iesniegumi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5.2834889998036368E-3"/>
                  <c:y val="-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D8-4ED0-8732-86D2CD809245}"/>
                </c:ext>
              </c:extLst>
            </c:dLbl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5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'32'!$B$1:$J$1</c:f>
              <c:strCache>
                <c:ptCount val="9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  <c:pt idx="7">
                  <c:v>2018.g.</c:v>
                </c:pt>
                <c:pt idx="8">
                  <c:v>2019.g.</c:v>
                </c:pt>
              </c:strCache>
            </c:strRef>
          </c:cat>
          <c:val>
            <c:numRef>
              <c:f>'32'!$B$4:$J$4</c:f>
              <c:numCache>
                <c:formatCode>#,##0</c:formatCode>
                <c:ptCount val="9"/>
                <c:pt idx="0">
                  <c:v>3643</c:v>
                </c:pt>
                <c:pt idx="1">
                  <c:v>3569</c:v>
                </c:pt>
                <c:pt idx="2">
                  <c:v>3665</c:v>
                </c:pt>
                <c:pt idx="3">
                  <c:v>3282</c:v>
                </c:pt>
                <c:pt idx="4">
                  <c:v>3609</c:v>
                </c:pt>
                <c:pt idx="5">
                  <c:v>3195</c:v>
                </c:pt>
                <c:pt idx="6">
                  <c:v>1944</c:v>
                </c:pt>
                <c:pt idx="7">
                  <c:v>1632</c:v>
                </c:pt>
                <c:pt idx="8">
                  <c:v>1764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8-4ED0-8732-86D2CD809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70536192"/>
        <c:axId val="1"/>
      </c:barChart>
      <c:lineChart>
        <c:grouping val="standard"/>
        <c:varyColors val="0"/>
        <c:ser>
          <c:idx val="0"/>
          <c:order val="0"/>
          <c:tx>
            <c:strRef>
              <c:f>'32'!$A$2</c:f>
              <c:strCache>
                <c:ptCount val="1"/>
                <c:pt idx="0">
                  <c:v>Kopā pārbaudītās sūdzības un iesniegumi 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FF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3.3220083050207627E-2"/>
                  <c:y val="-3.995726495726495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D8-4ED0-8732-86D2CD809245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'32'!$B$1:$J$1</c:f>
              <c:strCache>
                <c:ptCount val="9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  <c:pt idx="7">
                  <c:v>2018.g.</c:v>
                </c:pt>
                <c:pt idx="8">
                  <c:v>2019.g.</c:v>
                </c:pt>
              </c:strCache>
            </c:strRef>
          </c:cat>
          <c:val>
            <c:numRef>
              <c:f>'32'!$B$2:$J$2</c:f>
              <c:numCache>
                <c:formatCode>#,##0</c:formatCode>
                <c:ptCount val="9"/>
                <c:pt idx="0">
                  <c:v>13027</c:v>
                </c:pt>
                <c:pt idx="1">
                  <c:v>13663</c:v>
                </c:pt>
                <c:pt idx="2">
                  <c:v>13752</c:v>
                </c:pt>
                <c:pt idx="3">
                  <c:v>12966</c:v>
                </c:pt>
                <c:pt idx="4">
                  <c:v>13722</c:v>
                </c:pt>
                <c:pt idx="5">
                  <c:v>13388</c:v>
                </c:pt>
                <c:pt idx="6">
                  <c:v>10279</c:v>
                </c:pt>
                <c:pt idx="7">
                  <c:v>10510</c:v>
                </c:pt>
                <c:pt idx="8">
                  <c:v>10088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D8-4ED0-8732-86D2CD809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536192"/>
        <c:axId val="1"/>
      </c:lineChart>
      <c:catAx>
        <c:axId val="370536192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705361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00" b="1" i="0" u="none" strike="noStrike" baseline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ayout>
        <c:manualLayout>
          <c:xMode val="edge"/>
          <c:yMode val="edge"/>
          <c:x val="6.1069546374653335E-3"/>
          <c:y val="0.88029089360441437"/>
          <c:w val="0.97721594540206824"/>
          <c:h val="0.10688849387105137"/>
        </c:manualLayout>
      </c:layout>
      <c:overlay val="0"/>
      <c:spPr>
        <a:noFill/>
        <a:ln w="12700">
          <a:solidFill>
            <a:schemeClr val="tx1"/>
          </a:solidFill>
        </a:ln>
        <a:effectLst/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/>
              <a:t>Prokurora amata vienības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6546018614270942E-2"/>
          <c:y val="6.9911041339612762E-2"/>
          <c:w val="0.96966563254050331"/>
          <c:h val="0.86327577184720039"/>
        </c:manualLayout>
      </c:layout>
      <c:lineChart>
        <c:grouping val="standard"/>
        <c:varyColors val="0"/>
        <c:ser>
          <c:idx val="0"/>
          <c:order val="0"/>
          <c:tx>
            <c:strRef>
              <c:f>'33'!$A$2</c:f>
              <c:strCache>
                <c:ptCount val="1"/>
                <c:pt idx="0">
                  <c:v>Prokuroru štata vienības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FFFF00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'33'!$B$1:$P$1</c:f>
              <c:strCache>
                <c:ptCount val="15"/>
                <c:pt idx="0">
                  <c:v>2005.g.</c:v>
                </c:pt>
                <c:pt idx="1">
                  <c:v>2006.g.</c:v>
                </c:pt>
                <c:pt idx="2">
                  <c:v>2007.g.</c:v>
                </c:pt>
                <c:pt idx="3">
                  <c:v>2008.g.</c:v>
                </c:pt>
                <c:pt idx="4">
                  <c:v>2009.g.</c:v>
                </c:pt>
                <c:pt idx="5">
                  <c:v>2010.g.</c:v>
                </c:pt>
                <c:pt idx="6">
                  <c:v>2011.g.</c:v>
                </c:pt>
                <c:pt idx="7">
                  <c:v>2012.g.</c:v>
                </c:pt>
                <c:pt idx="8">
                  <c:v>2013.g.</c:v>
                </c:pt>
                <c:pt idx="9">
                  <c:v>2014.g.</c:v>
                </c:pt>
                <c:pt idx="10">
                  <c:v>2015.g.</c:v>
                </c:pt>
                <c:pt idx="11">
                  <c:v>2016.g.</c:v>
                </c:pt>
                <c:pt idx="12">
                  <c:v>2017.g.</c:v>
                </c:pt>
                <c:pt idx="13">
                  <c:v>2018.g.</c:v>
                </c:pt>
                <c:pt idx="14">
                  <c:v>2019.g.</c:v>
                </c:pt>
              </c:strCache>
            </c:strRef>
          </c:cat>
          <c:val>
            <c:numRef>
              <c:f>'33'!$B$2:$P$2</c:f>
              <c:numCache>
                <c:formatCode>General</c:formatCode>
                <c:ptCount val="15"/>
                <c:pt idx="0">
                  <c:v>605</c:v>
                </c:pt>
                <c:pt idx="1">
                  <c:v>574</c:v>
                </c:pt>
                <c:pt idx="2">
                  <c:v>549</c:v>
                </c:pt>
                <c:pt idx="3">
                  <c:v>533</c:v>
                </c:pt>
                <c:pt idx="4">
                  <c:v>523</c:v>
                </c:pt>
                <c:pt idx="5">
                  <c:v>506</c:v>
                </c:pt>
                <c:pt idx="6">
                  <c:v>506</c:v>
                </c:pt>
                <c:pt idx="7">
                  <c:v>504</c:v>
                </c:pt>
                <c:pt idx="8">
                  <c:v>504</c:v>
                </c:pt>
                <c:pt idx="9">
                  <c:v>504</c:v>
                </c:pt>
                <c:pt idx="10">
                  <c:v>504</c:v>
                </c:pt>
                <c:pt idx="11">
                  <c:v>504</c:v>
                </c:pt>
                <c:pt idx="12">
                  <c:v>499</c:v>
                </c:pt>
                <c:pt idx="13">
                  <c:v>499</c:v>
                </c:pt>
                <c:pt idx="14">
                  <c:v>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9A-4858-B91A-C3AA2795A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876696"/>
        <c:axId val="1"/>
      </c:lineChart>
      <c:catAx>
        <c:axId val="316876696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450"/>
        </c:scaling>
        <c:delete val="1"/>
        <c:axPos val="l"/>
        <c:numFmt formatCode="General" sourceLinked="1"/>
        <c:majorTickMark val="out"/>
        <c:minorTickMark val="none"/>
        <c:tickLblPos val="nextTo"/>
        <c:crossAx val="316876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6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Prokurora amatā strādājošo sadalījums pēc dzimuma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4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( uz 31.12.2019.g. - 459 prokurori, </a:t>
            </a:r>
            <a:r>
              <a:rPr lang="lv-LV" sz="14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2018.g. - 452 prokurori, 2017.g. - 454 prokurors</a:t>
            </a:r>
            <a:r>
              <a:rPr lang="lv-LV" sz="14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'34'!$A$3</c:f>
              <c:strCache>
                <c:ptCount val="1"/>
                <c:pt idx="0">
                  <c:v>Prokurora amatā strādājošo skaits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'34'!$B$1:$G$2</c:f>
              <c:multiLvlStrCache>
                <c:ptCount val="6"/>
                <c:lvl>
                  <c:pt idx="0">
                    <c:v>2017.g.</c:v>
                  </c:pt>
                  <c:pt idx="1">
                    <c:v>2018.g.</c:v>
                  </c:pt>
                  <c:pt idx="2">
                    <c:v>2019.g.</c:v>
                  </c:pt>
                  <c:pt idx="3">
                    <c:v>2017.g.</c:v>
                  </c:pt>
                  <c:pt idx="4">
                    <c:v>2018.g.</c:v>
                  </c:pt>
                  <c:pt idx="5">
                    <c:v>2019.g.</c:v>
                  </c:pt>
                </c:lvl>
                <c:lvl>
                  <c:pt idx="0">
                    <c:v>vīrieši</c:v>
                  </c:pt>
                  <c:pt idx="3">
                    <c:v>sievietes</c:v>
                  </c:pt>
                </c:lvl>
              </c:multiLvlStrCache>
            </c:multiLvlStrRef>
          </c:cat>
          <c:val>
            <c:numRef>
              <c:f>'34'!$B$3:$G$3</c:f>
              <c:numCache>
                <c:formatCode>General</c:formatCode>
                <c:ptCount val="6"/>
                <c:pt idx="0">
                  <c:v>171</c:v>
                </c:pt>
                <c:pt idx="1">
                  <c:v>175</c:v>
                </c:pt>
                <c:pt idx="2">
                  <c:v>183</c:v>
                </c:pt>
                <c:pt idx="3">
                  <c:v>283</c:v>
                </c:pt>
                <c:pt idx="4">
                  <c:v>277</c:v>
                </c:pt>
                <c:pt idx="5">
                  <c:v>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39-4A7A-AD50-AAB5579D7F20}"/>
            </c:ext>
          </c:extLst>
        </c:ser>
        <c:ser>
          <c:idx val="1"/>
          <c:order val="1"/>
          <c:tx>
            <c:strRef>
              <c:f>'34'!$A$4</c:f>
              <c:strCache>
                <c:ptCount val="1"/>
                <c:pt idx="0">
                  <c:v>t.sk. virsprokurori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'34'!$B$1:$G$2</c:f>
              <c:multiLvlStrCache>
                <c:ptCount val="6"/>
                <c:lvl>
                  <c:pt idx="0">
                    <c:v>2017.g.</c:v>
                  </c:pt>
                  <c:pt idx="1">
                    <c:v>2018.g.</c:v>
                  </c:pt>
                  <c:pt idx="2">
                    <c:v>2019.g.</c:v>
                  </c:pt>
                  <c:pt idx="3">
                    <c:v>2017.g.</c:v>
                  </c:pt>
                  <c:pt idx="4">
                    <c:v>2018.g.</c:v>
                  </c:pt>
                  <c:pt idx="5">
                    <c:v>2019.g.</c:v>
                  </c:pt>
                </c:lvl>
                <c:lvl>
                  <c:pt idx="0">
                    <c:v>vīrieši</c:v>
                  </c:pt>
                  <c:pt idx="3">
                    <c:v>sievietes</c:v>
                  </c:pt>
                </c:lvl>
              </c:multiLvlStrCache>
            </c:multiLvlStrRef>
          </c:cat>
          <c:val>
            <c:numRef>
              <c:f>'34'!$B$4:$G$4</c:f>
              <c:numCache>
                <c:formatCode>General</c:formatCode>
                <c:ptCount val="6"/>
                <c:pt idx="0">
                  <c:v>28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28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39-4A7A-AD50-AAB5579D7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70744544"/>
        <c:axId val="1"/>
      </c:barChart>
      <c:catAx>
        <c:axId val="370744544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07445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400" b="1" i="0" u="none" strike="noStrike" baseline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ayout>
        <c:manualLayout>
          <c:xMode val="edge"/>
          <c:yMode val="edge"/>
          <c:x val="0.16776233196311521"/>
          <c:y val="0.14564982275665531"/>
          <c:w val="0.67419599889017512"/>
          <c:h val="4.9679863315514883E-2"/>
        </c:manualLayout>
      </c:layout>
      <c:overlay val="0"/>
      <c:spPr>
        <a:noFill/>
        <a:ln w="12700">
          <a:solidFill>
            <a:schemeClr val="tx1"/>
          </a:solidFill>
        </a:ln>
        <a:effectLst/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600"/>
              <a:t>Prokuroru darba stāžs (īpatsvars %) uz 2019.gada 31.decembri</a:t>
            </a:r>
          </a:p>
        </c:rich>
      </c:tx>
      <c:layout>
        <c:manualLayout>
          <c:xMode val="edge"/>
          <c:yMode val="edge"/>
          <c:x val="0.19176139771826178"/>
          <c:y val="3.1692133559705717E-2"/>
        </c:manualLayout>
      </c:layout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179078014184398"/>
          <c:y val="0.2340862824519441"/>
          <c:w val="0.69592198581560283"/>
          <c:h val="0.61157625806751981"/>
        </c:manualLayout>
      </c:layout>
      <c:pie3DChart>
        <c:varyColors val="1"/>
        <c:ser>
          <c:idx val="0"/>
          <c:order val="0"/>
          <c:tx>
            <c:strRef>
              <c:f>'35'!$A$2</c:f>
              <c:strCache>
                <c:ptCount val="1"/>
                <c:pt idx="0">
                  <c:v>darba stāžs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328A-454B-A8E9-EA552B9C890E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328A-454B-A8E9-EA552B9C890E}"/>
              </c:ext>
            </c:extLst>
          </c:dPt>
          <c:dPt>
            <c:idx val="2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5-328A-454B-A8E9-EA552B9C890E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7-328A-454B-A8E9-EA552B9C890E}"/>
              </c:ext>
            </c:extLst>
          </c:dPt>
          <c:dPt>
            <c:idx val="4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09-328A-454B-A8E9-EA552B9C890E}"/>
              </c:ext>
            </c:extLst>
          </c:dPt>
          <c:dLbls>
            <c:dLbl>
              <c:idx val="0"/>
              <c:layout>
                <c:manualLayout>
                  <c:x val="-1.3875858602781035E-3"/>
                  <c:y val="-1.7997916557547823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/>
                      <a:t>līdz 5 gadiem
93 (20,3%)</a:t>
                    </a:r>
                  </a:p>
                </c:rich>
              </c:tx>
              <c:spPr>
                <a:noFill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8A-454B-A8E9-EA552B9C890E}"/>
                </c:ext>
              </c:extLst>
            </c:dLbl>
            <c:dLbl>
              <c:idx val="1"/>
              <c:layout>
                <c:manualLayout>
                  <c:x val="4.409406935835148E-2"/>
                  <c:y val="-5.6150054413929965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s-ES" sz="14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no 5 līdz 10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s-ES" sz="14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 gadiem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s-ES" sz="14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61 (13,3%)</a:t>
                    </a:r>
                  </a:p>
                </c:rich>
              </c:tx>
              <c:spPr>
                <a:noFill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8A-454B-A8E9-EA552B9C890E}"/>
                </c:ext>
              </c:extLst>
            </c:dLbl>
            <c:dLbl>
              <c:idx val="2"/>
              <c:layout>
                <c:manualLayout>
                  <c:x val="2.7980292389741208E-2"/>
                  <c:y val="9.5698702942797434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s-ES"/>
                      <a:t>no 10 līdz 15 gadiem
21 (4,6%)</a:t>
                    </a:r>
                  </a:p>
                </c:rich>
              </c:tx>
              <c:spPr>
                <a:noFill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8A-454B-A8E9-EA552B9C890E}"/>
                </c:ext>
              </c:extLst>
            </c:dLbl>
            <c:dLbl>
              <c:idx val="3"/>
              <c:layout>
                <c:manualLayout>
                  <c:x val="-0.19228466388977306"/>
                  <c:y val="2.1683881324609692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s-ES"/>
                      <a:t>no 15 līdz 20 gadiem
95 (20,7%)</a:t>
                    </a:r>
                  </a:p>
                </c:rich>
              </c:tx>
              <c:spPr>
                <a:noFill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8A-454B-A8E9-EA552B9C890E}"/>
                </c:ext>
              </c:extLst>
            </c:dLbl>
            <c:dLbl>
              <c:idx val="4"/>
              <c:layout>
                <c:manualLayout>
                  <c:x val="3.0136650609091553E-3"/>
                  <c:y val="-9.8087427221285495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/>
                      <a:t>virs 20 gadiem
189 (41,2%)</a:t>
                    </a:r>
                  </a:p>
                </c:rich>
              </c:tx>
              <c:spPr>
                <a:noFill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8A-454B-A8E9-EA552B9C890E}"/>
                </c:ext>
              </c:extLst>
            </c:dLbl>
            <c:spPr>
              <a:noFill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'35'!$B$1:$F$1</c:f>
              <c:strCache>
                <c:ptCount val="5"/>
                <c:pt idx="0">
                  <c:v>līdz 5 gadiem</c:v>
                </c:pt>
                <c:pt idx="1">
                  <c:v>no 5 līdz 10 gadiem</c:v>
                </c:pt>
                <c:pt idx="2">
                  <c:v>no 10 līdz 15 gadiem</c:v>
                </c:pt>
                <c:pt idx="3">
                  <c:v>no 15 līdz 20 gadiem</c:v>
                </c:pt>
                <c:pt idx="4">
                  <c:v>virs 20 gadiem</c:v>
                </c:pt>
              </c:strCache>
            </c:strRef>
          </c:cat>
          <c:val>
            <c:numRef>
              <c:f>'35'!$B$2:$F$2</c:f>
              <c:numCache>
                <c:formatCode>General</c:formatCode>
                <c:ptCount val="5"/>
                <c:pt idx="0">
                  <c:v>93</c:v>
                </c:pt>
                <c:pt idx="1">
                  <c:v>61</c:v>
                </c:pt>
                <c:pt idx="2">
                  <c:v>21</c:v>
                </c:pt>
                <c:pt idx="3">
                  <c:v>95</c:v>
                </c:pt>
                <c:pt idx="4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28A-454B-A8E9-EA552B9C8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/>
              <a:t>Prokuroru kadru mainība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976254823527623E-2"/>
          <c:y val="0.15075609970778678"/>
          <c:w val="0.96204749035294479"/>
          <c:h val="0.78502626383959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'36'!$A$2</c:f>
              <c:strCache>
                <c:ptCount val="1"/>
                <c:pt idx="0">
                  <c:v>iecelti amatā</c:v>
                </c:pt>
              </c:strCache>
            </c:strRef>
          </c:tx>
          <c:spPr>
            <a:solidFill>
              <a:srgbClr val="00CC99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5"/>
              <c:layout>
                <c:manualLayout>
                  <c:x val="1.7251140748661474E-3"/>
                  <c:y val="1.13371660691294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2DC-45CA-8836-659B2BDCA5A7}"/>
                </c:ext>
              </c:extLst>
            </c:dLbl>
            <c:dLbl>
              <c:idx val="7"/>
              <c:layout>
                <c:manualLayout>
                  <c:x val="-1.5586255756287741E-2"/>
                  <c:y val="-6.042296072507552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8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DC-45CA-8836-659B2BDCA5A7}"/>
                </c:ext>
              </c:extLst>
            </c:dLbl>
            <c:dLbl>
              <c:idx val="8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8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2DC-45CA-8836-659B2BDCA5A7}"/>
                </c:ext>
              </c:extLst>
            </c:dLbl>
            <c:dLbl>
              <c:idx val="10"/>
              <c:layout>
                <c:manualLayout>
                  <c:x val="-1.0534877731521302E-2"/>
                  <c:y val="6.802299641477662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8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DC-45CA-8836-659B2BDCA5A7}"/>
                </c:ext>
              </c:extLst>
            </c:dLbl>
            <c:dLbl>
              <c:idx val="11"/>
              <c:layout>
                <c:manualLayout>
                  <c:x val="-1.7251140748661474E-3"/>
                  <c:y val="4.534866427651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2DC-45CA-8836-659B2BDCA5A7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8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'36'!$B$1:$M$1</c:f>
              <c:strCache>
                <c:ptCount val="12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  <c:pt idx="9">
                  <c:v>2017.g.</c:v>
                </c:pt>
                <c:pt idx="10">
                  <c:v>2018.g.</c:v>
                </c:pt>
                <c:pt idx="11">
                  <c:v>2019.g.</c:v>
                </c:pt>
              </c:strCache>
            </c:strRef>
          </c:cat>
          <c:val>
            <c:numRef>
              <c:f>'36'!$B$2:$M$2</c:f>
              <c:numCache>
                <c:formatCode>General</c:formatCode>
                <c:ptCount val="12"/>
                <c:pt idx="0">
                  <c:v>7</c:v>
                </c:pt>
                <c:pt idx="1">
                  <c:v>0</c:v>
                </c:pt>
                <c:pt idx="2">
                  <c:v>0</c:v>
                </c:pt>
                <c:pt idx="3">
                  <c:v>11</c:v>
                </c:pt>
                <c:pt idx="4">
                  <c:v>24</c:v>
                </c:pt>
                <c:pt idx="5">
                  <c:v>8</c:v>
                </c:pt>
                <c:pt idx="6">
                  <c:v>18</c:v>
                </c:pt>
                <c:pt idx="7">
                  <c:v>19</c:v>
                </c:pt>
                <c:pt idx="8">
                  <c:v>22</c:v>
                </c:pt>
                <c:pt idx="9">
                  <c:v>22</c:v>
                </c:pt>
                <c:pt idx="10">
                  <c:v>17</c:v>
                </c:pt>
                <c:pt idx="1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DC-45CA-8836-659B2BDCA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70747168"/>
        <c:axId val="1"/>
      </c:barChart>
      <c:lineChart>
        <c:grouping val="standard"/>
        <c:varyColors val="0"/>
        <c:ser>
          <c:idx val="1"/>
          <c:order val="1"/>
          <c:tx>
            <c:strRef>
              <c:f>'36'!$A$3</c:f>
              <c:strCache>
                <c:ptCount val="1"/>
                <c:pt idx="0">
                  <c:v>atbrīvoti no amata</c:v>
                </c:pt>
              </c:strCache>
            </c:strRef>
          </c:tx>
          <c:spPr>
            <a:ln w="41275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rgbClr val="FFFF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1349582549561033E-2"/>
                  <c:y val="-8.144548688843353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DC-45CA-8836-659B2BDCA5A7}"/>
                </c:ext>
              </c:extLst>
            </c:dLbl>
            <c:dLbl>
              <c:idx val="2"/>
              <c:layout>
                <c:manualLayout>
                  <c:x val="-2.4796315975912149E-2"/>
                  <c:y val="-3.031218529707957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DC-45CA-8836-659B2BDCA5A7}"/>
                </c:ext>
              </c:extLst>
            </c:dLbl>
            <c:dLbl>
              <c:idx val="3"/>
              <c:layout>
                <c:manualLayout>
                  <c:x val="-2.8678731054987368E-2"/>
                  <c:y val="-4.591837918874818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DC-45CA-8836-659B2BDCA5A7}"/>
                </c:ext>
              </c:extLst>
            </c:dLbl>
            <c:dLbl>
              <c:idx val="4"/>
              <c:layout>
                <c:manualLayout>
                  <c:x val="-2.9233212602515306E-2"/>
                  <c:y val="-3.081745252271584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DC-45CA-8836-659B2BDCA5A7}"/>
                </c:ext>
              </c:extLst>
            </c:dLbl>
            <c:dLbl>
              <c:idx val="5"/>
              <c:layout>
                <c:manualLayout>
                  <c:x val="-3.1146866703831391E-2"/>
                  <c:y val="-4.254079639038915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DC-45CA-8836-659B2BDCA5A7}"/>
                </c:ext>
              </c:extLst>
            </c:dLbl>
            <c:dLbl>
              <c:idx val="6"/>
              <c:layout>
                <c:manualLayout>
                  <c:x val="-2.6547739747388902E-2"/>
                  <c:y val="3.640765735406255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DC-45CA-8836-659B2BDCA5A7}"/>
                </c:ext>
              </c:extLst>
            </c:dLbl>
            <c:dLbl>
              <c:idx val="7"/>
              <c:layout>
                <c:manualLayout>
                  <c:x val="-2.5733945849754965E-2"/>
                  <c:y val="3.408838245672455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2DC-45CA-8836-659B2BDCA5A7}"/>
                </c:ext>
              </c:extLst>
            </c:dLbl>
            <c:dLbl>
              <c:idx val="8"/>
              <c:layout>
                <c:manualLayout>
                  <c:x val="-2.607334019485609E-2"/>
                  <c:y val="-2.934985845802507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2DC-45CA-8836-659B2BDCA5A7}"/>
                </c:ext>
              </c:extLst>
            </c:dLbl>
            <c:dLbl>
              <c:idx val="9"/>
              <c:layout>
                <c:manualLayout>
                  <c:x val="-4.0014224720151308E-2"/>
                  <c:y val="2.733667473242056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2DC-45CA-8836-659B2BDCA5A7}"/>
                </c:ext>
              </c:extLst>
            </c:dLbl>
            <c:dLbl>
              <c:idx val="10"/>
              <c:layout>
                <c:manualLayout>
                  <c:x val="-2.6212913608965618E-2"/>
                  <c:y val="-2.81888177875046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2DC-45CA-8836-659B2BDCA5A7}"/>
                </c:ext>
              </c:extLst>
            </c:dLbl>
            <c:dLbl>
              <c:idx val="11"/>
              <c:layout>
                <c:manualLayout>
                  <c:x val="-3.3113768420686591E-2"/>
                  <c:y val="2.305515379535290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2DC-45CA-8836-659B2BDCA5A7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'36'!$B$1:$M$1</c:f>
              <c:strCache>
                <c:ptCount val="12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  <c:pt idx="9">
                  <c:v>2017.g.</c:v>
                </c:pt>
                <c:pt idx="10">
                  <c:v>2018.g.</c:v>
                </c:pt>
                <c:pt idx="11">
                  <c:v>2019.g.</c:v>
                </c:pt>
              </c:strCache>
            </c:strRef>
          </c:cat>
          <c:val>
            <c:numRef>
              <c:f>'36'!$B$3:$M$3</c:f>
              <c:numCache>
                <c:formatCode>General</c:formatCode>
                <c:ptCount val="12"/>
                <c:pt idx="0">
                  <c:v>16</c:v>
                </c:pt>
                <c:pt idx="1">
                  <c:v>26</c:v>
                </c:pt>
                <c:pt idx="2">
                  <c:v>27</c:v>
                </c:pt>
                <c:pt idx="3">
                  <c:v>14</c:v>
                </c:pt>
                <c:pt idx="4">
                  <c:v>19</c:v>
                </c:pt>
                <c:pt idx="5">
                  <c:v>10</c:v>
                </c:pt>
                <c:pt idx="6">
                  <c:v>16</c:v>
                </c:pt>
                <c:pt idx="7">
                  <c:v>19</c:v>
                </c:pt>
                <c:pt idx="8">
                  <c:v>27</c:v>
                </c:pt>
                <c:pt idx="9">
                  <c:v>20</c:v>
                </c:pt>
                <c:pt idx="10">
                  <c:v>19</c:v>
                </c:pt>
                <c:pt idx="11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2DC-45CA-8836-659B2BDCA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747168"/>
        <c:axId val="1"/>
      </c:lineChart>
      <c:catAx>
        <c:axId val="370747168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07471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85" b="1" i="0" u="none" strike="noStrike" baseline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285" b="1" i="0" u="none" strike="noStrik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overlay val="0"/>
      <c:spPr>
        <a:noFill/>
        <a:ln w="12700">
          <a:solidFill>
            <a:schemeClr val="tx1"/>
          </a:solidFill>
        </a:ln>
        <a:effectLst/>
      </c:spPr>
      <c:txPr>
        <a:bodyPr/>
        <a:lstStyle/>
        <a:p>
          <a:pPr>
            <a:defRPr sz="128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800" b="1">
                <a:solidFill>
                  <a:schemeClr val="tx1"/>
                </a:solidFill>
              </a:rPr>
              <a:t>Piemērotie disciplinārsodi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71874818603413E-2"/>
          <c:y val="0.1338831615120275"/>
          <c:w val="0.96305625036279319"/>
          <c:h val="0.72294959006412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Disciplinārsodi!$A$2</c:f>
              <c:strCache>
                <c:ptCount val="1"/>
                <c:pt idx="0">
                  <c:v>Piezīme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Disciplinārsodi!$B$1:$D$1</c:f>
              <c:strCache>
                <c:ptCount val="3"/>
                <c:pt idx="0">
                  <c:v>2017.gads </c:v>
                </c:pt>
                <c:pt idx="1">
                  <c:v>2018.gads</c:v>
                </c:pt>
                <c:pt idx="2">
                  <c:v>2019.gads</c:v>
                </c:pt>
              </c:strCache>
            </c:strRef>
          </c:cat>
          <c:val>
            <c:numRef>
              <c:f>Disciplinārsodi!$B$2:$D$2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47-4BCF-83EA-7F0A4792E766}"/>
            </c:ext>
          </c:extLst>
        </c:ser>
        <c:ser>
          <c:idx val="1"/>
          <c:order val="1"/>
          <c:tx>
            <c:strRef>
              <c:f>Disciplinārsodi!$A$3</c:f>
              <c:strCache>
                <c:ptCount val="1"/>
                <c:pt idx="0">
                  <c:v>Rājiens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Disciplinārsodi!$B$1:$D$1</c:f>
              <c:strCache>
                <c:ptCount val="3"/>
                <c:pt idx="0">
                  <c:v>2017.gads </c:v>
                </c:pt>
                <c:pt idx="1">
                  <c:v>2018.gads</c:v>
                </c:pt>
                <c:pt idx="2">
                  <c:v>2019.gads</c:v>
                </c:pt>
              </c:strCache>
            </c:strRef>
          </c:cat>
          <c:val>
            <c:numRef>
              <c:f>Disciplinārsodi!$B$3:$D$3</c:f>
              <c:numCache>
                <c:formatCode>General</c:formatCode>
                <c:ptCount val="3"/>
                <c:pt idx="0">
                  <c:v>8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47-4BCF-83EA-7F0A4792E766}"/>
            </c:ext>
          </c:extLst>
        </c:ser>
        <c:ser>
          <c:idx val="2"/>
          <c:order val="2"/>
          <c:tx>
            <c:strRef>
              <c:f>Disciplinārsodi!$A$4</c:f>
              <c:strCache>
                <c:ptCount val="1"/>
                <c:pt idx="0">
                  <c:v>Mēnešalgas samazinājums</c:v>
                </c:pt>
              </c:strCache>
            </c:strRef>
          </c:tx>
          <c:spPr>
            <a:solidFill>
              <a:srgbClr val="0066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Disciplinārsodi!$B$1:$D$1</c:f>
              <c:strCache>
                <c:ptCount val="3"/>
                <c:pt idx="0">
                  <c:v>2017.gads </c:v>
                </c:pt>
                <c:pt idx="1">
                  <c:v>2018.gads</c:v>
                </c:pt>
                <c:pt idx="2">
                  <c:v>2019.gads</c:v>
                </c:pt>
              </c:strCache>
            </c:strRef>
          </c:cat>
          <c:val>
            <c:numRef>
              <c:f>Disciplinārsodi!$B$4:$D$4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47-4BCF-83EA-7F0A4792E766}"/>
            </c:ext>
          </c:extLst>
        </c:ser>
        <c:ser>
          <c:idx val="3"/>
          <c:order val="3"/>
          <c:tx>
            <c:strRef>
              <c:f>Disciplinārsodi!$A$5</c:f>
              <c:strCache>
                <c:ptCount val="1"/>
                <c:pt idx="0">
                  <c:v>Pazemināšana amatā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Disciplinārsodi!$B$1:$D$1</c:f>
              <c:strCache>
                <c:ptCount val="3"/>
                <c:pt idx="0">
                  <c:v>2017.gads </c:v>
                </c:pt>
                <c:pt idx="1">
                  <c:v>2018.gads</c:v>
                </c:pt>
                <c:pt idx="2">
                  <c:v>2019.gads</c:v>
                </c:pt>
              </c:strCache>
            </c:strRef>
          </c:cat>
          <c:val>
            <c:numRef>
              <c:f>Disciplinārsodi!$B$5:$D$5</c:f>
              <c:numCache>
                <c:formatCode>General</c:formatCode>
                <c:ptCount val="3"/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47-4BCF-83EA-7F0A4792E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2983240"/>
        <c:axId val="1"/>
      </c:barChart>
      <c:lineChart>
        <c:grouping val="standard"/>
        <c:varyColors val="0"/>
        <c:ser>
          <c:idx val="4"/>
          <c:order val="4"/>
          <c:tx>
            <c:strRef>
              <c:f>Disciplinārsodi!$A$6</c:f>
              <c:strCache>
                <c:ptCount val="1"/>
                <c:pt idx="0">
                  <c:v>kopā (prokuroru skaits)</c:v>
                </c:pt>
              </c:strCache>
            </c:strRef>
          </c:tx>
          <c:spPr>
            <a:ln w="444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C00000"/>
              </a:solidFill>
              <a:ln w="6350">
                <a:noFill/>
              </a:ln>
            </c:spPr>
          </c:marker>
          <c:dLbls>
            <c:dLbl>
              <c:idx val="0"/>
              <c:layout>
                <c:manualLayout>
                  <c:x val="-5.4885257325125329E-2"/>
                  <c:y val="-2.3598816926802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47-4BCF-83EA-7F0A4792E766}"/>
                </c:ext>
              </c:extLst>
            </c:dLbl>
            <c:dLbl>
              <c:idx val="1"/>
              <c:layout>
                <c:manualLayout>
                  <c:x val="-2.64963311224743E-2"/>
                  <c:y val="-4.045511473166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47-4BCF-83EA-7F0A4792E766}"/>
                </c:ext>
              </c:extLst>
            </c:dLbl>
            <c:dLbl>
              <c:idx val="2"/>
              <c:layout>
                <c:manualLayout>
                  <c:x val="-1.0102938720580035E-2"/>
                  <c:y val="-3.83280028140812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47-4BCF-83EA-7F0A4792E766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Disciplinārsodi!$B$1:$D$1</c:f>
              <c:strCache>
                <c:ptCount val="3"/>
                <c:pt idx="0">
                  <c:v>2017.gads </c:v>
                </c:pt>
                <c:pt idx="1">
                  <c:v>2018.gads</c:v>
                </c:pt>
                <c:pt idx="2">
                  <c:v>2019.gads</c:v>
                </c:pt>
              </c:strCache>
            </c:strRef>
          </c:cat>
          <c:val>
            <c:numRef>
              <c:f>Disciplinārsodi!$B$6:$D$6</c:f>
              <c:numCache>
                <c:formatCode>General</c:formatCode>
                <c:ptCount val="3"/>
                <c:pt idx="0">
                  <c:v>14</c:v>
                </c:pt>
                <c:pt idx="1">
                  <c:v>12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C47-4BCF-83EA-7F0A4792E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2983240"/>
        <c:axId val="1"/>
      </c:lineChart>
      <c:catAx>
        <c:axId val="382983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29832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8415971518411693E-2"/>
          <c:y val="0.91136432089058916"/>
          <c:w val="0.88118939683641639"/>
          <c:h val="6.6153995238871485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700"/>
              <a:t>Reģistrēto sevišķi smago noziegumu skaits </a:t>
            </a:r>
          </a:p>
        </c:rich>
      </c:tx>
      <c:layout>
        <c:manualLayout>
          <c:xMode val="edge"/>
          <c:yMode val="edge"/>
          <c:x val="0.23511753162980203"/>
          <c:y val="1.432055889893908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795181951870575E-2"/>
          <c:y val="8.9781871278371658E-2"/>
          <c:w val="0.8936726010620315"/>
          <c:h val="0.8921768432656112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902272"/>
        <c:axId val="190902832"/>
      </c:barChart>
      <c:catAx>
        <c:axId val="19090227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90902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0902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0902272"/>
        <c:crosses val="autoZero"/>
        <c:crossBetween val="between"/>
      </c:valAx>
      <c:spPr>
        <a:noFill/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9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800"/>
              <a:t>Reģistrēto noziedzīgo nodarījumu skaits republikas nozīmes pilsētās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'4'!$B$1</c:f>
              <c:strCache>
                <c:ptCount val="1"/>
                <c:pt idx="0">
                  <c:v>2017.g.</c:v>
                </c:pt>
              </c:strCache>
            </c:strRef>
          </c:tx>
          <c:spPr>
            <a:solidFill>
              <a:srgbClr val="0000FF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400" b="0" i="0" u="none" strike="noStrike" baseline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'4'!$A$2:$A$10</c:f>
              <c:strCache>
                <c:ptCount val="9"/>
                <c:pt idx="0">
                  <c:v>Valmiera</c:v>
                </c:pt>
                <c:pt idx="1">
                  <c:v>Jēkabpils</c:v>
                </c:pt>
                <c:pt idx="2">
                  <c:v>Rēzekne</c:v>
                </c:pt>
                <c:pt idx="3">
                  <c:v>Ventspils</c:v>
                </c:pt>
                <c:pt idx="4">
                  <c:v>Jūrmala</c:v>
                </c:pt>
                <c:pt idx="5">
                  <c:v>Liepāja</c:v>
                </c:pt>
                <c:pt idx="6">
                  <c:v>Jelgava</c:v>
                </c:pt>
                <c:pt idx="7">
                  <c:v>Daugavpils</c:v>
                </c:pt>
                <c:pt idx="8">
                  <c:v>Rīga</c:v>
                </c:pt>
              </c:strCache>
            </c:strRef>
          </c:cat>
          <c:val>
            <c:numRef>
              <c:f>'4'!$B$2:$B$10</c:f>
              <c:numCache>
                <c:formatCode>#,##0</c:formatCode>
                <c:ptCount val="9"/>
                <c:pt idx="0">
                  <c:v>488</c:v>
                </c:pt>
                <c:pt idx="1">
                  <c:v>660</c:v>
                </c:pt>
                <c:pt idx="2">
                  <c:v>639</c:v>
                </c:pt>
                <c:pt idx="3">
                  <c:v>713</c:v>
                </c:pt>
                <c:pt idx="4">
                  <c:v>1149</c:v>
                </c:pt>
                <c:pt idx="5">
                  <c:v>989</c:v>
                </c:pt>
                <c:pt idx="6">
                  <c:v>934</c:v>
                </c:pt>
                <c:pt idx="7">
                  <c:v>2106</c:v>
                </c:pt>
                <c:pt idx="8">
                  <c:v>19695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E-4D53-B378-6ECE434F21C7}"/>
            </c:ext>
          </c:extLst>
        </c:ser>
        <c:ser>
          <c:idx val="1"/>
          <c:order val="1"/>
          <c:tx>
            <c:strRef>
              <c:f>'4'!$C$1</c:f>
              <c:strCache>
                <c:ptCount val="1"/>
                <c:pt idx="0">
                  <c:v>2018.g.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008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'4'!$A$2:$A$10</c:f>
              <c:strCache>
                <c:ptCount val="9"/>
                <c:pt idx="0">
                  <c:v>Valmiera</c:v>
                </c:pt>
                <c:pt idx="1">
                  <c:v>Jēkabpils</c:v>
                </c:pt>
                <c:pt idx="2">
                  <c:v>Rēzekne</c:v>
                </c:pt>
                <c:pt idx="3">
                  <c:v>Ventspils</c:v>
                </c:pt>
                <c:pt idx="4">
                  <c:v>Jūrmala</c:v>
                </c:pt>
                <c:pt idx="5">
                  <c:v>Liepāja</c:v>
                </c:pt>
                <c:pt idx="6">
                  <c:v>Jelgava</c:v>
                </c:pt>
                <c:pt idx="7">
                  <c:v>Daugavpils</c:v>
                </c:pt>
                <c:pt idx="8">
                  <c:v>Rīga</c:v>
                </c:pt>
              </c:strCache>
            </c:strRef>
          </c:cat>
          <c:val>
            <c:numRef>
              <c:f>'4'!$C$2:$C$10</c:f>
              <c:numCache>
                <c:formatCode>#,##0</c:formatCode>
                <c:ptCount val="9"/>
                <c:pt idx="0">
                  <c:v>396</c:v>
                </c:pt>
                <c:pt idx="1">
                  <c:v>567</c:v>
                </c:pt>
                <c:pt idx="2">
                  <c:v>641</c:v>
                </c:pt>
                <c:pt idx="3">
                  <c:v>778</c:v>
                </c:pt>
                <c:pt idx="4">
                  <c:v>927</c:v>
                </c:pt>
                <c:pt idx="5">
                  <c:v>1002</c:v>
                </c:pt>
                <c:pt idx="6">
                  <c:v>1040</c:v>
                </c:pt>
                <c:pt idx="7">
                  <c:v>1963</c:v>
                </c:pt>
                <c:pt idx="8">
                  <c:v>19413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2E-4D53-B378-6ECE434F21C7}"/>
            </c:ext>
          </c:extLst>
        </c:ser>
        <c:ser>
          <c:idx val="2"/>
          <c:order val="2"/>
          <c:tx>
            <c:strRef>
              <c:f>'4'!$D$1</c:f>
              <c:strCache>
                <c:ptCount val="1"/>
                <c:pt idx="0">
                  <c:v>2019.g.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400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'4'!$A$2:$A$10</c:f>
              <c:strCache>
                <c:ptCount val="9"/>
                <c:pt idx="0">
                  <c:v>Valmiera</c:v>
                </c:pt>
                <c:pt idx="1">
                  <c:v>Jēkabpils</c:v>
                </c:pt>
                <c:pt idx="2">
                  <c:v>Rēzekne</c:v>
                </c:pt>
                <c:pt idx="3">
                  <c:v>Ventspils</c:v>
                </c:pt>
                <c:pt idx="4">
                  <c:v>Jūrmala</c:v>
                </c:pt>
                <c:pt idx="5">
                  <c:v>Liepāja</c:v>
                </c:pt>
                <c:pt idx="6">
                  <c:v>Jelgava</c:v>
                </c:pt>
                <c:pt idx="7">
                  <c:v>Daugavpils</c:v>
                </c:pt>
                <c:pt idx="8">
                  <c:v>Rīga</c:v>
                </c:pt>
              </c:strCache>
            </c:strRef>
          </c:cat>
          <c:val>
            <c:numRef>
              <c:f>'4'!$D$2:$D$10</c:f>
              <c:numCache>
                <c:formatCode>#,##0</c:formatCode>
                <c:ptCount val="9"/>
                <c:pt idx="0">
                  <c:v>523</c:v>
                </c:pt>
                <c:pt idx="1">
                  <c:v>786</c:v>
                </c:pt>
                <c:pt idx="2">
                  <c:v>589</c:v>
                </c:pt>
                <c:pt idx="3">
                  <c:v>942</c:v>
                </c:pt>
                <c:pt idx="4">
                  <c:v>745</c:v>
                </c:pt>
                <c:pt idx="5">
                  <c:v>1021</c:v>
                </c:pt>
                <c:pt idx="6">
                  <c:v>939</c:v>
                </c:pt>
                <c:pt idx="7">
                  <c:v>1644</c:v>
                </c:pt>
                <c:pt idx="8">
                  <c:v>17021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2E-4D53-B378-6ECE434F2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370739952"/>
        <c:axId val="1"/>
      </c:barChart>
      <c:catAx>
        <c:axId val="370739952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707399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600" b="1" i="0" u="none" strike="noStrike" baseline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600" b="1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overlay val="0"/>
      <c:spPr>
        <a:noFill/>
        <a:ln w="12700">
          <a:solidFill>
            <a:schemeClr val="tx1"/>
          </a:solidFill>
        </a:ln>
        <a:effectLst/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06303620890889E-2"/>
          <c:y val="8.0919286091669506E-4"/>
          <c:w val="0.89365246195691639"/>
          <c:h val="0.98188532306011522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0908432"/>
        <c:axId val="190908992"/>
      </c:barChart>
      <c:catAx>
        <c:axId val="1909084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90908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0908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0908432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97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700"/>
              <a:t>Reģistrēto sevišķi smago noziegumu skaits</a:t>
            </a:r>
          </a:p>
        </c:rich>
      </c:tx>
      <c:layout>
        <c:manualLayout>
          <c:xMode val="edge"/>
          <c:yMode val="edge"/>
          <c:x val="0.23459471843048904"/>
          <c:y val="2.50836325215174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35135734341076"/>
          <c:y val="9.1749348963147501E-2"/>
          <c:w val="0.87135181131324502"/>
          <c:h val="0.88484001690288072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1334032"/>
        <c:axId val="191334592"/>
      </c:barChart>
      <c:catAx>
        <c:axId val="1913340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91334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1334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1334032"/>
        <c:crosses val="autoZero"/>
        <c:crossBetween val="between"/>
      </c:valAx>
      <c:spPr>
        <a:noFill/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5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/>
              <a:t>Reģistrēto sevišķi smagu noziegumu skaits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57000">
                  <a:srgbClr val="C00000"/>
                </a:gs>
                <a:gs pos="87000">
                  <a:schemeClr val="accent4">
                    <a:lumMod val="45000"/>
                    <a:lumOff val="55000"/>
                  </a:schemeClr>
                </a:gs>
                <a:gs pos="77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'5'!$B$1:$K$1</c:f>
              <c:strCache>
                <c:ptCount val="10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  <c:pt idx="8">
                  <c:v>2018.g.</c:v>
                </c:pt>
                <c:pt idx="9">
                  <c:v>2019.g.</c:v>
                </c:pt>
              </c:strCache>
            </c:strRef>
          </c:cat>
          <c:val>
            <c:numRef>
              <c:f>'5'!$B$2:$K$2</c:f>
              <c:numCache>
                <c:formatCode>General</c:formatCode>
                <c:ptCount val="10"/>
                <c:pt idx="0">
                  <c:v>2495</c:v>
                </c:pt>
                <c:pt idx="1">
                  <c:v>2359</c:v>
                </c:pt>
                <c:pt idx="2">
                  <c:v>3205</c:v>
                </c:pt>
                <c:pt idx="3">
                  <c:v>1939</c:v>
                </c:pt>
                <c:pt idx="4">
                  <c:v>2227</c:v>
                </c:pt>
                <c:pt idx="5">
                  <c:v>1965</c:v>
                </c:pt>
                <c:pt idx="6">
                  <c:v>1740</c:v>
                </c:pt>
                <c:pt idx="7">
                  <c:v>1752</c:v>
                </c:pt>
                <c:pt idx="8">
                  <c:v>1870</c:v>
                </c:pt>
                <c:pt idx="9">
                  <c:v>1836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F-4826-90AB-218916F1B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-27"/>
        <c:axId val="370742248"/>
        <c:axId val="1"/>
      </c:barChart>
      <c:catAx>
        <c:axId val="370742248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0742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0.28645</cdr:x>
      <cdr:y>0.11126</cdr:y>
    </cdr:from>
    <cdr:to>
      <cdr:x>0.97004</cdr:x>
      <cdr:y>0.18681</cdr:y>
    </cdr:to>
    <cdr:sp macro="" textlink="">
      <cdr:nvSpPr>
        <cdr:cNvPr id="5" name="Text Box 1">
          <a:extLst xmlns:a="http://schemas.openxmlformats.org/drawingml/2006/main">
            <a:ext uri="{FF2B5EF4-FFF2-40B4-BE49-F238E27FC236}">
              <a16:creationId xmlns:a16="http://schemas.microsoft.com/office/drawing/2014/main" id="{00939E88-E17B-4529-9689-F1E1EAC4923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38426" y="675062"/>
          <a:ext cx="6296298" cy="45841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wrap="square" lIns="36576" tIns="27432" rIns="36576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lv-LV" sz="1300" b="1" i="0" u="none" strike="noStrike" baseline="0">
              <a:solidFill>
                <a:srgbClr val="0000CC"/>
              </a:solidFill>
              <a:latin typeface="Times New Roman"/>
              <a:cs typeface="Times New Roman"/>
            </a:rPr>
            <a:t>2005. - 2019.g. samazinātas 106 prokurora amata vienības (-17,5%)</a:t>
          </a:r>
          <a:endParaRPr lang="lv-LV" sz="1300" b="0" i="0" u="none" strike="noStrike" baseline="0">
            <a:solidFill>
              <a:srgbClr val="0000CC"/>
            </a:solidFill>
            <a:latin typeface="Times New Roman"/>
            <a:cs typeface="Times New Roman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11907" cy="46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3" tIns="47432" rIns="94863" bIns="47432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615" y="2"/>
            <a:ext cx="3011907" cy="46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3" tIns="47432" rIns="94863" bIns="4743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3342"/>
            <a:ext cx="3011907" cy="46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3" tIns="47432" rIns="94863" bIns="47432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615" y="8773342"/>
            <a:ext cx="3011907" cy="46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3" tIns="47432" rIns="94863" bIns="4743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1A49095-E7BF-441F-BACE-2ABFDF6611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07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11907" cy="46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3" tIns="47432" rIns="94863" bIns="47432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lv-LV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615" y="2"/>
            <a:ext cx="3011907" cy="46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3" tIns="47432" rIns="94863" bIns="4743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lv-LV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13275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3342"/>
            <a:ext cx="3011907" cy="46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3" tIns="47432" rIns="94863" bIns="47432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lv-LV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615" y="8773342"/>
            <a:ext cx="3011907" cy="46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3" tIns="47432" rIns="94863" bIns="4743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06D3EA3-B766-40BF-B6F7-4298E6CA5C05}" type="slidenum">
              <a:rPr lang="lv-LV"/>
              <a:pPr/>
              <a:t>‹#›</a:t>
            </a:fld>
            <a:endParaRPr lang="lv-LV"/>
          </a:p>
        </p:txBody>
      </p:sp>
      <p:sp>
        <p:nvSpPr>
          <p:cNvPr id="8" name="Piezīmju vietturis 7"/>
          <p:cNvSpPr>
            <a:spLocks noGrp="1"/>
          </p:cNvSpPr>
          <p:nvPr>
            <p:ph type="body" sz="quarter" idx="3"/>
          </p:nvPr>
        </p:nvSpPr>
        <p:spPr>
          <a:xfrm>
            <a:off x="694697" y="4386670"/>
            <a:ext cx="5560682" cy="4156020"/>
          </a:xfrm>
          <a:prstGeom prst="rect">
            <a:avLst/>
          </a:prstGeom>
        </p:spPr>
        <p:txBody>
          <a:bodyPr vert="horz" lIns="94863" tIns="47432" rIns="94863" bIns="47432" rtlCol="0">
            <a:normAutofit/>
          </a:bodyPr>
          <a:lstStyle/>
          <a:p>
            <a:pPr lvl="0"/>
            <a:r>
              <a:rPr lang="lv-LV" noProof="0"/>
              <a:t>Noklikšķiniet, lai rediģētu šablona teksta stilus</a:t>
            </a:r>
          </a:p>
          <a:p>
            <a:pPr lvl="1"/>
            <a:r>
              <a:rPr lang="lv-LV" noProof="0"/>
              <a:t>Otrais līmenis</a:t>
            </a:r>
          </a:p>
          <a:p>
            <a:pPr lvl="2"/>
            <a:r>
              <a:rPr lang="lv-LV" noProof="0"/>
              <a:t>Trešais līmenis</a:t>
            </a:r>
          </a:p>
          <a:p>
            <a:pPr lvl="3"/>
            <a:r>
              <a:rPr lang="lv-LV" noProof="0"/>
              <a:t>Ceturtais līmenis</a:t>
            </a:r>
          </a:p>
          <a:p>
            <a:pPr lvl="4"/>
            <a:r>
              <a:rPr lang="lv-LV" noProof="0"/>
              <a:t>Piektais līmenis</a:t>
            </a:r>
          </a:p>
        </p:txBody>
      </p:sp>
    </p:spTree>
    <p:extLst>
      <p:ext uri="{BB962C8B-B14F-4D97-AF65-F5344CB8AC3E}">
        <p14:creationId xmlns:p14="http://schemas.microsoft.com/office/powerpoint/2010/main" val="25348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D3EA3-B766-40BF-B6F7-4298E6CA5C05}" type="slidenum">
              <a:rPr lang="lv-LV" smtClean="0"/>
              <a:pPr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365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0"/>
            <a:ext cx="1331913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 flipV="1">
            <a:off x="1331913" y="6237288"/>
            <a:ext cx="7415212" cy="0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lv-LV">
              <a:cs typeface="+mn-cs"/>
            </a:endParaRPr>
          </a:p>
        </p:txBody>
      </p:sp>
      <p:sp>
        <p:nvSpPr>
          <p:cNvPr id="6" name="Line 83"/>
          <p:cNvSpPr>
            <a:spLocks noChangeShapeType="1"/>
          </p:cNvSpPr>
          <p:nvPr userDrawn="1"/>
        </p:nvSpPr>
        <p:spPr bwMode="auto">
          <a:xfrm flipV="1">
            <a:off x="5797550" y="549275"/>
            <a:ext cx="2951163" cy="0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lv-LV">
              <a:cs typeface="+mn-cs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 userDrawn="1"/>
        </p:nvSpPr>
        <p:spPr bwMode="auto">
          <a:xfrm>
            <a:off x="41275" y="1179513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lv-LV" sz="700" b="1" dirty="0">
                <a:latin typeface="Times New Roman" pitchFamily="18" charset="0"/>
                <a:cs typeface="+mn-cs"/>
              </a:rPr>
              <a:t>LATVIJAS REPUBLIKAS</a:t>
            </a:r>
          </a:p>
          <a:p>
            <a:pPr algn="ctr">
              <a:defRPr/>
            </a:pPr>
            <a:r>
              <a:rPr lang="lv-LV" sz="700" b="1" dirty="0">
                <a:latin typeface="Times New Roman" pitchFamily="18" charset="0"/>
                <a:cs typeface="+mn-cs"/>
              </a:rPr>
              <a:t> PROKURATŪRA</a:t>
            </a:r>
          </a:p>
        </p:txBody>
      </p:sp>
      <p:pic>
        <p:nvPicPr>
          <p:cNvPr id="8" name="Picture 85" descr="Ger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63550"/>
            <a:ext cx="10795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3354388" y="6453188"/>
            <a:ext cx="2895600" cy="25241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1800" y="6381750"/>
            <a:ext cx="1905000" cy="323850"/>
          </a:xfrm>
        </p:spPr>
        <p:txBody>
          <a:bodyPr/>
          <a:lstStyle>
            <a:lvl1pPr>
              <a:defRPr/>
            </a:lvl1pPr>
          </a:lstStyle>
          <a:p>
            <a:fld id="{B3C81C53-FADC-4FA5-AF8F-8745E03F8435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C69F2-339C-45CA-955E-7DB7F1E9449D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C96F2-8BC0-4446-BCB4-7374178A79F2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3F2F0-19AF-4060-9FE8-7AA847706ED2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85B42-7B11-4285-8CD2-9E680AB80F12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5D413-A0EE-4B6A-A78E-1C55C23BFA71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B389A-FC75-42BA-8C92-8EC7BDAAC9A8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dirty="0"/>
              <a:t>2011.gada  16.februāris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B20FD-6241-4426-BB87-2BD2D2DDEE66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12BBD-3193-41F2-AFDB-C89890892CAD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415B4-C233-4A1A-BE9E-FDB0EAFFF14F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1BE9D-FC3F-480D-AF32-9F51DAD7F2E4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482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482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lv-LV">
                  <a:cs typeface="+mn-cs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/>
              <a:t>Rediģēt šablona virsraksta stilu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lv-LV"/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lv-LV" dirty="0"/>
              <a:t>2011.gada 16.februāris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3188C60-6B0C-4DF9-90EF-FE2C6AE4A3D7}" type="slidenum">
              <a:rPr lang="lv-LV"/>
              <a:pPr/>
              <a:t>‹#›</a:t>
            </a:fld>
            <a:endParaRPr lang="lv-LV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lv-LV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7908C-612D-4540-813C-97D2EB675937}" type="slidenum">
              <a:rPr lang="lv-LV"/>
              <a:pPr/>
              <a:t>1</a:t>
            </a:fld>
            <a:endParaRPr lang="lv-LV" dirty="0"/>
          </a:p>
        </p:txBody>
      </p:sp>
      <p:graphicFrame>
        <p:nvGraphicFramePr>
          <p:cNvPr id="7" name="Diagram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916672"/>
              </p:ext>
            </p:extLst>
          </p:nvPr>
        </p:nvGraphicFramePr>
        <p:xfrm>
          <a:off x="1357314" y="1196752"/>
          <a:ext cx="7679182" cy="4989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Attēls 8" descr="D:\Users\DAVD_VR\Documents\GroupWise\gerbon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15279D6-0F5B-4CB3-929B-4612848C45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700525"/>
              </p:ext>
            </p:extLst>
          </p:nvPr>
        </p:nvGraphicFramePr>
        <p:xfrm>
          <a:off x="1547664" y="620689"/>
          <a:ext cx="7139136" cy="556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3D9DCE-8B7F-4A83-8454-190EBF73A53E}" type="slidenum">
              <a:rPr lang="lv-LV"/>
              <a:pPr/>
              <a:t>10</a:t>
            </a:fld>
            <a:endParaRPr lang="lv-LV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403648" y="1052736"/>
          <a:ext cx="7617717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Attēls 7" descr="D:\Users\DAVD_VR\Documents\GroupWise\gerbon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AE03B0-C596-4789-BF3B-C54195196E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700002"/>
              </p:ext>
            </p:extLst>
          </p:nvPr>
        </p:nvGraphicFramePr>
        <p:xfrm>
          <a:off x="1411288" y="692696"/>
          <a:ext cx="7275512" cy="538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9500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7908C-612D-4540-813C-97D2EB675937}" type="slidenum">
              <a:rPr lang="lv-LV"/>
              <a:pPr/>
              <a:t>11</a:t>
            </a:fld>
            <a:endParaRPr lang="lv-LV" dirty="0"/>
          </a:p>
        </p:txBody>
      </p:sp>
      <p:pic>
        <p:nvPicPr>
          <p:cNvPr id="6" name="Attēls 5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35DD292-4394-47C0-9286-FB67AADFF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883037"/>
              </p:ext>
            </p:extLst>
          </p:nvPr>
        </p:nvGraphicFramePr>
        <p:xfrm>
          <a:off x="1691680" y="669801"/>
          <a:ext cx="7260878" cy="5495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7908C-612D-4540-813C-97D2EB675937}" type="slidenum">
              <a:rPr lang="lv-LV"/>
              <a:pPr/>
              <a:t>12</a:t>
            </a:fld>
            <a:endParaRPr lang="lv-LV" dirty="0"/>
          </a:p>
        </p:txBody>
      </p:sp>
      <p:pic>
        <p:nvPicPr>
          <p:cNvPr id="5" name="Attēls 4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45EB61B-150D-4A81-BDCC-DC4F93D721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268053"/>
              </p:ext>
            </p:extLst>
          </p:nvPr>
        </p:nvGraphicFramePr>
        <p:xfrm>
          <a:off x="1403648" y="620688"/>
          <a:ext cx="72831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805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9C016D-F720-48F4-92E6-74F8E83D0801}" type="slidenum">
              <a:rPr lang="lv-LV"/>
              <a:pPr/>
              <a:t>13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ECD32A9-F07F-46E7-A885-5A2D09A9D1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342661"/>
              </p:ext>
            </p:extLst>
          </p:nvPr>
        </p:nvGraphicFramePr>
        <p:xfrm>
          <a:off x="1475656" y="692696"/>
          <a:ext cx="7382192" cy="5380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9C016D-F720-48F4-92E6-74F8E83D0801}" type="slidenum">
              <a:rPr lang="lv-LV"/>
              <a:pPr/>
              <a:t>14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BF5CE62-0996-427F-8910-FEE95F1F7E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817186"/>
              </p:ext>
            </p:extLst>
          </p:nvPr>
        </p:nvGraphicFramePr>
        <p:xfrm>
          <a:off x="1285875" y="764704"/>
          <a:ext cx="7678613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7436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D90B8-EEE7-4AE6-A7FC-DAC6292458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81C53-FADC-4FA5-AF8F-8745E03F8435}" type="slidenum">
              <a:rPr lang="lv-LV" smtClean="0"/>
              <a:pPr/>
              <a:t>15</a:t>
            </a:fld>
            <a:endParaRPr lang="lv-LV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F265A20-033C-4FF0-A85A-FFE46FE9F7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936939"/>
              </p:ext>
            </p:extLst>
          </p:nvPr>
        </p:nvGraphicFramePr>
        <p:xfrm>
          <a:off x="1475656" y="620688"/>
          <a:ext cx="721114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5139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C42FF-03E0-44C0-B9B7-A33441763B12}" type="slidenum">
              <a:rPr lang="lv-LV"/>
              <a:pPr/>
              <a:t>16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8FE86E1-3B56-4A15-BE6A-B542DC0B5C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608197"/>
              </p:ext>
            </p:extLst>
          </p:nvPr>
        </p:nvGraphicFramePr>
        <p:xfrm>
          <a:off x="1285875" y="692696"/>
          <a:ext cx="768687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0B3F7-A845-48C8-85DA-1B51222DC837}" type="slidenum">
              <a:rPr lang="lv-LV"/>
              <a:pPr/>
              <a:t>17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C3E67FC-4906-40A4-AF45-88A812209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105221"/>
              </p:ext>
            </p:extLst>
          </p:nvPr>
        </p:nvGraphicFramePr>
        <p:xfrm>
          <a:off x="1475656" y="764704"/>
          <a:ext cx="7128792" cy="537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7999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8B9CB-E316-462E-B611-CC09608A158A}" type="slidenum">
              <a:rPr lang="lv-LV"/>
              <a:pPr/>
              <a:t>18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315B9CF-B6F8-4711-8308-2A936A86C6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864128"/>
              </p:ext>
            </p:extLst>
          </p:nvPr>
        </p:nvGraphicFramePr>
        <p:xfrm>
          <a:off x="1403648" y="764704"/>
          <a:ext cx="7283152" cy="536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8B9CB-E316-462E-B611-CC09608A158A}" type="slidenum">
              <a:rPr lang="lv-LV"/>
              <a:pPr/>
              <a:t>19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3DEE2A6-095D-4DC4-B430-9D0E0723C2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618774"/>
              </p:ext>
            </p:extLst>
          </p:nvPr>
        </p:nvGraphicFramePr>
        <p:xfrm>
          <a:off x="1580624" y="764704"/>
          <a:ext cx="7106176" cy="5219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951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7908C-612D-4540-813C-97D2EB675937}" type="slidenum">
              <a:rPr lang="lv-LV"/>
              <a:pPr/>
              <a:t>2</a:t>
            </a:fld>
            <a:endParaRPr lang="lv-LV" dirty="0"/>
          </a:p>
        </p:txBody>
      </p:sp>
      <p:pic>
        <p:nvPicPr>
          <p:cNvPr id="6" name="Attēls 5" descr="D:\Users\DAVD_VR\Documents\GroupWise\gerbon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4259AF9-C46D-4EC4-B6F1-D22684A9AB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605554"/>
              </p:ext>
            </p:extLst>
          </p:nvPr>
        </p:nvGraphicFramePr>
        <p:xfrm>
          <a:off x="1403648" y="682008"/>
          <a:ext cx="7303760" cy="548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3261F-2524-49D5-B9F7-0F17018AD6CB}" type="slidenum">
              <a:rPr lang="lv-LV"/>
              <a:pPr/>
              <a:t>20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2501F4C-1CBB-466C-BAAC-A7F133997C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536342"/>
              </p:ext>
            </p:extLst>
          </p:nvPr>
        </p:nvGraphicFramePr>
        <p:xfrm>
          <a:off x="1475656" y="692696"/>
          <a:ext cx="734481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48522-BA57-4891-8337-33130D3992FF}" type="slidenum">
              <a:rPr lang="lv-LV"/>
              <a:pPr/>
              <a:t>21</a:t>
            </a:fld>
            <a:endParaRPr lang="lv-LV"/>
          </a:p>
        </p:txBody>
      </p:sp>
      <p:graphicFrame>
        <p:nvGraphicFramePr>
          <p:cNvPr id="5" name="Diagram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727117"/>
              </p:ext>
            </p:extLst>
          </p:nvPr>
        </p:nvGraphicFramePr>
        <p:xfrm>
          <a:off x="1403648" y="1047432"/>
          <a:ext cx="7632848" cy="5117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Attēls 7" descr="D:\Users\DAVD_VR\Documents\GroupWise\gerbon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5118C4B-DD8D-438D-8215-F346F88D67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398991"/>
              </p:ext>
            </p:extLst>
          </p:nvPr>
        </p:nvGraphicFramePr>
        <p:xfrm>
          <a:off x="1475656" y="692697"/>
          <a:ext cx="7351167" cy="54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70221-866F-4F8F-8F5A-7D54011A3A80}" type="slidenum">
              <a:rPr lang="lv-LV"/>
              <a:pPr/>
              <a:t>22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67B42CD-4372-4AAA-B0A3-BB49FA57C6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631504"/>
              </p:ext>
            </p:extLst>
          </p:nvPr>
        </p:nvGraphicFramePr>
        <p:xfrm>
          <a:off x="1547664" y="640788"/>
          <a:ext cx="7488832" cy="557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70221-866F-4F8F-8F5A-7D54011A3A80}" type="slidenum">
              <a:rPr lang="lv-LV"/>
              <a:pPr/>
              <a:t>23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BA51C60-9359-47BC-9899-DA96B7F513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669877"/>
              </p:ext>
            </p:extLst>
          </p:nvPr>
        </p:nvGraphicFramePr>
        <p:xfrm>
          <a:off x="1547664" y="705379"/>
          <a:ext cx="6984776" cy="5460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5382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F4DDB-6847-444E-9053-E7B9C5E664BD}" type="slidenum">
              <a:rPr lang="lv-LV"/>
              <a:pPr/>
              <a:t>24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ACB9C69-4B5F-4895-81EB-DC369F1670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0268"/>
              </p:ext>
            </p:extLst>
          </p:nvPr>
        </p:nvGraphicFramePr>
        <p:xfrm>
          <a:off x="1619672" y="620688"/>
          <a:ext cx="7067128" cy="5515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8FED9-9571-49B7-9131-89B0D9F62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781800" y="638175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C363F2F0-19AF-4060-9FE8-7AA847706ED2}" type="slidenum">
              <a:rPr lang="lv-LV" smtClean="0"/>
              <a:pPr>
                <a:spcAft>
                  <a:spcPts val="600"/>
                </a:spcAft>
              </a:pPr>
              <a:t>25</a:t>
            </a:fld>
            <a:endParaRPr lang="lv-LV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B110FEB-2EB7-41FB-AB1E-EBB4842E54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779877"/>
              </p:ext>
            </p:extLst>
          </p:nvPr>
        </p:nvGraphicFramePr>
        <p:xfrm>
          <a:off x="1547664" y="764704"/>
          <a:ext cx="708255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7666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C685D-AB62-4F2C-AC0A-B9224E889D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781800" y="638175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C363F2F0-19AF-4060-9FE8-7AA847706ED2}" type="slidenum">
              <a:rPr lang="lv-LV" smtClean="0"/>
              <a:pPr>
                <a:spcAft>
                  <a:spcPts val="600"/>
                </a:spcAft>
              </a:pPr>
              <a:t>26</a:t>
            </a:fld>
            <a:endParaRPr lang="lv-LV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1EC4E9C-66E7-4AC8-9715-B27C7BEBD8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434269"/>
              </p:ext>
            </p:extLst>
          </p:nvPr>
        </p:nvGraphicFramePr>
        <p:xfrm>
          <a:off x="1331640" y="692696"/>
          <a:ext cx="7445647" cy="5574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1798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4BF52-17BE-4946-812A-33FE4BA452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781800" y="638175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C363F2F0-19AF-4060-9FE8-7AA847706ED2}" type="slidenum">
              <a:rPr lang="lv-LV" smtClean="0"/>
              <a:pPr>
                <a:spcAft>
                  <a:spcPts val="600"/>
                </a:spcAft>
              </a:pPr>
              <a:t>27</a:t>
            </a:fld>
            <a:endParaRPr lang="lv-LV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2AE21B0-16C6-402E-BC19-859EDED1C1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257053"/>
              </p:ext>
            </p:extLst>
          </p:nvPr>
        </p:nvGraphicFramePr>
        <p:xfrm>
          <a:off x="1475656" y="692696"/>
          <a:ext cx="7411591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6828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ECBA8D-ADE4-42AE-A713-7A9EBC63D528}" type="slidenum">
              <a:rPr lang="lv-LV"/>
              <a:pPr/>
              <a:t>28</a:t>
            </a:fld>
            <a:endParaRPr lang="lv-LV" dirty="0"/>
          </a:p>
        </p:txBody>
      </p:sp>
      <p:graphicFrame>
        <p:nvGraphicFramePr>
          <p:cNvPr id="6" name="Diagram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205080"/>
              </p:ext>
            </p:extLst>
          </p:nvPr>
        </p:nvGraphicFramePr>
        <p:xfrm>
          <a:off x="1271047" y="1150109"/>
          <a:ext cx="7549425" cy="502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Attēls 7" descr="D:\Users\DAVD_VR\Documents\GroupWise\gerbon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60AC7D7-5AFF-42BF-939E-733AAAD3F9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691922"/>
              </p:ext>
            </p:extLst>
          </p:nvPr>
        </p:nvGraphicFramePr>
        <p:xfrm>
          <a:off x="1403648" y="684823"/>
          <a:ext cx="7416824" cy="548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A1472-9148-4B86-84F2-ED3363D245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781800" y="638175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C363F2F0-19AF-4060-9FE8-7AA847706ED2}" type="slidenum">
              <a:rPr lang="lv-LV" smtClean="0"/>
              <a:pPr>
                <a:spcAft>
                  <a:spcPts val="600"/>
                </a:spcAft>
              </a:pPr>
              <a:t>29</a:t>
            </a:fld>
            <a:endParaRPr lang="lv-LV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A2A7DC1-7958-4850-87F7-3ABE45085C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054667"/>
              </p:ext>
            </p:extLst>
          </p:nvPr>
        </p:nvGraphicFramePr>
        <p:xfrm>
          <a:off x="1259633" y="675928"/>
          <a:ext cx="7632848" cy="5489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459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C3D079-458F-4E56-A709-4A07B95E85EC}" type="slidenum">
              <a:rPr lang="lv-LV"/>
              <a:pPr/>
              <a:t>3</a:t>
            </a:fld>
            <a:endParaRPr lang="lv-LV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834013"/>
              </p:ext>
            </p:extLst>
          </p:nvPr>
        </p:nvGraphicFramePr>
        <p:xfrm>
          <a:off x="1508327" y="983393"/>
          <a:ext cx="7650434" cy="504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a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866"/>
              </p:ext>
            </p:extLst>
          </p:nvPr>
        </p:nvGraphicFramePr>
        <p:xfrm>
          <a:off x="1403648" y="620688"/>
          <a:ext cx="7646665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Attēls 8" descr="D:\Users\DAVD_VR\Documents\GroupWise\gerboni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F9A19EC-6AE6-4C94-AF46-A28AFC1535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439245"/>
              </p:ext>
            </p:extLst>
          </p:nvPr>
        </p:nvGraphicFramePr>
        <p:xfrm>
          <a:off x="1560608" y="620688"/>
          <a:ext cx="714260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504DD-1360-479A-97DE-C1C737DEFA7F}" type="slidenum">
              <a:rPr lang="lv-LV"/>
              <a:pPr/>
              <a:t>30</a:t>
            </a:fld>
            <a:endParaRPr lang="lv-LV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3E69036-A7FF-4721-AAD2-FC5FEDDEFA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560591"/>
              </p:ext>
            </p:extLst>
          </p:nvPr>
        </p:nvGraphicFramePr>
        <p:xfrm>
          <a:off x="1475656" y="764704"/>
          <a:ext cx="7192094" cy="54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504DD-1360-479A-97DE-C1C737DEFA7F}" type="slidenum">
              <a:rPr lang="lv-LV"/>
              <a:pPr/>
              <a:t>31</a:t>
            </a:fld>
            <a:endParaRPr lang="lv-LV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EB48885-5EB7-4189-BD87-82C259521D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317421"/>
              </p:ext>
            </p:extLst>
          </p:nvPr>
        </p:nvGraphicFramePr>
        <p:xfrm>
          <a:off x="1475656" y="692696"/>
          <a:ext cx="72111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504DD-1360-479A-97DE-C1C737DEFA7F}" type="slidenum">
              <a:rPr lang="lv-LV"/>
              <a:pPr/>
              <a:t>32</a:t>
            </a:fld>
            <a:endParaRPr lang="lv-LV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A2CA9FF-B42E-4FEE-BBAE-F70E7C6E69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182241"/>
              </p:ext>
            </p:extLst>
          </p:nvPr>
        </p:nvGraphicFramePr>
        <p:xfrm>
          <a:off x="1370310" y="724012"/>
          <a:ext cx="7594178" cy="5409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5061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504DD-1360-479A-97DE-C1C737DEFA7F}" type="slidenum">
              <a:rPr lang="lv-LV"/>
              <a:pPr/>
              <a:t>33</a:t>
            </a:fld>
            <a:endParaRPr lang="lv-LV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71192A6-3976-4331-AD3D-A3DF170BF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262167"/>
              </p:ext>
            </p:extLst>
          </p:nvPr>
        </p:nvGraphicFramePr>
        <p:xfrm>
          <a:off x="1403648" y="620688"/>
          <a:ext cx="72008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504DD-1360-479A-97DE-C1C737DEFA7F}" type="slidenum">
              <a:rPr lang="lv-LV"/>
              <a:pPr/>
              <a:t>34</a:t>
            </a:fld>
            <a:endParaRPr lang="lv-LV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6E354E7-A42E-43CD-955E-9BCF0AE6F1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744301"/>
              </p:ext>
            </p:extLst>
          </p:nvPr>
        </p:nvGraphicFramePr>
        <p:xfrm>
          <a:off x="1475656" y="764704"/>
          <a:ext cx="724445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504DD-1360-479A-97DE-C1C737DEFA7F}" type="slidenum">
              <a:rPr lang="lv-LV"/>
              <a:pPr/>
              <a:t>35</a:t>
            </a:fld>
            <a:endParaRPr lang="lv-LV"/>
          </a:p>
        </p:txBody>
      </p:sp>
      <p:pic>
        <p:nvPicPr>
          <p:cNvPr id="5" name="Attēls 4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25EB48-E1C7-47CC-9026-272874536E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268663"/>
              </p:ext>
            </p:extLst>
          </p:nvPr>
        </p:nvGraphicFramePr>
        <p:xfrm>
          <a:off x="1475656" y="705379"/>
          <a:ext cx="7361832" cy="545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2418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493D35-F3F9-459A-A7D8-D26D2266DC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781800" y="638175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C363F2F0-19AF-4060-9FE8-7AA847706ED2}" type="slidenum">
              <a:rPr lang="lv-LV" smtClean="0"/>
              <a:pPr>
                <a:spcAft>
                  <a:spcPts val="600"/>
                </a:spcAft>
              </a:pPr>
              <a:t>36</a:t>
            </a:fld>
            <a:endParaRPr lang="lv-LV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F57F5F7-D8E5-4A73-B08C-2D2B6D474E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093459"/>
              </p:ext>
            </p:extLst>
          </p:nvPr>
        </p:nvGraphicFramePr>
        <p:xfrm>
          <a:off x="1475656" y="692696"/>
          <a:ext cx="7211144" cy="5220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9514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493D35-F3F9-459A-A7D8-D26D2266DC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781800" y="638175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C363F2F0-19AF-4060-9FE8-7AA847706ED2}" type="slidenum">
              <a:rPr lang="lv-LV" smtClean="0"/>
              <a:pPr>
                <a:spcAft>
                  <a:spcPts val="600"/>
                </a:spcAft>
              </a:pPr>
              <a:t>37</a:t>
            </a:fld>
            <a:endParaRPr lang="lv-LV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EEA72C-1924-4E10-9264-8A1B20675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705678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34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3D9DCE-8B7F-4A83-8454-190EBF73A53E}" type="slidenum">
              <a:rPr lang="lv-LV"/>
              <a:pPr/>
              <a:t>4</a:t>
            </a:fld>
            <a:endParaRPr lang="lv-LV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403648" y="1052736"/>
          <a:ext cx="7617717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251368"/>
              </p:ext>
            </p:extLst>
          </p:nvPr>
        </p:nvGraphicFramePr>
        <p:xfrm>
          <a:off x="1403648" y="620687"/>
          <a:ext cx="7632848" cy="554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Attēls 8" descr="D:\Users\DAVD_VR\Documents\GroupWise\gerboni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A0DC035-DD08-4E92-A707-1A0C60724C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394451"/>
              </p:ext>
            </p:extLst>
          </p:nvPr>
        </p:nvGraphicFramePr>
        <p:xfrm>
          <a:off x="1475656" y="705379"/>
          <a:ext cx="7005786" cy="54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D1A3F-92FD-4C1A-9323-BC6D17AF22B4}" type="slidenum">
              <a:rPr lang="lv-LV"/>
              <a:pPr/>
              <a:t>5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802254"/>
              </p:ext>
            </p:extLst>
          </p:nvPr>
        </p:nvGraphicFramePr>
        <p:xfrm>
          <a:off x="1403648" y="620688"/>
          <a:ext cx="76328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C3FF7E4-5B54-48EA-8074-BDA7333EF7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552116"/>
              </p:ext>
            </p:extLst>
          </p:nvPr>
        </p:nvGraphicFramePr>
        <p:xfrm>
          <a:off x="1475656" y="692697"/>
          <a:ext cx="715648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D1A3F-92FD-4C1A-9323-BC6D17AF22B4}" type="slidenum">
              <a:rPr lang="lv-LV"/>
              <a:pPr/>
              <a:t>6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34613F5-0B55-49D0-8E1A-F0B66898DD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496881"/>
              </p:ext>
            </p:extLst>
          </p:nvPr>
        </p:nvGraphicFramePr>
        <p:xfrm>
          <a:off x="1547664" y="692696"/>
          <a:ext cx="7488832" cy="5467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478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D1996-059F-41A3-A938-F230B6644EF7}" type="slidenum">
              <a:rPr lang="lv-LV"/>
              <a:pPr/>
              <a:t>7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DCEF5E2-F953-4001-B837-9D1443F438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995138"/>
              </p:ext>
            </p:extLst>
          </p:nvPr>
        </p:nvGraphicFramePr>
        <p:xfrm>
          <a:off x="1691680" y="692697"/>
          <a:ext cx="699512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2699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AAFB3A-9B77-4527-B656-A15865CB6977}" type="slidenum">
              <a:rPr lang="lv-LV"/>
              <a:pPr/>
              <a:t>8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A0863D2-880B-4F96-9D64-B965303539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461068"/>
              </p:ext>
            </p:extLst>
          </p:nvPr>
        </p:nvGraphicFramePr>
        <p:xfrm>
          <a:off x="1547664" y="726369"/>
          <a:ext cx="7272808" cy="5366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384CE-437E-4FAD-B9E2-80BDA3FEC885}" type="slidenum">
              <a:rPr lang="lv-LV"/>
              <a:pPr/>
              <a:t>9</a:t>
            </a:fld>
            <a:endParaRPr lang="lv-LV" dirty="0"/>
          </a:p>
        </p:txBody>
      </p:sp>
      <p:graphicFrame>
        <p:nvGraphicFramePr>
          <p:cNvPr id="5" name="Diagram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534315"/>
              </p:ext>
            </p:extLst>
          </p:nvPr>
        </p:nvGraphicFramePr>
        <p:xfrm>
          <a:off x="1475656" y="1000186"/>
          <a:ext cx="7570389" cy="514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Attēls 7" descr="D:\Users\DAVD_VR\Documents\GroupWise\gerbon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1113E40-4A45-4187-813A-540A9B8407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820160"/>
              </p:ext>
            </p:extLst>
          </p:nvPr>
        </p:nvGraphicFramePr>
        <p:xfrm>
          <a:off x="1331640" y="705379"/>
          <a:ext cx="7496323" cy="5440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lāņi">
  <a:themeElements>
    <a:clrScheme name="Slāņi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Slāņi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āņi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āņi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āņi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āņi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āņi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āņi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āņi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āņi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āņi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āņi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dizain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dizain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704</Words>
  <Application>Microsoft Office PowerPoint</Application>
  <PresentationFormat>On-screen Show (4:3)</PresentationFormat>
  <Paragraphs>194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Times New Roman</vt:lpstr>
      <vt:lpstr>Wingdings</vt:lpstr>
      <vt:lpstr>Slāņi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Elina Everte</dc:creator>
  <cp:lastModifiedBy>Elina Everte</cp:lastModifiedBy>
  <cp:revision>24</cp:revision>
  <cp:lastPrinted>2020-02-28T06:14:27Z</cp:lastPrinted>
  <dcterms:created xsi:type="dcterms:W3CDTF">2020-02-25T13:18:00Z</dcterms:created>
  <dcterms:modified xsi:type="dcterms:W3CDTF">2020-02-28T08:43:56Z</dcterms:modified>
</cp:coreProperties>
</file>