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drawings/drawing1.xml" ContentType="application/vnd.openxmlformats-officedocument.drawingml.chartshapes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8"/>
  </p:notesMasterIdLst>
  <p:handoutMasterIdLst>
    <p:handoutMasterId r:id="rId39"/>
  </p:handoutMasterIdLst>
  <p:sldIdLst>
    <p:sldId id="257" r:id="rId2"/>
    <p:sldId id="258" r:id="rId3"/>
    <p:sldId id="286" r:id="rId4"/>
    <p:sldId id="259" r:id="rId5"/>
    <p:sldId id="260" r:id="rId6"/>
    <p:sldId id="261" r:id="rId7"/>
    <p:sldId id="296" r:id="rId8"/>
    <p:sldId id="262" r:id="rId9"/>
    <p:sldId id="304" r:id="rId10"/>
    <p:sldId id="263" r:id="rId11"/>
    <p:sldId id="264" r:id="rId12"/>
    <p:sldId id="294" r:id="rId13"/>
    <p:sldId id="288" r:id="rId14"/>
    <p:sldId id="292" r:id="rId15"/>
    <p:sldId id="265" r:id="rId16"/>
    <p:sldId id="297" r:id="rId17"/>
    <p:sldId id="266" r:id="rId18"/>
    <p:sldId id="267" r:id="rId19"/>
    <p:sldId id="305" r:id="rId20"/>
    <p:sldId id="306" r:id="rId21"/>
    <p:sldId id="307" r:id="rId22"/>
    <p:sldId id="268" r:id="rId23"/>
    <p:sldId id="283" r:id="rId24"/>
    <p:sldId id="276" r:id="rId25"/>
    <p:sldId id="277" r:id="rId26"/>
    <p:sldId id="271" r:id="rId27"/>
    <p:sldId id="308" r:id="rId28"/>
    <p:sldId id="272" r:id="rId29"/>
    <p:sldId id="273" r:id="rId30"/>
    <p:sldId id="274" r:id="rId31"/>
    <p:sldId id="278" r:id="rId32"/>
    <p:sldId id="280" r:id="rId33"/>
    <p:sldId id="309" r:id="rId34"/>
    <p:sldId id="281" r:id="rId35"/>
    <p:sldId id="282" r:id="rId36"/>
    <p:sldId id="284" r:id="rId37"/>
  </p:sldIdLst>
  <p:sldSz cx="9144000" cy="6858000" type="screen4x3"/>
  <p:notesSz cx="6735763" cy="9866313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3300"/>
    <a:srgbClr val="FF9900"/>
    <a:srgbClr val="006600"/>
    <a:srgbClr val="00FF00"/>
    <a:srgbClr val="0000CC"/>
    <a:srgbClr val="CC6600"/>
    <a:srgbClr val="0033CC"/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6817" autoAdjust="0"/>
  </p:normalViewPr>
  <p:slideViewPr>
    <p:cSldViewPr>
      <p:cViewPr varScale="1">
        <p:scale>
          <a:sx n="113" d="100"/>
          <a:sy n="113" d="100"/>
        </p:scale>
        <p:origin x="-15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848" y="-9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anaksme%20par%202013.gadu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8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DIT_GK\Desktop\Gada%20sanaksme%2022.02.2012.ga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anaksmes%20materi&#257;li%20uz%2012.02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3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14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17.xlsx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18.xlsx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19.xlsx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20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anaksme%20par%202013.gadu.xls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ktors_Ruselevics\Desktop\Sanaksme%20par%202016%20(Atkopts).xls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25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ktors_Ruselevics\Desktop\Sanaksme%20par%202016%20(Atkopts).xls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anaksme%20par%202013.gadu.xls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Viktors_Ruselevics\Desktop\Sanaksme%20par%202016%20(Atkopts).xls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ktors_Ruselevics\Desktop\Sanaksme%20par%202016%20(Atkopts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anaksmes%20materi&#257;li%20uz%2012.02.xls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27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8.xlsx"/></Relationships>
</file>

<file path=ppt/charts/_rels/chart42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29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ktors_Ruselevics\Desktop\Sanaksme%20par%202016%20(Atkopts).xls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anaksme%20par%202013.gadu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anaksmes%20materi&#257;li%20uz%2012.02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DAVD_VR\Desktop\Sanaksme%20par%202014.gadu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073787946318033E-2"/>
          <c:y val="3.3324476415756671E-2"/>
          <c:w val="0.97603345171804445"/>
          <c:h val="0.8840839030923601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869056"/>
        <c:axId val="100420608"/>
      </c:barChart>
      <c:catAx>
        <c:axId val="99869056"/>
        <c:scaling>
          <c:orientation val="minMax"/>
        </c:scaling>
        <c:delete val="0"/>
        <c:axPos val="b"/>
        <c:majorGridlines>
          <c:spPr>
            <a:ln>
              <a:solidFill>
                <a:srgbClr val="000000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00420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0420608"/>
        <c:scaling>
          <c:orientation val="minMax"/>
          <c:min val="40000"/>
        </c:scaling>
        <c:delete val="1"/>
        <c:axPos val="l"/>
        <c:numFmt formatCode="General" sourceLinked="1"/>
        <c:majorTickMark val="out"/>
        <c:minorTickMark val="none"/>
        <c:tickLblPos val="nextTo"/>
        <c:crossAx val="99869056"/>
        <c:crosses val="autoZero"/>
        <c:crossBetween val="between"/>
      </c:valAx>
      <c:spPr>
        <a:noFill/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97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lv-LV" sz="1600" b="1" i="0" baseline="0"/>
              <a:t>Reģistrēto smago noziegumu skaits </a:t>
            </a:r>
            <a:endParaRPr lang="ru-RU" sz="1600" b="1" i="0" baseline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'7'!$A$2</c:f>
              <c:strCache>
                <c:ptCount val="1"/>
                <c:pt idx="0">
                  <c:v>smagi noziegumi </c:v>
                </c:pt>
              </c:strCache>
            </c:strRef>
          </c:tx>
          <c:spPr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CC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'7'!$B$1:$K$1</c:f>
              <c:strCache>
                <c:ptCount val="10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  <c:pt idx="9">
                  <c:v>2016.g.</c:v>
                </c:pt>
              </c:strCache>
            </c:strRef>
          </c:cat>
          <c:val>
            <c:numRef>
              <c:f>'7'!$B$2:$K$2</c:f>
              <c:numCache>
                <c:formatCode>General</c:formatCode>
                <c:ptCount val="10"/>
                <c:pt idx="0">
                  <c:v>16895</c:v>
                </c:pt>
                <c:pt idx="1">
                  <c:v>18624</c:v>
                </c:pt>
                <c:pt idx="2">
                  <c:v>19415</c:v>
                </c:pt>
                <c:pt idx="3">
                  <c:v>17239</c:v>
                </c:pt>
                <c:pt idx="4">
                  <c:v>17764</c:v>
                </c:pt>
                <c:pt idx="5">
                  <c:v>16390</c:v>
                </c:pt>
                <c:pt idx="6">
                  <c:v>15043</c:v>
                </c:pt>
                <c:pt idx="7">
                  <c:v>14757</c:v>
                </c:pt>
                <c:pt idx="8" formatCode="#,##0">
                  <c:v>13546</c:v>
                </c:pt>
                <c:pt idx="9" formatCode="#,##0">
                  <c:v>12805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1C-477F-9795-7AC0C05CD6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435392"/>
        <c:axId val="113436928"/>
      </c:barChart>
      <c:catAx>
        <c:axId val="113435392"/>
        <c:scaling>
          <c:orientation val="minMax"/>
        </c:scaling>
        <c:delete val="0"/>
        <c:axPos val="b"/>
        <c:majorGridlines>
          <c:spPr>
            <a:ln w="9525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  <a:prstDash val="solid"/>
          </a:ln>
        </c:spPr>
        <c:txPr>
          <a:bodyPr/>
          <a:lstStyle/>
          <a:p>
            <a:pPr>
              <a:defRPr sz="1200" b="1"/>
            </a:pPr>
            <a:endParaRPr lang="lv-LV"/>
          </a:p>
        </c:txPr>
        <c:crossAx val="113436928"/>
        <c:crosses val="autoZero"/>
        <c:auto val="1"/>
        <c:lblAlgn val="ctr"/>
        <c:lblOffset val="100"/>
        <c:noMultiLvlLbl val="0"/>
      </c:catAx>
      <c:valAx>
        <c:axId val="1134369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34353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lv-LV" sz="1600" b="1" i="0" baseline="0" dirty="0"/>
              <a:t>Reģistrēto mazāk smago noziegumu un kriminālpārkāpumu skaits</a:t>
            </a:r>
            <a:endParaRPr lang="ru-RU" sz="1600" b="1" i="0" baseline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8302473729334058E-2"/>
          <c:y val="7.650304367335807E-2"/>
          <c:w val="0.96339505254133184"/>
          <c:h val="0.78109358700404141"/>
        </c:manualLayout>
      </c:layout>
      <c:lineChart>
        <c:grouping val="standard"/>
        <c:varyColors val="0"/>
        <c:ser>
          <c:idx val="0"/>
          <c:order val="0"/>
          <c:tx>
            <c:strRef>
              <c:f>'8'!$A$2</c:f>
              <c:strCache>
                <c:ptCount val="1"/>
                <c:pt idx="0">
                  <c:v>mazāk smagi noziegumi </c:v>
                </c:pt>
              </c:strCache>
            </c:strRef>
          </c:tx>
          <c:spPr>
            <a:ln w="38100">
              <a:solidFill>
                <a:srgbClr val="990000"/>
              </a:solidFill>
            </a:ln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990000"/>
                </a:solidFill>
              </a:ln>
            </c:spPr>
          </c:marker>
          <c:dLbls>
            <c:dLbl>
              <c:idx val="5"/>
              <c:layout>
                <c:manualLayout>
                  <c:x val="-6.0875049522799353E-2"/>
                  <c:y val="-3.4357654344322495E-2"/>
                </c:manualLayout>
              </c:layout>
              <c:spPr/>
              <c:txPr>
                <a:bodyPr/>
                <a:lstStyle/>
                <a:p>
                  <a:pPr>
                    <a:defRPr sz="1300" b="1">
                      <a:solidFill>
                        <a:srgbClr val="C0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45-4775-B679-15F855555A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rgbClr val="C00000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'8'!$B$1:$K$1</c:f>
              <c:strCache>
                <c:ptCount val="10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  <c:pt idx="9">
                  <c:v>2016.g.</c:v>
                </c:pt>
              </c:strCache>
            </c:strRef>
          </c:cat>
          <c:val>
            <c:numRef>
              <c:f>'8'!$B$2:$K$2</c:f>
              <c:numCache>
                <c:formatCode>0</c:formatCode>
                <c:ptCount val="10"/>
                <c:pt idx="0">
                  <c:v>15509</c:v>
                </c:pt>
                <c:pt idx="1">
                  <c:v>16616</c:v>
                </c:pt>
                <c:pt idx="2">
                  <c:v>15866</c:v>
                </c:pt>
                <c:pt idx="3">
                  <c:v>14320</c:v>
                </c:pt>
                <c:pt idx="4">
                  <c:v>13855</c:v>
                </c:pt>
                <c:pt idx="5">
                  <c:v>14332</c:v>
                </c:pt>
                <c:pt idx="6">
                  <c:v>21990</c:v>
                </c:pt>
                <c:pt idx="7">
                  <c:v>24841</c:v>
                </c:pt>
                <c:pt idx="8" formatCode="#,##0">
                  <c:v>25289</c:v>
                </c:pt>
                <c:pt idx="9" formatCode="#,##0">
                  <c:v>25027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045-4775-B679-15F855555A0E}"/>
            </c:ext>
          </c:extLst>
        </c:ser>
        <c:ser>
          <c:idx val="1"/>
          <c:order val="1"/>
          <c:tx>
            <c:strRef>
              <c:f>'8'!$A$3</c:f>
              <c:strCache>
                <c:ptCount val="1"/>
                <c:pt idx="0">
                  <c:v> kriminālpārkāpumi  </c:v>
                </c:pt>
              </c:strCache>
            </c:strRef>
          </c:tx>
          <c:spPr>
            <a:ln w="38100">
              <a:solidFill>
                <a:srgbClr val="0000CC"/>
              </a:solidFill>
            </a:ln>
          </c:spPr>
          <c:marker>
            <c:symbol val="square"/>
            <c:size val="8"/>
            <c:spPr>
              <a:solidFill>
                <a:srgbClr val="FFFF00"/>
              </a:solidFill>
              <a:ln>
                <a:solidFill>
                  <a:srgbClr val="0000CC"/>
                </a:solidFill>
              </a:ln>
            </c:spPr>
          </c:marker>
          <c:dLbls>
            <c:dLbl>
              <c:idx val="5"/>
              <c:layout>
                <c:manualLayout>
                  <c:x val="-5.0283852108675614E-2"/>
                  <c:y val="-2.7836914224537906E-2"/>
                </c:manualLayout>
              </c:layout>
              <c:spPr/>
              <c:txPr>
                <a:bodyPr/>
                <a:lstStyle/>
                <a:p>
                  <a:pPr>
                    <a:defRPr sz="1300" b="1">
                      <a:solidFill>
                        <a:srgbClr val="0000CC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45-4775-B679-15F855555A0E}"/>
                </c:ext>
              </c:extLst>
            </c:dLbl>
            <c:dLbl>
              <c:idx val="6"/>
              <c:layout>
                <c:manualLayout>
                  <c:x val="-1.8839702628794436E-2"/>
                  <c:y val="-3.3591731266149873E-2"/>
                </c:manualLayout>
              </c:layout>
              <c:spPr/>
              <c:txPr>
                <a:bodyPr/>
                <a:lstStyle/>
                <a:p>
                  <a:pPr>
                    <a:defRPr sz="1300" b="1">
                      <a:solidFill>
                        <a:srgbClr val="0000CC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45-4775-B679-15F855555A0E}"/>
                </c:ext>
              </c:extLst>
            </c:dLbl>
            <c:dLbl>
              <c:idx val="7"/>
              <c:layout>
                <c:manualLayout>
                  <c:x val="-3.0715532286212811E-2"/>
                  <c:y val="-3.6175914057254469E-2"/>
                </c:manualLayout>
              </c:layout>
              <c:spPr/>
              <c:txPr>
                <a:bodyPr/>
                <a:lstStyle/>
                <a:p>
                  <a:pPr>
                    <a:defRPr sz="1300" b="1">
                      <a:solidFill>
                        <a:srgbClr val="0000CC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45-4775-B679-15F855555A0E}"/>
                </c:ext>
              </c:extLst>
            </c:dLbl>
            <c:dLbl>
              <c:idx val="8"/>
              <c:layout>
                <c:manualLayout>
                  <c:x val="-3.3636256200959072E-2"/>
                  <c:y val="-3.875968992248062E-2"/>
                </c:manualLayout>
              </c:layout>
              <c:spPr/>
              <c:txPr>
                <a:bodyPr/>
                <a:lstStyle/>
                <a:p>
                  <a:pPr>
                    <a:defRPr sz="1300" b="1">
                      <a:solidFill>
                        <a:srgbClr val="0000CC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45-4775-B679-15F855555A0E}"/>
                </c:ext>
              </c:extLst>
            </c:dLbl>
            <c:dLbl>
              <c:idx val="9"/>
              <c:layout>
                <c:manualLayout>
                  <c:x val="-3.6364375918978717E-2"/>
                  <c:y val="-3.875968992248062E-2"/>
                </c:manualLayout>
              </c:layout>
              <c:spPr/>
              <c:txPr>
                <a:bodyPr/>
                <a:lstStyle/>
                <a:p>
                  <a:pPr>
                    <a:defRPr sz="1300" b="1">
                      <a:solidFill>
                        <a:srgbClr val="0000CC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45-4775-B679-15F855555A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rgbClr val="0000CC"/>
                    </a:solidFill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'8'!$B$1:$K$1</c:f>
              <c:strCache>
                <c:ptCount val="10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  <c:pt idx="9">
                  <c:v>2016.g.</c:v>
                </c:pt>
              </c:strCache>
            </c:strRef>
          </c:cat>
          <c:val>
            <c:numRef>
              <c:f>'8'!$B$3:$K$3</c:f>
              <c:numCache>
                <c:formatCode>0</c:formatCode>
                <c:ptCount val="10"/>
                <c:pt idx="0">
                  <c:v>11617</c:v>
                </c:pt>
                <c:pt idx="1">
                  <c:v>12917</c:v>
                </c:pt>
                <c:pt idx="2">
                  <c:v>13487</c:v>
                </c:pt>
                <c:pt idx="3">
                  <c:v>11690</c:v>
                </c:pt>
                <c:pt idx="4">
                  <c:v>11307</c:v>
                </c:pt>
                <c:pt idx="5">
                  <c:v>11551</c:v>
                </c:pt>
                <c:pt idx="6">
                  <c:v>3427</c:v>
                </c:pt>
                <c:pt idx="7">
                  <c:v>2194</c:v>
                </c:pt>
                <c:pt idx="8" formatCode="#,##0">
                  <c:v>2667</c:v>
                </c:pt>
                <c:pt idx="9" formatCode="#,##0">
                  <c:v>2591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E045-4775-B679-15F855555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44480"/>
        <c:axId val="34246016"/>
      </c:lineChart>
      <c:catAx>
        <c:axId val="34244480"/>
        <c:scaling>
          <c:orientation val="minMax"/>
        </c:scaling>
        <c:delete val="0"/>
        <c:axPos val="b"/>
        <c:majorGridlines>
          <c:spPr>
            <a:ln w="9525"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lv-LV"/>
          </a:p>
        </c:txPr>
        <c:crossAx val="34246016"/>
        <c:crosses val="autoZero"/>
        <c:auto val="1"/>
        <c:lblAlgn val="ctr"/>
        <c:lblOffset val="100"/>
        <c:noMultiLvlLbl val="0"/>
      </c:catAx>
      <c:valAx>
        <c:axId val="3424601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3424448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00" b="1">
                <a:solidFill>
                  <a:srgbClr val="990000"/>
                </a:solidFill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300" b="1">
                <a:solidFill>
                  <a:srgbClr val="0000CC"/>
                </a:solidFill>
              </a:defRPr>
            </a:pPr>
            <a:endParaRPr lang="lv-LV"/>
          </a:p>
        </c:txPr>
      </c:legendEntry>
      <c:layout/>
      <c:overlay val="0"/>
      <c:spPr>
        <a:ln w="9525">
          <a:solidFill>
            <a:sysClr val="windowText" lastClr="000000"/>
          </a:solidFill>
        </a:ln>
      </c:spPr>
      <c:txPr>
        <a:bodyPr/>
        <a:lstStyle/>
        <a:p>
          <a:pPr>
            <a:defRPr sz="1300" b="1"/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600" b="1" i="0" baseline="0" dirty="0">
                <a:solidFill>
                  <a:schemeClr val="tx2"/>
                </a:solidFill>
                <a:effectLst/>
              </a:rPr>
              <a:t>Reģistrēto noziedzīgo nodarījumu skaits uz 100.000 iedzīvotājiem</a:t>
            </a:r>
            <a:endParaRPr lang="lv-LV" sz="1600" dirty="0">
              <a:solidFill>
                <a:schemeClr val="tx2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'8'!$A$4</c:f>
              <c:strCache>
                <c:ptCount val="1"/>
                <c:pt idx="0">
                  <c:v>Igaunija</c:v>
                </c:pt>
              </c:strCache>
            </c:strRef>
          </c:tx>
          <c:spPr>
            <a:solidFill>
              <a:srgbClr val="00B0F0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'8'!$B$2:$F$3</c:f>
              <c:strCache>
                <c:ptCount val="5"/>
                <c:pt idx="0">
                  <c:v>2012.g.</c:v>
                </c:pt>
                <c:pt idx="1">
                  <c:v>2013.g.</c:v>
                </c:pt>
                <c:pt idx="2">
                  <c:v>2014.g.</c:v>
                </c:pt>
                <c:pt idx="3">
                  <c:v>2015.g.</c:v>
                </c:pt>
                <c:pt idx="4">
                  <c:v>2016.g.</c:v>
                </c:pt>
              </c:strCache>
            </c:strRef>
          </c:cat>
          <c:val>
            <c:numRef>
              <c:f>'8'!$B$4:$F$4</c:f>
              <c:numCache>
                <c:formatCode>General</c:formatCode>
                <c:ptCount val="5"/>
                <c:pt idx="0">
                  <c:v>3080</c:v>
                </c:pt>
                <c:pt idx="1">
                  <c:v>3002</c:v>
                </c:pt>
                <c:pt idx="2">
                  <c:v>2880</c:v>
                </c:pt>
                <c:pt idx="3">
                  <c:v>2480</c:v>
                </c:pt>
                <c:pt idx="4">
                  <c:v>2199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06-4325-A2D1-FD5C90F18EA9}"/>
            </c:ext>
          </c:extLst>
        </c:ser>
        <c:ser>
          <c:idx val="1"/>
          <c:order val="1"/>
          <c:tx>
            <c:strRef>
              <c:f>'8'!$A$5</c:f>
              <c:strCache>
                <c:ptCount val="1"/>
                <c:pt idx="0">
                  <c:v>Lietuva</c:v>
                </c:pt>
              </c:strCache>
            </c:strRef>
          </c:tx>
          <c:spPr>
            <a:solidFill>
              <a:srgbClr val="00FF00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66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'8'!$B$2:$F$3</c:f>
              <c:strCache>
                <c:ptCount val="5"/>
                <c:pt idx="0">
                  <c:v>2012.g.</c:v>
                </c:pt>
                <c:pt idx="1">
                  <c:v>2013.g.</c:v>
                </c:pt>
                <c:pt idx="2">
                  <c:v>2014.g.</c:v>
                </c:pt>
                <c:pt idx="3">
                  <c:v>2015.g.</c:v>
                </c:pt>
                <c:pt idx="4">
                  <c:v>2016.g.</c:v>
                </c:pt>
              </c:strCache>
            </c:strRef>
          </c:cat>
          <c:val>
            <c:numRef>
              <c:f>'8'!$B$5:$F$5</c:f>
              <c:numCache>
                <c:formatCode>General</c:formatCode>
                <c:ptCount val="5"/>
                <c:pt idx="0">
                  <c:v>2761</c:v>
                </c:pt>
                <c:pt idx="1">
                  <c:v>2874</c:v>
                </c:pt>
                <c:pt idx="2">
                  <c:v>2842</c:v>
                </c:pt>
                <c:pt idx="3">
                  <c:v>2492</c:v>
                </c:pt>
                <c:pt idx="4">
                  <c:v>1903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06-4325-A2D1-FD5C90F18EA9}"/>
            </c:ext>
          </c:extLst>
        </c:ser>
        <c:ser>
          <c:idx val="2"/>
          <c:order val="2"/>
          <c:tx>
            <c:strRef>
              <c:f>'8'!$A$6</c:f>
              <c:strCache>
                <c:ptCount val="1"/>
                <c:pt idx="0">
                  <c:v>Latvija</c:v>
                </c:pt>
              </c:strCache>
            </c:strRef>
          </c:tx>
          <c:spPr>
            <a:solidFill>
              <a:srgbClr val="C00000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'8'!$B$2:$F$3</c:f>
              <c:strCache>
                <c:ptCount val="5"/>
                <c:pt idx="0">
                  <c:v>2012.g.</c:v>
                </c:pt>
                <c:pt idx="1">
                  <c:v>2013.g.</c:v>
                </c:pt>
                <c:pt idx="2">
                  <c:v>2014.g.</c:v>
                </c:pt>
                <c:pt idx="3">
                  <c:v>2015.g.</c:v>
                </c:pt>
                <c:pt idx="4">
                  <c:v>2016.g.</c:v>
                </c:pt>
              </c:strCache>
            </c:strRef>
          </c:cat>
          <c:val>
            <c:numRef>
              <c:f>'8'!$B$6:$F$6</c:f>
              <c:numCache>
                <c:formatCode>General</c:formatCode>
                <c:ptCount val="5"/>
                <c:pt idx="0">
                  <c:v>2450</c:v>
                </c:pt>
                <c:pt idx="1">
                  <c:v>2360</c:v>
                </c:pt>
                <c:pt idx="2">
                  <c:v>2430</c:v>
                </c:pt>
                <c:pt idx="3">
                  <c:v>2386</c:v>
                </c:pt>
                <c:pt idx="4">
                  <c:v>2327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906-4325-A2D1-FD5C90F18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19552"/>
        <c:axId val="34921088"/>
      </c:barChart>
      <c:catAx>
        <c:axId val="34919552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22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34921088"/>
        <c:crosses val="autoZero"/>
        <c:auto val="1"/>
        <c:lblAlgn val="ctr"/>
        <c:lblOffset val="100"/>
        <c:noMultiLvlLbl val="0"/>
      </c:catAx>
      <c:valAx>
        <c:axId val="34921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9195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0.28059489067363086"/>
          <c:y val="0.93850082020997372"/>
          <c:w val="0.41217019201271166"/>
          <c:h val="4.900902230971127E-2"/>
        </c:manualLayout>
      </c:layout>
      <c:overlay val="0"/>
      <c:spPr>
        <a:noFill/>
        <a:ln w="127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600" b="1"/>
              <a:t>Krimināllikuma 180.pantā paredzētā noziedzīgā nodarījuma īpatsvars no valstī reģistrētajiem kopā </a:t>
            </a:r>
          </a:p>
        </c:rich>
      </c:tx>
      <c:layout>
        <c:manualLayout>
          <c:xMode val="edge"/>
          <c:yMode val="edge"/>
          <c:x val="0.12697305915272988"/>
          <c:y val="1.064962726304579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8870523415977963E-3"/>
          <c:y val="0.10436634717784878"/>
          <c:w val="0.96969696969696972"/>
          <c:h val="0.76918014641141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Reģistrēto noziedzīgo nodarījumu skaits</c:v>
                </c:pt>
              </c:strCache>
            </c:strRef>
          </c:tx>
          <c:spPr>
            <a:solidFill>
              <a:srgbClr val="0033CC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Sheet1!$E$1:$J$1</c:f>
              <c:strCache>
                <c:ptCount val="6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</c:strCache>
            </c:strRef>
          </c:cat>
          <c:val>
            <c:numRef>
              <c:f>Sheet1!$E$2:$J$2</c:f>
              <c:numCache>
                <c:formatCode>General</c:formatCode>
                <c:ptCount val="6"/>
                <c:pt idx="0">
                  <c:v>51582</c:v>
                </c:pt>
                <c:pt idx="1">
                  <c:v>49905</c:v>
                </c:pt>
                <c:pt idx="2">
                  <c:v>47561</c:v>
                </c:pt>
                <c:pt idx="3">
                  <c:v>48477</c:v>
                </c:pt>
                <c:pt idx="4">
                  <c:v>47406</c:v>
                </c:pt>
                <c:pt idx="5">
                  <c:v>45639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38-4C1D-9A49-AD968C766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86944"/>
        <c:axId val="44126208"/>
      </c:barChart>
      <c:lineChart>
        <c:grouping val="standard"/>
        <c:varyColors val="0"/>
        <c:ser>
          <c:idx val="1"/>
          <c:order val="1"/>
          <c:tx>
            <c:strRef>
              <c:f>Sheet1!$D$3</c:f>
              <c:strCache>
                <c:ptCount val="1"/>
                <c:pt idx="0">
                  <c:v>t.sk. pēc KL 180.p.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rgbClr val="FFFF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9'020</a:t>
                    </a:r>
                  </a:p>
                  <a:p>
                    <a:r>
                      <a:rPr lang="en-US"/>
                      <a:t>17,5%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38-4C1D-9A49-AD968C76643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10'151</a:t>
                    </a:r>
                  </a:p>
                  <a:p>
                    <a:r>
                      <a:rPr lang="en-US"/>
                      <a:t>20,3%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38-4C1D-9A49-AD968C76643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9'886</a:t>
                    </a:r>
                  </a:p>
                  <a:p>
                    <a:r>
                      <a:rPr lang="en-US"/>
                      <a:t>20,8%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38-4C1D-9A49-AD968C76643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10'835</a:t>
                    </a:r>
                  </a:p>
                  <a:p>
                    <a:r>
                      <a:rPr lang="en-US"/>
                      <a:t>22,4%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38-4C1D-9A49-AD968C76643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11'557</a:t>
                    </a:r>
                  </a:p>
                  <a:p>
                    <a:r>
                      <a:rPr lang="en-US"/>
                      <a:t>24,4%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38-4C1D-9A49-AD968C76643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11'217</a:t>
                    </a:r>
                  </a:p>
                  <a:p>
                    <a:r>
                      <a:rPr lang="en-US"/>
                      <a:t>24,6%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38-4C1D-9A49-AD968C7664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rgbClr val="FFFF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Sheet1!$E$1:$J$1</c:f>
              <c:strCache>
                <c:ptCount val="6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</c:strCache>
            </c:strRef>
          </c:cat>
          <c:val>
            <c:numRef>
              <c:f>Sheet1!$E$3:$J$3</c:f>
              <c:numCache>
                <c:formatCode>General</c:formatCode>
                <c:ptCount val="6"/>
                <c:pt idx="0">
                  <c:v>9020</c:v>
                </c:pt>
                <c:pt idx="1">
                  <c:v>10151</c:v>
                </c:pt>
                <c:pt idx="2">
                  <c:v>9886</c:v>
                </c:pt>
                <c:pt idx="3">
                  <c:v>10835</c:v>
                </c:pt>
                <c:pt idx="4">
                  <c:v>11557</c:v>
                </c:pt>
                <c:pt idx="5">
                  <c:v>11217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8238-4C1D-9A49-AD968C766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86944"/>
        <c:axId val="44126208"/>
      </c:lineChart>
      <c:catAx>
        <c:axId val="35186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44126208"/>
        <c:crosses val="autoZero"/>
        <c:auto val="1"/>
        <c:lblAlgn val="ctr"/>
        <c:lblOffset val="100"/>
        <c:noMultiLvlLbl val="0"/>
      </c:catAx>
      <c:valAx>
        <c:axId val="44126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18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'10'!$A$2</c:f>
              <c:strCache>
                <c:ptCount val="1"/>
                <c:pt idx="0">
                  <c:v>Reģistrēto noziedzīgo nodarījumu skaits                           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diamond"/>
            <c:size val="8"/>
            <c:spPr>
              <a:solidFill>
                <a:srgbClr val="00FF00"/>
              </a:solidFill>
              <a:ln w="12700"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'10'!$B$1:$K$1</c:f>
              <c:strCache>
                <c:ptCount val="10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  <c:pt idx="9">
                  <c:v>2016.g.</c:v>
                </c:pt>
              </c:strCache>
            </c:strRef>
          </c:cat>
          <c:val>
            <c:numRef>
              <c:f>'10'!$B$2:$K$2</c:f>
              <c:numCache>
                <c:formatCode>General</c:formatCode>
                <c:ptCount val="10"/>
                <c:pt idx="0">
                  <c:v>117</c:v>
                </c:pt>
                <c:pt idx="1">
                  <c:v>117</c:v>
                </c:pt>
                <c:pt idx="2">
                  <c:v>109</c:v>
                </c:pt>
                <c:pt idx="3">
                  <c:v>82</c:v>
                </c:pt>
                <c:pt idx="4">
                  <c:v>91</c:v>
                </c:pt>
                <c:pt idx="5">
                  <c:v>114</c:v>
                </c:pt>
                <c:pt idx="6">
                  <c:v>75</c:v>
                </c:pt>
                <c:pt idx="7">
                  <c:v>85</c:v>
                </c:pt>
                <c:pt idx="8">
                  <c:v>87</c:v>
                </c:pt>
                <c:pt idx="9">
                  <c:v>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AAF-42A4-B0C0-0D1F7A4278E6}"/>
            </c:ext>
          </c:extLst>
        </c:ser>
        <c:ser>
          <c:idx val="1"/>
          <c:order val="1"/>
          <c:tx>
            <c:strRef>
              <c:f>'10'!$A$3</c:f>
              <c:strCache>
                <c:ptCount val="1"/>
                <c:pt idx="0">
                  <c:v>No reģistrētiem nodoto kriminālvajāšanas uzsākšanai ( IC dati )</c:v>
                </c:pt>
              </c:strCache>
            </c:strRef>
          </c:tx>
          <c:spPr>
            <a:ln w="38100">
              <a:solidFill>
                <a:srgbClr val="0000CC"/>
              </a:solidFill>
            </a:ln>
          </c:spPr>
          <c:marker>
            <c:symbol val="circle"/>
            <c:size val="8"/>
            <c:spPr>
              <a:solidFill>
                <a:srgbClr val="FF0000"/>
              </a:solidFill>
              <a:ln>
                <a:solidFill>
                  <a:srgbClr val="0000CC"/>
                </a:solidFill>
              </a:ln>
            </c:spPr>
          </c:marker>
          <c:dLbls>
            <c:dLbl>
              <c:idx val="3"/>
              <c:layout>
                <c:manualLayout>
                  <c:x val="-3.4252165128069882E-2"/>
                  <c:y val="3.0340341693557198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00CC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AF-42A4-B0C0-0D1F7A4278E6}"/>
                </c:ext>
              </c:extLst>
            </c:dLbl>
            <c:dLbl>
              <c:idx val="4"/>
              <c:layout>
                <c:manualLayout>
                  <c:x val="-2.8068013211408553E-2"/>
                  <c:y val="3.5754395956887543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00CC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AF-42A4-B0C0-0D1F7A4278E6}"/>
                </c:ext>
              </c:extLst>
            </c:dLbl>
            <c:dLbl>
              <c:idx val="5"/>
              <c:layout>
                <c:manualLayout>
                  <c:x val="-3.1317911716974275E-2"/>
                  <c:y val="-3.131324362504264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00CC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AF-42A4-B0C0-0D1F7A4278E6}"/>
                </c:ext>
              </c:extLst>
            </c:dLbl>
            <c:dLbl>
              <c:idx val="6"/>
              <c:layout>
                <c:manualLayout>
                  <c:x val="-3.3843072472736671E-2"/>
                  <c:y val="2.8469730251190588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00CC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AF-42A4-B0C0-0D1F7A4278E6}"/>
                </c:ext>
              </c:extLst>
            </c:dLbl>
            <c:dLbl>
              <c:idx val="7"/>
              <c:layout>
                <c:manualLayout>
                  <c:x val="-2.6828924512022029E-2"/>
                  <c:y val="2.6097369385165974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00CC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AF-42A4-B0C0-0D1F7A4278E6}"/>
                </c:ext>
              </c:extLst>
            </c:dLbl>
            <c:dLbl>
              <c:idx val="8"/>
              <c:layout>
                <c:manualLayout>
                  <c:x val="-3.1773857941017974E-2"/>
                  <c:y val="3.3549218238801526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00CC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AF-42A4-B0C0-0D1F7A4278E6}"/>
                </c:ext>
              </c:extLst>
            </c:dLbl>
            <c:dLbl>
              <c:idx val="9"/>
              <c:layout>
                <c:manualLayout>
                  <c:x val="-2.3123079782412546E-2"/>
                  <c:y val="3.0842291097057415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00CC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AF-42A4-B0C0-0D1F7A4278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CC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'10'!$B$1:$K$1</c:f>
              <c:strCache>
                <c:ptCount val="10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  <c:pt idx="9">
                  <c:v>2016.g.</c:v>
                </c:pt>
              </c:strCache>
            </c:strRef>
          </c:cat>
          <c:val>
            <c:numRef>
              <c:f>'10'!$B$3:$K$3</c:f>
              <c:numCache>
                <c:formatCode>General</c:formatCode>
                <c:ptCount val="10"/>
                <c:pt idx="0">
                  <c:v>71</c:v>
                </c:pt>
                <c:pt idx="1">
                  <c:v>70</c:v>
                </c:pt>
                <c:pt idx="2">
                  <c:v>72</c:v>
                </c:pt>
                <c:pt idx="3">
                  <c:v>58</c:v>
                </c:pt>
                <c:pt idx="4">
                  <c:v>34</c:v>
                </c:pt>
                <c:pt idx="5">
                  <c:v>64</c:v>
                </c:pt>
                <c:pt idx="6">
                  <c:v>35</c:v>
                </c:pt>
                <c:pt idx="7">
                  <c:v>32</c:v>
                </c:pt>
                <c:pt idx="8">
                  <c:v>42</c:v>
                </c:pt>
                <c:pt idx="9">
                  <c:v>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AAAF-42A4-B0C0-0D1F7A4278E6}"/>
            </c:ext>
          </c:extLst>
        </c:ser>
        <c:ser>
          <c:idx val="2"/>
          <c:order val="2"/>
          <c:tx>
            <c:strRef>
              <c:f>'10'!$A$4</c:f>
              <c:strCache>
                <c:ptCount val="1"/>
                <c:pt idx="0">
                  <c:v>Īpatsvars %</c:v>
                </c:pt>
              </c:strCache>
            </c:strRef>
          </c:tx>
          <c:spPr>
            <a:ln w="31750">
              <a:solidFill>
                <a:srgbClr val="800000"/>
              </a:solidFill>
            </a:ln>
          </c:spPr>
          <c:marker>
            <c:symbol val="triangle"/>
            <c:size val="8"/>
            <c:spPr>
              <a:solidFill>
                <a:srgbClr val="FFFF00"/>
              </a:solidFill>
              <a:ln>
                <a:solidFill>
                  <a:srgbClr val="800000"/>
                </a:solidFill>
              </a:ln>
            </c:spPr>
          </c:marker>
          <c:dLbls>
            <c:dLbl>
              <c:idx val="0"/>
              <c:layout>
                <c:manualLayout>
                  <c:x val="-4.5404612363942949E-2"/>
                  <c:y val="4.3875577341803945E-2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rgbClr val="990000"/>
                        </a:solidFill>
                      </a:defRPr>
                    </a:pPr>
                    <a:r>
                      <a:rPr lang="en-US"/>
                      <a:t>60,7%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AAF-42A4-B0C0-0D1F7A4278E6}"/>
                </c:ext>
              </c:extLst>
            </c:dLbl>
            <c:dLbl>
              <c:idx val="1"/>
              <c:layout>
                <c:manualLayout>
                  <c:x val="-3.8390464403228304E-2"/>
                  <c:y val="4.1168450220217805E-2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rgbClr val="990000"/>
                        </a:solidFill>
                      </a:defRPr>
                    </a:pPr>
                    <a:r>
                      <a:rPr lang="en-US"/>
                      <a:t>60%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AAF-42A4-B0C0-0D1F7A4278E6}"/>
                </c:ext>
              </c:extLst>
            </c:dLbl>
            <c:dLbl>
              <c:idx val="2"/>
              <c:layout>
                <c:manualLayout>
                  <c:x val="-4.1687086689225633E-2"/>
                  <c:y val="4.5913371932109245E-2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rgbClr val="990000"/>
                        </a:solidFill>
                      </a:defRPr>
                    </a:pPr>
                    <a:r>
                      <a:rPr lang="en-US"/>
                      <a:t>66%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AAF-42A4-B0C0-0D1F7A4278E6}"/>
                </c:ext>
              </c:extLst>
            </c:dLbl>
            <c:dLbl>
              <c:idx val="3"/>
              <c:layout>
                <c:manualLayout>
                  <c:x val="-1.6506473320202282E-2"/>
                  <c:y val="-2.4393941090738006E-2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rgbClr val="990000"/>
                        </a:solidFill>
                      </a:defRPr>
                    </a:pPr>
                    <a:r>
                      <a:rPr lang="en-US"/>
                      <a:t>71%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AAF-42A4-B0C0-0D1F7A4278E6}"/>
                </c:ext>
              </c:extLst>
            </c:dLbl>
            <c:dLbl>
              <c:idx val="4"/>
              <c:layout>
                <c:manualLayout>
                  <c:x val="-3.8390464403228304E-2"/>
                  <c:y val="-5.490146593223403E-2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rgbClr val="990000"/>
                        </a:solidFill>
                      </a:defRPr>
                    </a:pPr>
                    <a:r>
                      <a:rPr lang="en-US"/>
                      <a:t>37,4%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AAF-42A4-B0C0-0D1F7A4278E6}"/>
                </c:ext>
              </c:extLst>
            </c:dLbl>
            <c:dLbl>
              <c:idx val="5"/>
              <c:layout>
                <c:manualLayout>
                  <c:x val="-4.0459678934947063E-2"/>
                  <c:y val="4.3206444790365131E-2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rgbClr val="990000"/>
                        </a:solidFill>
                      </a:defRPr>
                    </a:pPr>
                    <a:r>
                      <a:rPr lang="en-US"/>
                      <a:t>56,1%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AAF-42A4-B0C0-0D1F7A4278E6}"/>
                </c:ext>
              </c:extLst>
            </c:dLbl>
            <c:dLbl>
              <c:idx val="6"/>
              <c:layout>
                <c:manualLayout>
                  <c:x val="-4.375630122094442E-2"/>
                  <c:y val="-4.658250448354806E-2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rgbClr val="990000"/>
                        </a:solidFill>
                      </a:defRPr>
                    </a:pPr>
                    <a:r>
                      <a:rPr lang="en-US"/>
                      <a:t>46,7%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AAF-42A4-B0C0-0D1F7A4278E6}"/>
                </c:ext>
              </c:extLst>
            </c:dLbl>
            <c:dLbl>
              <c:idx val="7"/>
              <c:layout>
                <c:manualLayout>
                  <c:x val="-4.6234608407996203E-2"/>
                  <c:y val="-4.6247938207828743E-2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rgbClr val="990000"/>
                        </a:solidFill>
                      </a:defRPr>
                    </a:pPr>
                    <a:r>
                      <a:rPr lang="en-US"/>
                      <a:t>37,6%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AAF-42A4-B0C0-0D1F7A4278E6}"/>
                </c:ext>
              </c:extLst>
            </c:dLbl>
            <c:dLbl>
              <c:idx val="8"/>
              <c:layout>
                <c:manualLayout>
                  <c:x val="-3.5093842117231003E-2"/>
                  <c:y val="-3.371660136658234E-2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rgbClr val="990000"/>
                        </a:solidFill>
                      </a:defRPr>
                    </a:pPr>
                    <a:r>
                      <a:rPr lang="en-US"/>
                      <a:t>48%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AAF-42A4-B0C0-0D1F7A4278E6}"/>
                </c:ext>
              </c:extLst>
            </c:dLbl>
            <c:dLbl>
              <c:idx val="9"/>
              <c:layout>
                <c:manualLayout>
                  <c:x val="-3.3457211919340341E-2"/>
                  <c:y val="-3.1009474244996105E-2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rgbClr val="990000"/>
                        </a:solidFill>
                      </a:defRPr>
                    </a:pPr>
                    <a:r>
                      <a:rPr lang="en-US"/>
                      <a:t>41,8%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AAF-42A4-B0C0-0D1F7A4278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rgbClr val="990000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'10'!$B$1:$K$1</c:f>
              <c:strCache>
                <c:ptCount val="10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  <c:pt idx="9">
                  <c:v>2016.g.</c:v>
                </c:pt>
              </c:strCache>
            </c:strRef>
          </c:cat>
          <c:val>
            <c:numRef>
              <c:f>'10'!$B$4:$K$4</c:f>
              <c:numCache>
                <c:formatCode>General</c:formatCode>
                <c:ptCount val="10"/>
                <c:pt idx="0">
                  <c:v>60.7</c:v>
                </c:pt>
                <c:pt idx="1">
                  <c:v>60</c:v>
                </c:pt>
                <c:pt idx="2">
                  <c:v>66</c:v>
                </c:pt>
                <c:pt idx="3">
                  <c:v>71</c:v>
                </c:pt>
                <c:pt idx="4">
                  <c:v>37.4</c:v>
                </c:pt>
                <c:pt idx="5">
                  <c:v>56.1</c:v>
                </c:pt>
                <c:pt idx="6">
                  <c:v>46.7</c:v>
                </c:pt>
                <c:pt idx="7">
                  <c:v>37.6</c:v>
                </c:pt>
                <c:pt idx="8">
                  <c:v>48</c:v>
                </c:pt>
                <c:pt idx="9">
                  <c:v>41.8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AAAF-42A4-B0C0-0D1F7A4278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836352"/>
        <c:axId val="46887296"/>
      </c:lineChart>
      <c:catAx>
        <c:axId val="46836352"/>
        <c:scaling>
          <c:orientation val="minMax"/>
        </c:scaling>
        <c:delete val="0"/>
        <c:axPos val="b"/>
        <c:majorGridlines>
          <c:spPr>
            <a:ln w="9525"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lv-LV"/>
          </a:p>
        </c:txPr>
        <c:crossAx val="46887296"/>
        <c:crosses val="autoZero"/>
        <c:auto val="1"/>
        <c:lblAlgn val="ctr"/>
        <c:lblOffset val="100"/>
        <c:noMultiLvlLbl val="0"/>
      </c:catAx>
      <c:valAx>
        <c:axId val="468872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683635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100" b="1">
                <a:solidFill>
                  <a:srgbClr val="FF0000"/>
                </a:solidFill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100" b="1">
                <a:solidFill>
                  <a:srgbClr val="0000CC"/>
                </a:solidFill>
              </a:defRPr>
            </a:pPr>
            <a:endParaRPr lang="lv-LV"/>
          </a:p>
        </c:txPr>
      </c:legendEntry>
      <c:legendEntry>
        <c:idx val="2"/>
        <c:txPr>
          <a:bodyPr/>
          <a:lstStyle/>
          <a:p>
            <a:pPr>
              <a:defRPr sz="1100" b="1">
                <a:solidFill>
                  <a:srgbClr val="990000"/>
                </a:solidFill>
              </a:defRPr>
            </a:pPr>
            <a:endParaRPr lang="lv-LV"/>
          </a:p>
        </c:txPr>
      </c:legendEntry>
      <c:layout>
        <c:manualLayout>
          <c:xMode val="edge"/>
          <c:yMode val="edge"/>
          <c:x val="0.23874164552848229"/>
          <c:y val="0.8832845649158565"/>
          <c:w val="0.57657209946558374"/>
          <c:h val="0.11517918993765429"/>
        </c:manualLayout>
      </c:layout>
      <c:overlay val="0"/>
      <c:spPr>
        <a:solidFill>
          <a:schemeClr val="bg1"/>
        </a:solidFill>
        <a:ln w="9525">
          <a:solidFill>
            <a:sysClr val="windowText" lastClr="000000"/>
          </a:solidFill>
        </a:ln>
      </c:spPr>
      <c:txPr>
        <a:bodyPr/>
        <a:lstStyle/>
        <a:p>
          <a:pPr>
            <a:defRPr sz="1100" b="1"/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05173099577805E-2"/>
          <c:y val="2.5118759375100778E-2"/>
          <c:w val="0.97621039923316977"/>
          <c:h val="0.85141755217113635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1608960"/>
        <c:axId val="111610496"/>
      </c:barChart>
      <c:catAx>
        <c:axId val="11160896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11610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610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1608960"/>
        <c:crosses val="autoZero"/>
        <c:crossBetween val="between"/>
      </c:valAx>
      <c:spPr>
        <a:noFill/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95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lv-LV" sz="1600" dirty="0"/>
              <a:t>Tīšas slepkavības </a:t>
            </a:r>
            <a:r>
              <a:rPr lang="lv-LV" sz="1600" b="0" dirty="0"/>
              <a:t>(kopā ar mēģinājumiem)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'11'!$A$2</c:f>
              <c:strCache>
                <c:ptCount val="1"/>
                <c:pt idx="0">
                  <c:v>Tīšas slepkavības (kopā ar mēģinājumiem)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6350"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27-42F6-A169-3B01E413E629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6350"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27-42F6-A169-3B01E413E62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6350"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27-42F6-A169-3B01E413E629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6350"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827-42F6-A169-3B01E413E629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6350"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827-42F6-A169-3B01E413E629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6350"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827-42F6-A169-3B01E413E629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 w="6350"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827-42F6-A169-3B01E413E629}"/>
              </c:ext>
            </c:extLst>
          </c:dPt>
          <c:dPt>
            <c:idx val="7"/>
            <c:invertIfNegative val="0"/>
            <c:bubble3D val="0"/>
            <c:spPr>
              <a:solidFill>
                <a:srgbClr val="0000CC"/>
              </a:solidFill>
              <a:ln w="6350"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827-42F6-A169-3B01E413E629}"/>
              </c:ext>
            </c:extLst>
          </c:dPt>
          <c:dPt>
            <c:idx val="8"/>
            <c:invertIfNegative val="0"/>
            <c:bubble3D val="0"/>
            <c:spPr>
              <a:solidFill>
                <a:srgbClr val="0000CC"/>
              </a:solidFill>
              <a:ln w="6350"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827-42F6-A169-3B01E413E629}"/>
              </c:ext>
            </c:extLst>
          </c:dPt>
          <c:dPt>
            <c:idx val="9"/>
            <c:invertIfNegative val="0"/>
            <c:bubble3D val="0"/>
            <c:spPr>
              <a:solidFill>
                <a:srgbClr val="0000CC"/>
              </a:solidFill>
              <a:ln w="6350"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827-42F6-A169-3B01E413E629}"/>
              </c:ext>
            </c:extLst>
          </c:dPt>
          <c:dPt>
            <c:idx val="10"/>
            <c:invertIfNegative val="0"/>
            <c:bubble3D val="0"/>
            <c:spPr>
              <a:solidFill>
                <a:srgbClr val="0000CC"/>
              </a:solidFill>
              <a:ln w="6350"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2827-42F6-A169-3B01E413E629}"/>
              </c:ext>
            </c:extLst>
          </c:dPt>
          <c:dPt>
            <c:idx val="11"/>
            <c:invertIfNegative val="0"/>
            <c:bubble3D val="0"/>
            <c:spPr>
              <a:solidFill>
                <a:srgbClr val="0000CC"/>
              </a:solidFill>
              <a:ln w="6350"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2827-42F6-A169-3B01E413E629}"/>
              </c:ext>
            </c:extLst>
          </c:dPt>
          <c:dPt>
            <c:idx val="12"/>
            <c:invertIfNegative val="0"/>
            <c:bubble3D val="0"/>
            <c:spPr>
              <a:solidFill>
                <a:srgbClr val="0000CC"/>
              </a:solidFill>
              <a:ln w="6350"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2827-42F6-A169-3B01E413E629}"/>
              </c:ext>
            </c:extLst>
          </c:dPt>
          <c:dPt>
            <c:idx val="13"/>
            <c:invertIfNegative val="0"/>
            <c:bubble3D val="0"/>
            <c:spPr>
              <a:solidFill>
                <a:srgbClr val="0000CC"/>
              </a:solidFill>
              <a:ln w="6350"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2827-42F6-A169-3B01E413E629}"/>
              </c:ext>
            </c:extLst>
          </c:dPt>
          <c:dPt>
            <c:idx val="14"/>
            <c:invertIfNegative val="0"/>
            <c:bubble3D val="0"/>
            <c:spPr>
              <a:solidFill>
                <a:srgbClr val="0000CC"/>
              </a:solidFill>
              <a:ln w="6350"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2827-42F6-A169-3B01E413E629}"/>
              </c:ext>
            </c:extLst>
          </c:dPt>
          <c:dPt>
            <c:idx val="15"/>
            <c:invertIfNegative val="0"/>
            <c:bubble3D val="0"/>
            <c:spPr>
              <a:solidFill>
                <a:srgbClr val="0000CC"/>
              </a:solidFill>
              <a:ln w="6350"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2827-42F6-A169-3B01E413E629}"/>
              </c:ext>
            </c:extLst>
          </c:dPt>
          <c:dPt>
            <c:idx val="16"/>
            <c:invertIfNegative val="0"/>
            <c:bubble3D val="0"/>
            <c:spPr>
              <a:solidFill>
                <a:srgbClr val="0000CC"/>
              </a:solidFill>
              <a:ln w="6350"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2827-42F6-A169-3B01E413E629}"/>
              </c:ext>
            </c:extLst>
          </c:dPt>
          <c:dPt>
            <c:idx val="17"/>
            <c:invertIfNegative val="0"/>
            <c:bubble3D val="0"/>
            <c:spPr>
              <a:solidFill>
                <a:srgbClr val="00FF00"/>
              </a:solidFill>
              <a:ln w="6350"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2827-42F6-A169-3B01E413E629}"/>
              </c:ext>
            </c:extLst>
          </c:dPt>
          <c:dPt>
            <c:idx val="18"/>
            <c:invertIfNegative val="0"/>
            <c:bubble3D val="0"/>
            <c:spPr>
              <a:solidFill>
                <a:srgbClr val="00FF00"/>
              </a:solidFill>
              <a:ln w="6350"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2827-42F6-A169-3B01E413E629}"/>
              </c:ext>
            </c:extLst>
          </c:dPt>
          <c:dPt>
            <c:idx val="19"/>
            <c:invertIfNegative val="0"/>
            <c:bubble3D val="0"/>
            <c:spPr>
              <a:solidFill>
                <a:srgbClr val="00FF00"/>
              </a:solidFill>
              <a:ln w="6350"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2827-42F6-A169-3B01E413E629}"/>
              </c:ext>
            </c:extLst>
          </c:dPt>
          <c:dPt>
            <c:idx val="20"/>
            <c:invertIfNegative val="0"/>
            <c:bubble3D val="0"/>
            <c:spPr>
              <a:solidFill>
                <a:srgbClr val="00FF00"/>
              </a:solidFill>
              <a:ln w="6350"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2827-42F6-A169-3B01E413E629}"/>
              </c:ext>
            </c:extLst>
          </c:dPt>
          <c:dPt>
            <c:idx val="21"/>
            <c:invertIfNegative val="0"/>
            <c:bubble3D val="0"/>
            <c:spPr>
              <a:solidFill>
                <a:srgbClr val="00FF00"/>
              </a:solidFill>
              <a:ln w="6350"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2827-42F6-A169-3B01E413E629}"/>
              </c:ext>
            </c:extLst>
          </c:dPt>
          <c:dPt>
            <c:idx val="22"/>
            <c:invertIfNegative val="0"/>
            <c:bubble3D val="0"/>
            <c:spPr>
              <a:solidFill>
                <a:srgbClr val="00FF00"/>
              </a:solidFill>
              <a:ln w="6350"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2827-42F6-A169-3B01E413E629}"/>
              </c:ext>
            </c:extLst>
          </c:dPt>
          <c:dPt>
            <c:idx val="23"/>
            <c:invertIfNegative val="0"/>
            <c:bubble3D val="0"/>
            <c:spPr>
              <a:solidFill>
                <a:srgbClr val="00FF00"/>
              </a:solidFill>
              <a:ln w="6350"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2827-42F6-A169-3B01E413E629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00CC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00CC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00CC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00CC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4.3907793633369925E-3"/>
                  <c:y val="-4.9751243781094526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00CC"/>
                      </a:solidFill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827-42F6-A169-3B01E413E629}"/>
                </c:ext>
              </c:extLst>
            </c:dLbl>
            <c:dLbl>
              <c:idx val="12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00CC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00CC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00CC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00CC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00CC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8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8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8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8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8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8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8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'11'!$B$1:$Y$1</c:f>
              <c:strCache>
                <c:ptCount val="24"/>
                <c:pt idx="0">
                  <c:v>1993.g.</c:v>
                </c:pt>
                <c:pt idx="1">
                  <c:v>1994.g.</c:v>
                </c:pt>
                <c:pt idx="2">
                  <c:v>1995.g.</c:v>
                </c:pt>
                <c:pt idx="3">
                  <c:v>1996.g.</c:v>
                </c:pt>
                <c:pt idx="4">
                  <c:v>1997.g.</c:v>
                </c:pt>
                <c:pt idx="5">
                  <c:v>1998.g.</c:v>
                </c:pt>
                <c:pt idx="6">
                  <c:v>1999.g.</c:v>
                </c:pt>
                <c:pt idx="7">
                  <c:v>2000.g.</c:v>
                </c:pt>
                <c:pt idx="8">
                  <c:v>2001.g.</c:v>
                </c:pt>
                <c:pt idx="9">
                  <c:v>2002.g.</c:v>
                </c:pt>
                <c:pt idx="10">
                  <c:v>2003.g.</c:v>
                </c:pt>
                <c:pt idx="11">
                  <c:v>2004.g.</c:v>
                </c:pt>
                <c:pt idx="12">
                  <c:v>2005.g.</c:v>
                </c:pt>
                <c:pt idx="13">
                  <c:v>2006.g.</c:v>
                </c:pt>
                <c:pt idx="14">
                  <c:v>2007.g.</c:v>
                </c:pt>
                <c:pt idx="15">
                  <c:v>2008.g.</c:v>
                </c:pt>
                <c:pt idx="16">
                  <c:v>2009.g.</c:v>
                </c:pt>
                <c:pt idx="17">
                  <c:v>2010.g.</c:v>
                </c:pt>
                <c:pt idx="18">
                  <c:v>2011.g.</c:v>
                </c:pt>
                <c:pt idx="19">
                  <c:v>2012.g.</c:v>
                </c:pt>
                <c:pt idx="20">
                  <c:v>2013.g.</c:v>
                </c:pt>
                <c:pt idx="21">
                  <c:v>2014.g.</c:v>
                </c:pt>
                <c:pt idx="22">
                  <c:v>2015.g.</c:v>
                </c:pt>
                <c:pt idx="23">
                  <c:v>2016.g.</c:v>
                </c:pt>
              </c:strCache>
            </c:strRef>
          </c:cat>
          <c:val>
            <c:numRef>
              <c:f>'11'!$B$2:$Y$2</c:f>
              <c:numCache>
                <c:formatCode>General</c:formatCode>
                <c:ptCount val="24"/>
                <c:pt idx="0">
                  <c:v>429</c:v>
                </c:pt>
                <c:pt idx="1">
                  <c:v>366</c:v>
                </c:pt>
                <c:pt idx="2">
                  <c:v>281</c:v>
                </c:pt>
                <c:pt idx="3">
                  <c:v>256</c:v>
                </c:pt>
                <c:pt idx="4">
                  <c:v>259</c:v>
                </c:pt>
                <c:pt idx="5">
                  <c:v>238</c:v>
                </c:pt>
                <c:pt idx="6">
                  <c:v>214</c:v>
                </c:pt>
                <c:pt idx="7">
                  <c:v>219</c:v>
                </c:pt>
                <c:pt idx="8">
                  <c:v>214</c:v>
                </c:pt>
                <c:pt idx="9">
                  <c:v>207</c:v>
                </c:pt>
                <c:pt idx="10">
                  <c:v>220</c:v>
                </c:pt>
                <c:pt idx="11">
                  <c:v>199</c:v>
                </c:pt>
                <c:pt idx="12">
                  <c:v>145</c:v>
                </c:pt>
                <c:pt idx="13">
                  <c:v>148</c:v>
                </c:pt>
                <c:pt idx="14">
                  <c:v>117</c:v>
                </c:pt>
                <c:pt idx="15">
                  <c:v>117</c:v>
                </c:pt>
                <c:pt idx="16">
                  <c:v>109</c:v>
                </c:pt>
                <c:pt idx="17">
                  <c:v>82</c:v>
                </c:pt>
                <c:pt idx="18">
                  <c:v>91</c:v>
                </c:pt>
                <c:pt idx="19">
                  <c:v>114</c:v>
                </c:pt>
                <c:pt idx="20">
                  <c:v>75</c:v>
                </c:pt>
                <c:pt idx="21">
                  <c:v>85</c:v>
                </c:pt>
                <c:pt idx="22">
                  <c:v>87</c:v>
                </c:pt>
                <c:pt idx="23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0-2827-42F6-A169-3B01E413E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871488"/>
        <c:axId val="111873024"/>
      </c:barChart>
      <c:catAx>
        <c:axId val="111871488"/>
        <c:scaling>
          <c:orientation val="minMax"/>
        </c:scaling>
        <c:delete val="0"/>
        <c:axPos val="b"/>
        <c:majorGridlines>
          <c:spPr>
            <a:ln w="952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2225">
            <a:solidFill>
              <a:sysClr val="windowText" lastClr="000000"/>
            </a:solidFill>
          </a:ln>
        </c:spPr>
        <c:txPr>
          <a:bodyPr rot="-5400000" vert="horz"/>
          <a:lstStyle/>
          <a:p>
            <a:pPr>
              <a:defRPr sz="1200" b="1"/>
            </a:pPr>
            <a:endParaRPr lang="lv-LV"/>
          </a:p>
        </c:txPr>
        <c:crossAx val="111873024"/>
        <c:crosses val="autoZero"/>
        <c:auto val="1"/>
        <c:lblAlgn val="ctr"/>
        <c:lblOffset val="100"/>
        <c:noMultiLvlLbl val="0"/>
      </c:catAx>
      <c:valAx>
        <c:axId val="111873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18714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06303620890889E-2"/>
          <c:y val="8.0919286091669506E-4"/>
          <c:w val="0.89365246195691639"/>
          <c:h val="0.98188532306011522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2040576"/>
        <c:axId val="111939968"/>
      </c:barChart>
      <c:catAx>
        <c:axId val="11204057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11939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939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2040576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97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lv-LV" sz="1600" b="1" i="0" baseline="0" dirty="0"/>
              <a:t>Sevišķi smagu noziegumu sadalījums pēc Krimināllikuma pantiem</a:t>
            </a:r>
            <a:endParaRPr lang="ru-RU" sz="1600" b="1" i="0" baseline="0" dirty="0"/>
          </a:p>
        </c:rich>
      </c:tx>
      <c:layout>
        <c:manualLayout>
          <c:xMode val="edge"/>
          <c:yMode val="edge"/>
          <c:x val="0.1247127698499817"/>
          <c:y val="1.330004481147173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'11.'!$B$1</c:f>
              <c:strCache>
                <c:ptCount val="1"/>
                <c:pt idx="0">
                  <c:v>2013.g.</c:v>
                </c:pt>
              </c:strCache>
            </c:strRef>
          </c:tx>
          <c:spPr>
            <a:solidFill>
              <a:srgbClr val="FFC000"/>
            </a:solidFill>
            <a:ln w="952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'11.'!$A$2:$A$7</c:f>
              <c:strCache>
                <c:ptCount val="6"/>
                <c:pt idx="0">
                  <c:v>125.p. 2.,3.d.</c:v>
                </c:pt>
                <c:pt idx="1">
                  <c:v>175.p.4.d.</c:v>
                </c:pt>
                <c:pt idx="2">
                  <c:v>177.p.3.d.</c:v>
                </c:pt>
                <c:pt idx="3">
                  <c:v>179.p.3.d.</c:v>
                </c:pt>
                <c:pt idx="4">
                  <c:v>185.p.2.d.</c:v>
                </c:pt>
                <c:pt idx="5">
                  <c:v>253.1.p.2.,3.d.</c:v>
                </c:pt>
              </c:strCache>
            </c:strRef>
          </c:cat>
          <c:val>
            <c:numRef>
              <c:f>'11.'!$B$2:$B$7</c:f>
              <c:numCache>
                <c:formatCode>General</c:formatCode>
                <c:ptCount val="6"/>
                <c:pt idx="0">
                  <c:v>100</c:v>
                </c:pt>
                <c:pt idx="1">
                  <c:v>203</c:v>
                </c:pt>
                <c:pt idx="2">
                  <c:v>210</c:v>
                </c:pt>
                <c:pt idx="3">
                  <c:v>294</c:v>
                </c:pt>
                <c:pt idx="4">
                  <c:v>306</c:v>
                </c:pt>
                <c:pt idx="5">
                  <c:v>193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D2-41FB-9418-87711FC24B8C}"/>
            </c:ext>
          </c:extLst>
        </c:ser>
        <c:ser>
          <c:idx val="1"/>
          <c:order val="1"/>
          <c:tx>
            <c:strRef>
              <c:f>'11.'!$C$1</c:f>
              <c:strCache>
                <c:ptCount val="1"/>
                <c:pt idx="0">
                  <c:v>2014.g.</c:v>
                </c:pt>
              </c:strCache>
            </c:strRef>
          </c:tx>
          <c:spPr>
            <a:solidFill>
              <a:srgbClr val="0000CC"/>
            </a:solidFill>
            <a:ln w="952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solidFill>
                      <a:srgbClr val="0000CC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'11.'!$A$2:$A$7</c:f>
              <c:strCache>
                <c:ptCount val="6"/>
                <c:pt idx="0">
                  <c:v>125.p. 2.,3.d.</c:v>
                </c:pt>
                <c:pt idx="1">
                  <c:v>175.p.4.d.</c:v>
                </c:pt>
                <c:pt idx="2">
                  <c:v>177.p.3.d.</c:v>
                </c:pt>
                <c:pt idx="3">
                  <c:v>179.p.3.d.</c:v>
                </c:pt>
                <c:pt idx="4">
                  <c:v>185.p.2.d.</c:v>
                </c:pt>
                <c:pt idx="5">
                  <c:v>253.1.p.2.,3.d.</c:v>
                </c:pt>
              </c:strCache>
            </c:strRef>
          </c:cat>
          <c:val>
            <c:numRef>
              <c:f>'11.'!$C$2:$C$7</c:f>
              <c:numCache>
                <c:formatCode>General</c:formatCode>
                <c:ptCount val="6"/>
                <c:pt idx="0">
                  <c:v>93</c:v>
                </c:pt>
                <c:pt idx="1">
                  <c:v>256</c:v>
                </c:pt>
                <c:pt idx="2">
                  <c:v>425</c:v>
                </c:pt>
                <c:pt idx="3">
                  <c:v>71</c:v>
                </c:pt>
                <c:pt idx="4">
                  <c:v>335</c:v>
                </c:pt>
                <c:pt idx="5">
                  <c:v>171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D2-41FB-9418-87711FC24B8C}"/>
            </c:ext>
          </c:extLst>
        </c:ser>
        <c:ser>
          <c:idx val="2"/>
          <c:order val="2"/>
          <c:tx>
            <c:strRef>
              <c:f>'11.'!$D$1</c:f>
              <c:strCache>
                <c:ptCount val="1"/>
                <c:pt idx="0">
                  <c:v>2015.g.</c:v>
                </c:pt>
              </c:strCache>
            </c:strRef>
          </c:tx>
          <c:spPr>
            <a:solidFill>
              <a:srgbClr val="00FF00"/>
            </a:solidFill>
            <a:ln w="952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solidFill>
                      <a:srgbClr val="0080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'11.'!$A$2:$A$7</c:f>
              <c:strCache>
                <c:ptCount val="6"/>
                <c:pt idx="0">
                  <c:v>125.p. 2.,3.d.</c:v>
                </c:pt>
                <c:pt idx="1">
                  <c:v>175.p.4.d.</c:v>
                </c:pt>
                <c:pt idx="2">
                  <c:v>177.p.3.d.</c:v>
                </c:pt>
                <c:pt idx="3">
                  <c:v>179.p.3.d.</c:v>
                </c:pt>
                <c:pt idx="4">
                  <c:v>185.p.2.d.</c:v>
                </c:pt>
                <c:pt idx="5">
                  <c:v>253.1.p.2.,3.d.</c:v>
                </c:pt>
              </c:strCache>
            </c:strRef>
          </c:cat>
          <c:val>
            <c:numRef>
              <c:f>'11.'!$D$2:$D$7</c:f>
              <c:numCache>
                <c:formatCode>General</c:formatCode>
                <c:ptCount val="6"/>
                <c:pt idx="0">
                  <c:v>70</c:v>
                </c:pt>
                <c:pt idx="1">
                  <c:v>266</c:v>
                </c:pt>
                <c:pt idx="2">
                  <c:v>163</c:v>
                </c:pt>
                <c:pt idx="3">
                  <c:v>154</c:v>
                </c:pt>
                <c:pt idx="4">
                  <c:v>311</c:v>
                </c:pt>
                <c:pt idx="5">
                  <c:v>251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2D2-41FB-9418-87711FC24B8C}"/>
            </c:ext>
          </c:extLst>
        </c:ser>
        <c:ser>
          <c:idx val="3"/>
          <c:order val="3"/>
          <c:tx>
            <c:strRef>
              <c:f>'11.'!$E$1</c:f>
              <c:strCache>
                <c:ptCount val="1"/>
                <c:pt idx="0">
                  <c:v>2016.g.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schemeClr val="tx1"/>
              </a:solidFill>
            </a:ln>
          </c:spPr>
          <c:invertIfNegative val="0"/>
          <c:dLbls>
            <c:dLbl>
              <c:idx val="1"/>
              <c:layout>
                <c:manualLayout>
                  <c:x val="4.3907793633369925E-3"/>
                  <c:y val="8.130081300813009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D2-41FB-9418-87711FC24B8C}"/>
                </c:ext>
              </c:extLst>
            </c:dLbl>
            <c:dLbl>
              <c:idx val="3"/>
              <c:layout>
                <c:manualLayout>
                  <c:x val="4.3907793633369925E-3"/>
                  <c:y val="8.130081300813009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D2-41FB-9418-87711FC24B8C}"/>
                </c:ext>
              </c:extLst>
            </c:dLbl>
            <c:dLbl>
              <c:idx val="4"/>
              <c:layout>
                <c:manualLayout>
                  <c:x val="5.8543724844493227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D2-41FB-9418-87711FC24B8C}"/>
                </c:ext>
              </c:extLst>
            </c:dLbl>
            <c:dLbl>
              <c:idx val="5"/>
              <c:layout>
                <c:manualLayout>
                  <c:x val="7.3179656055615463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D2-41FB-9418-87711FC24B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'11.'!$A$2:$A$7</c:f>
              <c:strCache>
                <c:ptCount val="6"/>
                <c:pt idx="0">
                  <c:v>125.p. 2.,3.d.</c:v>
                </c:pt>
                <c:pt idx="1">
                  <c:v>175.p.4.d.</c:v>
                </c:pt>
                <c:pt idx="2">
                  <c:v>177.p.3.d.</c:v>
                </c:pt>
                <c:pt idx="3">
                  <c:v>179.p.3.d.</c:v>
                </c:pt>
                <c:pt idx="4">
                  <c:v>185.p.2.d.</c:v>
                </c:pt>
                <c:pt idx="5">
                  <c:v>253.1.p.2.,3.d.</c:v>
                </c:pt>
              </c:strCache>
            </c:strRef>
          </c:cat>
          <c:val>
            <c:numRef>
              <c:f>'11.'!$E$2:$E$7</c:f>
              <c:numCache>
                <c:formatCode>General</c:formatCode>
                <c:ptCount val="6"/>
                <c:pt idx="0">
                  <c:v>76</c:v>
                </c:pt>
                <c:pt idx="1">
                  <c:v>189</c:v>
                </c:pt>
                <c:pt idx="2">
                  <c:v>294</c:v>
                </c:pt>
                <c:pt idx="3">
                  <c:v>96</c:v>
                </c:pt>
                <c:pt idx="4">
                  <c:v>325</c:v>
                </c:pt>
                <c:pt idx="5">
                  <c:v>189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2D2-41FB-9418-87711FC24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993216"/>
        <c:axId val="111994752"/>
      </c:barChart>
      <c:catAx>
        <c:axId val="111993216"/>
        <c:scaling>
          <c:orientation val="minMax"/>
        </c:scaling>
        <c:delete val="0"/>
        <c:axPos val="b"/>
        <c:majorGridlines>
          <c:spPr>
            <a:ln w="9525"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22225">
            <a:solidFill>
              <a:sysClr val="windowText" lastClr="000000"/>
            </a:solidFill>
            <a:prstDash val="solid"/>
          </a:ln>
        </c:spPr>
        <c:txPr>
          <a:bodyPr/>
          <a:lstStyle/>
          <a:p>
            <a:pPr>
              <a:defRPr sz="1200" b="1"/>
            </a:pPr>
            <a:endParaRPr lang="lv-LV"/>
          </a:p>
        </c:txPr>
        <c:crossAx val="111994752"/>
        <c:crosses val="autoZero"/>
        <c:auto val="1"/>
        <c:lblAlgn val="ctr"/>
        <c:lblOffset val="100"/>
        <c:noMultiLvlLbl val="0"/>
      </c:catAx>
      <c:valAx>
        <c:axId val="111994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199321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="1">
                <a:solidFill>
                  <a:srgbClr val="C00000"/>
                </a:solidFill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rgbClr val="0000FF"/>
                </a:solidFill>
              </a:defRPr>
            </a:pPr>
            <a:endParaRPr lang="lv-LV"/>
          </a:p>
        </c:txPr>
      </c:legendEntry>
      <c:legendEntry>
        <c:idx val="2"/>
        <c:txPr>
          <a:bodyPr/>
          <a:lstStyle/>
          <a:p>
            <a:pPr>
              <a:defRPr sz="1200" b="1">
                <a:solidFill>
                  <a:srgbClr val="006600"/>
                </a:solidFill>
              </a:defRPr>
            </a:pPr>
            <a:endParaRPr lang="lv-LV"/>
          </a:p>
        </c:txPr>
      </c:legendEntry>
      <c:legendEntry>
        <c:idx val="3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lv-LV"/>
          </a:p>
        </c:txPr>
      </c:legendEntry>
      <c:overlay val="0"/>
      <c:spPr>
        <a:ln w="9525">
          <a:solidFill>
            <a:sysClr val="windowText" lastClr="000000"/>
          </a:solidFill>
        </a:ln>
      </c:spPr>
      <c:txPr>
        <a:bodyPr/>
        <a:lstStyle/>
        <a:p>
          <a:pPr>
            <a:defRPr sz="1200" b="1"/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lv-LV" sz="1600" b="1" i="0" baseline="0" dirty="0"/>
              <a:t>Reģistrēti noziedzīgi nodarījumi pret tikumību un dzimumneaizskaramību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6117216117216119E-2"/>
          <c:y val="0.11737172012844896"/>
          <c:w val="0.96776556776556777"/>
          <c:h val="0.699602767730491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'12'!$A$2</c:f>
              <c:strCache>
                <c:ptCount val="1"/>
                <c:pt idx="0">
                  <c:v>159.p.</c:v>
                </c:pt>
              </c:strCache>
            </c:strRef>
          </c:tx>
          <c:spPr>
            <a:solidFill>
              <a:srgbClr val="00FF00"/>
            </a:solidFill>
            <a:ln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'12'!$B$1:$F$1</c:f>
              <c:strCache>
                <c:ptCount val="5"/>
                <c:pt idx="0">
                  <c:v>2012.g. - 314</c:v>
                </c:pt>
                <c:pt idx="1">
                  <c:v>2013.g. - 381</c:v>
                </c:pt>
                <c:pt idx="2">
                  <c:v>2014.g. - 460</c:v>
                </c:pt>
                <c:pt idx="3">
                  <c:v>2015.g. - 315</c:v>
                </c:pt>
                <c:pt idx="4">
                  <c:v>2016.g. - 247</c:v>
                </c:pt>
              </c:strCache>
            </c:strRef>
          </c:cat>
          <c:val>
            <c:numRef>
              <c:f>'12'!$B$2:$F$2</c:f>
              <c:numCache>
                <c:formatCode>General</c:formatCode>
                <c:ptCount val="5"/>
                <c:pt idx="0">
                  <c:v>69</c:v>
                </c:pt>
                <c:pt idx="1">
                  <c:v>73</c:v>
                </c:pt>
                <c:pt idx="2">
                  <c:v>75</c:v>
                </c:pt>
                <c:pt idx="3">
                  <c:v>60</c:v>
                </c:pt>
                <c:pt idx="4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4B-4E74-AC0F-2D8CD66ECA58}"/>
            </c:ext>
          </c:extLst>
        </c:ser>
        <c:ser>
          <c:idx val="1"/>
          <c:order val="1"/>
          <c:tx>
            <c:strRef>
              <c:f>'12'!$A$3</c:f>
              <c:strCache>
                <c:ptCount val="1"/>
                <c:pt idx="0">
                  <c:v>160.p.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'12'!$B$1:$F$1</c:f>
              <c:strCache>
                <c:ptCount val="5"/>
                <c:pt idx="0">
                  <c:v>2012.g. - 314</c:v>
                </c:pt>
                <c:pt idx="1">
                  <c:v>2013.g. - 381</c:v>
                </c:pt>
                <c:pt idx="2">
                  <c:v>2014.g. - 460</c:v>
                </c:pt>
                <c:pt idx="3">
                  <c:v>2015.g. - 315</c:v>
                </c:pt>
                <c:pt idx="4">
                  <c:v>2016.g. - 247</c:v>
                </c:pt>
              </c:strCache>
            </c:strRef>
          </c:cat>
          <c:val>
            <c:numRef>
              <c:f>'12'!$B$3:$F$3</c:f>
              <c:numCache>
                <c:formatCode>General</c:formatCode>
                <c:ptCount val="5"/>
                <c:pt idx="0">
                  <c:v>75</c:v>
                </c:pt>
                <c:pt idx="1">
                  <c:v>184</c:v>
                </c:pt>
                <c:pt idx="2">
                  <c:v>240</c:v>
                </c:pt>
                <c:pt idx="3">
                  <c:v>93</c:v>
                </c:pt>
                <c:pt idx="4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4B-4E74-AC0F-2D8CD66ECA58}"/>
            </c:ext>
          </c:extLst>
        </c:ser>
        <c:ser>
          <c:idx val="2"/>
          <c:order val="2"/>
          <c:tx>
            <c:strRef>
              <c:f>'12'!$A$4</c:f>
              <c:strCache>
                <c:ptCount val="1"/>
                <c:pt idx="0">
                  <c:v>161.p.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'12'!$B$1:$F$1</c:f>
              <c:strCache>
                <c:ptCount val="5"/>
                <c:pt idx="0">
                  <c:v>2012.g. - 314</c:v>
                </c:pt>
                <c:pt idx="1">
                  <c:v>2013.g. - 381</c:v>
                </c:pt>
                <c:pt idx="2">
                  <c:v>2014.g. - 460</c:v>
                </c:pt>
                <c:pt idx="3">
                  <c:v>2015.g. - 315</c:v>
                </c:pt>
                <c:pt idx="4">
                  <c:v>2016.g. - 247</c:v>
                </c:pt>
              </c:strCache>
            </c:strRef>
          </c:cat>
          <c:val>
            <c:numRef>
              <c:f>'12'!$B$4:$F$4</c:f>
              <c:numCache>
                <c:formatCode>General</c:formatCode>
                <c:ptCount val="5"/>
                <c:pt idx="0">
                  <c:v>32</c:v>
                </c:pt>
                <c:pt idx="1">
                  <c:v>39</c:v>
                </c:pt>
                <c:pt idx="2">
                  <c:v>35</c:v>
                </c:pt>
                <c:pt idx="3">
                  <c:v>37</c:v>
                </c:pt>
                <c:pt idx="4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4B-4E74-AC0F-2D8CD66ECA58}"/>
            </c:ext>
          </c:extLst>
        </c:ser>
        <c:ser>
          <c:idx val="3"/>
          <c:order val="3"/>
          <c:tx>
            <c:strRef>
              <c:f>'12'!$A$5</c:f>
              <c:strCache>
                <c:ptCount val="1"/>
                <c:pt idx="0">
                  <c:v>162.p.</c:v>
                </c:pt>
              </c:strCache>
            </c:strRef>
          </c:tx>
          <c:spPr>
            <a:solidFill>
              <a:srgbClr val="CC00FF"/>
            </a:solidFill>
            <a:ln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'12'!$B$1:$F$1</c:f>
              <c:strCache>
                <c:ptCount val="5"/>
                <c:pt idx="0">
                  <c:v>2012.g. - 314</c:v>
                </c:pt>
                <c:pt idx="1">
                  <c:v>2013.g. - 381</c:v>
                </c:pt>
                <c:pt idx="2">
                  <c:v>2014.g. - 460</c:v>
                </c:pt>
                <c:pt idx="3">
                  <c:v>2015.g. - 315</c:v>
                </c:pt>
                <c:pt idx="4">
                  <c:v>2016.g. - 247</c:v>
                </c:pt>
              </c:strCache>
            </c:strRef>
          </c:cat>
          <c:val>
            <c:numRef>
              <c:f>'12'!$B$5:$F$5</c:f>
              <c:numCache>
                <c:formatCode>General</c:formatCode>
                <c:ptCount val="5"/>
                <c:pt idx="0">
                  <c:v>107</c:v>
                </c:pt>
                <c:pt idx="1">
                  <c:v>72</c:v>
                </c:pt>
                <c:pt idx="2">
                  <c:v>97</c:v>
                </c:pt>
                <c:pt idx="3">
                  <c:v>107</c:v>
                </c:pt>
                <c:pt idx="4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14B-4E74-AC0F-2D8CD66ECA58}"/>
            </c:ext>
          </c:extLst>
        </c:ser>
        <c:ser>
          <c:idx val="4"/>
          <c:order val="4"/>
          <c:tx>
            <c:strRef>
              <c:f>'12'!$A$6</c:f>
              <c:strCache>
                <c:ptCount val="1"/>
                <c:pt idx="0">
                  <c:v>162.1.p.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chemeClr val="tx2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4.8979591836734691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lv-LV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4B-4E74-AC0F-2D8CD66ECA58}"/>
                </c:ext>
              </c:extLst>
            </c:dLbl>
            <c:dLbl>
              <c:idx val="1"/>
              <c:layout>
                <c:manualLayout>
                  <c:x val="1.4652014652014652E-3"/>
                  <c:y val="-3.2653061224489799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lv-LV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4B-4E74-AC0F-2D8CD66ECA58}"/>
                </c:ext>
              </c:extLst>
            </c:dLbl>
            <c:dLbl>
              <c:idx val="2"/>
              <c:layout>
                <c:manualLayout>
                  <c:x val="0"/>
                  <c:y val="-3.2653061224489799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lv-LV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4B-4E74-AC0F-2D8CD66ECA58}"/>
                </c:ext>
              </c:extLst>
            </c:dLbl>
            <c:dLbl>
              <c:idx val="3"/>
              <c:layout>
                <c:manualLayout>
                  <c:x val="0"/>
                  <c:y val="-4.0816326530612242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lv-LV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4B-4E74-AC0F-2D8CD66ECA58}"/>
                </c:ext>
              </c:extLst>
            </c:dLbl>
            <c:dLbl>
              <c:idx val="4"/>
              <c:layout>
                <c:manualLayout>
                  <c:x val="1.0744686621274016E-16"/>
                  <c:y val="-3.2653061224489799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lv-LV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14B-4E74-AC0F-2D8CD66ECA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'12'!$B$1:$F$1</c:f>
              <c:strCache>
                <c:ptCount val="5"/>
                <c:pt idx="0">
                  <c:v>2012.g. - 314</c:v>
                </c:pt>
                <c:pt idx="1">
                  <c:v>2013.g. - 381</c:v>
                </c:pt>
                <c:pt idx="2">
                  <c:v>2014.g. - 460</c:v>
                </c:pt>
                <c:pt idx="3">
                  <c:v>2015.g. - 315</c:v>
                </c:pt>
                <c:pt idx="4">
                  <c:v>2016.g. - 247</c:v>
                </c:pt>
              </c:strCache>
            </c:strRef>
          </c:cat>
          <c:val>
            <c:numRef>
              <c:f>'12'!$B$6:$F$6</c:f>
              <c:numCache>
                <c:formatCode>General</c:formatCode>
                <c:ptCount val="5"/>
                <c:pt idx="0">
                  <c:v>31</c:v>
                </c:pt>
                <c:pt idx="1">
                  <c:v>13</c:v>
                </c:pt>
                <c:pt idx="2">
                  <c:v>13</c:v>
                </c:pt>
                <c:pt idx="3">
                  <c:v>18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14B-4E74-AC0F-2D8CD66EC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18752384"/>
        <c:axId val="118753920"/>
      </c:barChart>
      <c:catAx>
        <c:axId val="118752384"/>
        <c:scaling>
          <c:orientation val="minMax"/>
        </c:scaling>
        <c:delete val="0"/>
        <c:axPos val="b"/>
        <c:majorGridlines>
          <c:spPr>
            <a:ln w="9525">
              <a:solidFill>
                <a:sysClr val="windowText" lastClr="000000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22225">
            <a:solidFill>
              <a:sysClr val="windowText" lastClr="000000"/>
            </a:solidFill>
            <a:prstDash val="solid"/>
          </a:ln>
        </c:spPr>
        <c:txPr>
          <a:bodyPr/>
          <a:lstStyle/>
          <a:p>
            <a:pPr>
              <a:defRPr sz="1400" b="1"/>
            </a:pPr>
            <a:endParaRPr lang="lv-LV"/>
          </a:p>
        </c:txPr>
        <c:crossAx val="118753920"/>
        <c:crosses val="autoZero"/>
        <c:auto val="1"/>
        <c:lblAlgn val="ctr"/>
        <c:lblOffset val="100"/>
        <c:noMultiLvlLbl val="0"/>
      </c:catAx>
      <c:valAx>
        <c:axId val="118753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875238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="1">
                <a:solidFill>
                  <a:srgbClr val="00CC00"/>
                </a:solidFill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rgbClr val="0033CC"/>
                </a:solidFill>
              </a:defRPr>
            </a:pPr>
            <a:endParaRPr lang="lv-LV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lv-LV"/>
          </a:p>
        </c:txPr>
      </c:legendEntry>
      <c:legendEntry>
        <c:idx val="3"/>
        <c:txPr>
          <a:bodyPr/>
          <a:lstStyle/>
          <a:p>
            <a:pPr>
              <a:defRPr sz="1400" b="1">
                <a:solidFill>
                  <a:srgbClr val="7030A0"/>
                </a:solidFill>
              </a:defRPr>
            </a:pPr>
            <a:endParaRPr lang="lv-LV"/>
          </a:p>
        </c:txPr>
      </c:legendEntry>
      <c:legendEntry>
        <c:idx val="4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lv-LV"/>
          </a:p>
        </c:txPr>
      </c:legendEntry>
      <c:layout>
        <c:manualLayout>
          <c:xMode val="edge"/>
          <c:yMode val="edge"/>
          <c:x val="0.2405205448188481"/>
          <c:y val="0.92557844555144897"/>
          <c:w val="0.55327951594483271"/>
          <c:h val="5.8095023836306159E-2"/>
        </c:manualLayout>
      </c:layout>
      <c:overlay val="0"/>
      <c:spPr>
        <a:ln w="9525">
          <a:solidFill>
            <a:sysClr val="windowText" lastClr="000000"/>
          </a:solidFill>
        </a:ln>
      </c:spPr>
      <c:txPr>
        <a:bodyPr/>
        <a:lstStyle/>
        <a:p>
          <a:pPr>
            <a:defRPr sz="1400" b="1"/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12700"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9900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'2'!$B$1:$J$1</c:f>
              <c:strCache>
                <c:ptCount val="9"/>
                <c:pt idx="0">
                  <c:v>2008.g.</c:v>
                </c:pt>
                <c:pt idx="1">
                  <c:v>2009.g.</c:v>
                </c:pt>
                <c:pt idx="2">
                  <c:v>2010.g.</c:v>
                </c:pt>
                <c:pt idx="3">
                  <c:v>2011.g.</c:v>
                </c:pt>
                <c:pt idx="4">
                  <c:v>2012.g.</c:v>
                </c:pt>
                <c:pt idx="5">
                  <c:v>2013.g.</c:v>
                </c:pt>
                <c:pt idx="6">
                  <c:v>2014.g.</c:v>
                </c:pt>
                <c:pt idx="7">
                  <c:v>2015.g.</c:v>
                </c:pt>
                <c:pt idx="8">
                  <c:v>2016.g.</c:v>
                </c:pt>
              </c:strCache>
            </c:strRef>
          </c:cat>
          <c:val>
            <c:numRef>
              <c:f>'2'!$B$2:$J$2</c:f>
              <c:numCache>
                <c:formatCode>General</c:formatCode>
                <c:ptCount val="9"/>
                <c:pt idx="0">
                  <c:v>57475</c:v>
                </c:pt>
                <c:pt idx="1">
                  <c:v>56748</c:v>
                </c:pt>
                <c:pt idx="2">
                  <c:v>51108</c:v>
                </c:pt>
                <c:pt idx="3">
                  <c:v>51582</c:v>
                </c:pt>
                <c:pt idx="4">
                  <c:v>49905</c:v>
                </c:pt>
                <c:pt idx="5">
                  <c:v>47561</c:v>
                </c:pt>
                <c:pt idx="6">
                  <c:v>48477</c:v>
                </c:pt>
                <c:pt idx="7">
                  <c:v>47406</c:v>
                </c:pt>
                <c:pt idx="8">
                  <c:v>45639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42-46C3-AD8A-FD2CDC880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661696"/>
        <c:axId val="101692160"/>
      </c:barChart>
      <c:catAx>
        <c:axId val="101661696"/>
        <c:scaling>
          <c:orientation val="minMax"/>
        </c:scaling>
        <c:delete val="0"/>
        <c:axPos val="b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300" b="1"/>
            </a:pPr>
            <a:endParaRPr lang="lv-LV"/>
          </a:p>
        </c:txPr>
        <c:crossAx val="101692160"/>
        <c:crosses val="autoZero"/>
        <c:auto val="1"/>
        <c:lblAlgn val="ctr"/>
        <c:lblOffset val="100"/>
        <c:noMultiLvlLbl val="0"/>
      </c:catAx>
      <c:valAx>
        <c:axId val="101692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1661696"/>
        <c:crosses val="autoZero"/>
        <c:crossBetween val="between"/>
      </c:valAx>
      <c:spPr>
        <a:ln w="127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600" b="1" dirty="0">
                <a:solidFill>
                  <a:sysClr val="windowText" lastClr="000000"/>
                </a:solidFill>
              </a:rPr>
              <a:t>Noziedzīgi nodarījumi pret </a:t>
            </a:r>
            <a:br>
              <a:rPr lang="lv-LV" sz="1600" b="1" dirty="0">
                <a:solidFill>
                  <a:sysClr val="windowText" lastClr="000000"/>
                </a:solidFill>
              </a:rPr>
            </a:br>
            <a:r>
              <a:rPr lang="lv-LV" sz="1600" b="1" dirty="0">
                <a:solidFill>
                  <a:sysClr val="windowText" lastClr="000000"/>
                </a:solidFill>
              </a:rPr>
              <a:t>tikumību un dzimumneaizskaramību, ja tie izdarīti ar personu,</a:t>
            </a:r>
          </a:p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600" b="1" dirty="0">
                <a:solidFill>
                  <a:sysClr val="windowText" lastClr="000000"/>
                </a:solidFill>
              </a:rPr>
              <a:t> kura nav sasniegusi 16 gadu vecu</a:t>
            </a:r>
            <a:r>
              <a:rPr lang="en-US" sz="1600" b="1" dirty="0">
                <a:solidFill>
                  <a:sysClr val="windowText" lastClr="000000"/>
                </a:solidFill>
              </a:rPr>
              <a:t>mu</a:t>
            </a:r>
            <a:endParaRPr lang="lv-LV" sz="16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3993876069844782"/>
          <c:y val="1.374306173772899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'13'!$A$2</c:f>
              <c:strCache>
                <c:ptCount val="1"/>
                <c:pt idx="0">
                  <c:v>159.p.3.d.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'13'!$B$1:$D$1</c:f>
              <c:strCache>
                <c:ptCount val="3"/>
                <c:pt idx="0">
                  <c:v>2014.g.</c:v>
                </c:pt>
                <c:pt idx="1">
                  <c:v>2015.g.</c:v>
                </c:pt>
                <c:pt idx="2">
                  <c:v>2016.g.</c:v>
                </c:pt>
              </c:strCache>
            </c:strRef>
          </c:cat>
          <c:val>
            <c:numRef>
              <c:f>'13'!$B$2:$D$2</c:f>
              <c:numCache>
                <c:formatCode>General</c:formatCode>
                <c:ptCount val="3"/>
                <c:pt idx="0">
                  <c:v>11</c:v>
                </c:pt>
                <c:pt idx="1">
                  <c:v>18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63-4305-9F33-F279CEEFD00D}"/>
            </c:ext>
          </c:extLst>
        </c:ser>
        <c:ser>
          <c:idx val="1"/>
          <c:order val="1"/>
          <c:tx>
            <c:strRef>
              <c:f>'13'!$A$3</c:f>
              <c:strCache>
                <c:ptCount val="1"/>
                <c:pt idx="0">
                  <c:v>160.p.4.,6.d.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66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'13'!$B$1:$D$1</c:f>
              <c:strCache>
                <c:ptCount val="3"/>
                <c:pt idx="0">
                  <c:v>2014.g.</c:v>
                </c:pt>
                <c:pt idx="1">
                  <c:v>2015.g.</c:v>
                </c:pt>
                <c:pt idx="2">
                  <c:v>2016.g.</c:v>
                </c:pt>
              </c:strCache>
            </c:strRef>
          </c:cat>
          <c:val>
            <c:numRef>
              <c:f>'13'!$B$3:$D$3</c:f>
              <c:numCache>
                <c:formatCode>General</c:formatCode>
                <c:ptCount val="3"/>
                <c:pt idx="0">
                  <c:v>23</c:v>
                </c:pt>
                <c:pt idx="1">
                  <c:v>53</c:v>
                </c:pt>
                <c:pt idx="2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63-4305-9F33-F279CEEFD00D}"/>
            </c:ext>
          </c:extLst>
        </c:ser>
        <c:ser>
          <c:idx val="2"/>
          <c:order val="2"/>
          <c:tx>
            <c:strRef>
              <c:f>'13'!$A$4</c:f>
              <c:strCache>
                <c:ptCount val="1"/>
                <c:pt idx="0">
                  <c:v>161.p.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'13'!$B$1:$D$1</c:f>
              <c:strCache>
                <c:ptCount val="3"/>
                <c:pt idx="0">
                  <c:v>2014.g.</c:v>
                </c:pt>
                <c:pt idx="1">
                  <c:v>2015.g.</c:v>
                </c:pt>
                <c:pt idx="2">
                  <c:v>2016.g.</c:v>
                </c:pt>
              </c:strCache>
            </c:strRef>
          </c:cat>
          <c:val>
            <c:numRef>
              <c:f>'13'!$B$4:$D$4</c:f>
              <c:numCache>
                <c:formatCode>General</c:formatCode>
                <c:ptCount val="3"/>
                <c:pt idx="0">
                  <c:v>35</c:v>
                </c:pt>
                <c:pt idx="1">
                  <c:v>37</c:v>
                </c:pt>
                <c:pt idx="2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E63-4305-9F33-F279CEEFD00D}"/>
            </c:ext>
          </c:extLst>
        </c:ser>
        <c:ser>
          <c:idx val="3"/>
          <c:order val="3"/>
          <c:tx>
            <c:strRef>
              <c:f>'13'!$A$5</c:f>
              <c:strCache>
                <c:ptCount val="1"/>
                <c:pt idx="0">
                  <c:v>162.p.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'13'!$B$1:$D$1</c:f>
              <c:strCache>
                <c:ptCount val="3"/>
                <c:pt idx="0">
                  <c:v>2014.g.</c:v>
                </c:pt>
                <c:pt idx="1">
                  <c:v>2015.g.</c:v>
                </c:pt>
                <c:pt idx="2">
                  <c:v>2016.g.</c:v>
                </c:pt>
              </c:strCache>
            </c:strRef>
          </c:cat>
          <c:val>
            <c:numRef>
              <c:f>'13'!$B$5:$D$5</c:f>
              <c:numCache>
                <c:formatCode>General</c:formatCode>
                <c:ptCount val="3"/>
                <c:pt idx="0">
                  <c:v>97</c:v>
                </c:pt>
                <c:pt idx="1">
                  <c:v>107</c:v>
                </c:pt>
                <c:pt idx="2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E63-4305-9F33-F279CEEFD00D}"/>
            </c:ext>
          </c:extLst>
        </c:ser>
        <c:ser>
          <c:idx val="4"/>
          <c:order val="4"/>
          <c:tx>
            <c:strRef>
              <c:f>'13'!$A$6</c:f>
              <c:strCache>
                <c:ptCount val="1"/>
                <c:pt idx="0">
                  <c:v>162.1.p.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'13'!$B$1:$D$1</c:f>
              <c:strCache>
                <c:ptCount val="3"/>
                <c:pt idx="0">
                  <c:v>2014.g.</c:v>
                </c:pt>
                <c:pt idx="1">
                  <c:v>2015.g.</c:v>
                </c:pt>
                <c:pt idx="2">
                  <c:v>2016.g.</c:v>
                </c:pt>
              </c:strCache>
            </c:strRef>
          </c:cat>
          <c:val>
            <c:numRef>
              <c:f>'13'!$B$6:$D$6</c:f>
              <c:numCache>
                <c:formatCode>General</c:formatCode>
                <c:ptCount val="3"/>
                <c:pt idx="0">
                  <c:v>13</c:v>
                </c:pt>
                <c:pt idx="1">
                  <c:v>18</c:v>
                </c:pt>
                <c:pt idx="2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E63-4305-9F33-F279CEEFD0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404608"/>
        <c:axId val="120406400"/>
      </c:barChart>
      <c:lineChart>
        <c:grouping val="standard"/>
        <c:varyColors val="0"/>
        <c:ser>
          <c:idx val="5"/>
          <c:order val="5"/>
          <c:tx>
            <c:strRef>
              <c:f>'13'!$A$7</c:f>
              <c:strCache>
                <c:ptCount val="1"/>
                <c:pt idx="0">
                  <c:v>kopā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rgbClr val="00B0F0"/>
              </a:solidFill>
              <a:ln w="12700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'13'!$B$1:$D$1</c:f>
              <c:strCache>
                <c:ptCount val="3"/>
                <c:pt idx="0">
                  <c:v>2014.g.</c:v>
                </c:pt>
                <c:pt idx="1">
                  <c:v>2015.g.</c:v>
                </c:pt>
                <c:pt idx="2">
                  <c:v>2016.g.</c:v>
                </c:pt>
              </c:strCache>
            </c:strRef>
          </c:cat>
          <c:val>
            <c:numRef>
              <c:f>'13'!$B$7:$D$7</c:f>
              <c:numCache>
                <c:formatCode>General</c:formatCode>
                <c:ptCount val="3"/>
                <c:pt idx="0">
                  <c:v>179</c:v>
                </c:pt>
                <c:pt idx="1">
                  <c:v>233</c:v>
                </c:pt>
                <c:pt idx="2">
                  <c:v>179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8E63-4305-9F33-F279CEEFD0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404608"/>
        <c:axId val="120406400"/>
      </c:lineChart>
      <c:catAx>
        <c:axId val="120404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000000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20406400"/>
        <c:crosses val="autoZero"/>
        <c:auto val="1"/>
        <c:lblAlgn val="ctr"/>
        <c:lblOffset val="100"/>
        <c:noMultiLvlLbl val="0"/>
      </c:catAx>
      <c:valAx>
        <c:axId val="120406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040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overlay val="0"/>
      <c:spPr>
        <a:noFill/>
        <a:ln w="9525"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500" b="1"/>
              <a:t>Noziedzīgi nodarījumi valsts institūciju dienestā, kuri saistīti ar korupciju</a:t>
            </a:r>
          </a:p>
          <a:p>
            <a:pPr>
              <a:defRPr sz="15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500" b="1"/>
              <a:t> (KL 320. – 323.p.)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'14'!$A$3</c:f>
              <c:strCache>
                <c:ptCount val="1"/>
                <c:pt idx="0">
                  <c:v>Pabeigto pirmstiesas kriminālprocesu skaits ( apsūdzēto personu skaits ) pēc KL 320-323.p.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69</a:t>
                    </a:r>
                  </a:p>
                  <a:p>
                    <a:r>
                      <a:rPr lang="en-US" baseline="0"/>
                      <a:t> (116)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F8-461B-BD23-DEB50ADB36F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74</a:t>
                    </a:r>
                  </a:p>
                  <a:p>
                    <a:r>
                      <a:rPr lang="en-US"/>
                      <a:t> (101)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F8-461B-BD23-DEB50ADB36F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96 </a:t>
                    </a:r>
                  </a:p>
                  <a:p>
                    <a:r>
                      <a:rPr lang="en-US"/>
                      <a:t>(112)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F8-461B-BD23-DEB50ADB36F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144 </a:t>
                    </a:r>
                  </a:p>
                  <a:p>
                    <a:r>
                      <a:rPr lang="en-US"/>
                      <a:t>(154)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F8-461B-BD23-DEB50ADB36F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171</a:t>
                    </a:r>
                    <a:r>
                      <a:rPr lang="en-US" baseline="0"/>
                      <a:t> </a:t>
                    </a:r>
                  </a:p>
                  <a:p>
                    <a:r>
                      <a:rPr lang="en-US" baseline="0"/>
                      <a:t>(188)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F8-461B-BD23-DEB50ADB36F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150</a:t>
                    </a:r>
                  </a:p>
                  <a:p>
                    <a:r>
                      <a:rPr lang="en-US"/>
                      <a:t> (163)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F8-461B-BD23-DEB50ADB36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'14'!$B$1:$G$1</c:f>
              <c:strCache>
                <c:ptCount val="6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</c:strCache>
            </c:strRef>
          </c:cat>
          <c:val>
            <c:numRef>
              <c:f>'14'!$B$3:$G$3</c:f>
              <c:numCache>
                <c:formatCode>General</c:formatCode>
                <c:ptCount val="6"/>
                <c:pt idx="0">
                  <c:v>69</c:v>
                </c:pt>
                <c:pt idx="1">
                  <c:v>74</c:v>
                </c:pt>
                <c:pt idx="2">
                  <c:v>96</c:v>
                </c:pt>
                <c:pt idx="3">
                  <c:v>144</c:v>
                </c:pt>
                <c:pt idx="4">
                  <c:v>171</c:v>
                </c:pt>
                <c:pt idx="5">
                  <c:v>150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FF8-461B-BD23-DEB50ADB36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510720"/>
        <c:axId val="120733696"/>
      </c:barChart>
      <c:lineChart>
        <c:grouping val="standard"/>
        <c:varyColors val="0"/>
        <c:ser>
          <c:idx val="0"/>
          <c:order val="0"/>
          <c:tx>
            <c:strRef>
              <c:f>'14'!$A$2</c:f>
              <c:strCache>
                <c:ptCount val="1"/>
                <c:pt idx="0">
                  <c:v>Reģistrēto noziedzīgo nodarījumu skaits, kuri saistīti ar kukuļņemšanu / kukuļdošanu (KL 320.- 323.p.)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rgbClr val="00FF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'14'!$B$1:$G$1</c:f>
              <c:strCache>
                <c:ptCount val="6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</c:strCache>
            </c:strRef>
          </c:cat>
          <c:val>
            <c:numRef>
              <c:f>'14'!$B$2:$G$2</c:f>
              <c:numCache>
                <c:formatCode>General</c:formatCode>
                <c:ptCount val="6"/>
                <c:pt idx="0">
                  <c:v>128</c:v>
                </c:pt>
                <c:pt idx="1">
                  <c:v>137</c:v>
                </c:pt>
                <c:pt idx="2">
                  <c:v>170</c:v>
                </c:pt>
                <c:pt idx="3">
                  <c:v>243</c:v>
                </c:pt>
                <c:pt idx="4">
                  <c:v>246</c:v>
                </c:pt>
                <c:pt idx="5">
                  <c:v>248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FFF8-461B-BD23-DEB50ADB36F8}"/>
            </c:ext>
          </c:extLst>
        </c:ser>
        <c:ser>
          <c:idx val="2"/>
          <c:order val="2"/>
          <c:tx>
            <c:strRef>
              <c:f>'14'!$A$4</c:f>
              <c:strCache>
                <c:ptCount val="1"/>
                <c:pt idx="0">
                  <c:v>to skaitā KL 323.pants</c:v>
                </c:pt>
              </c:strCache>
            </c:strRef>
          </c:tx>
          <c:spPr>
            <a:ln w="38100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FFFF00"/>
              </a:solidFill>
              <a:ln w="9525">
                <a:solidFill>
                  <a:srgbClr val="0000FF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'14'!$B$1:$G$1</c:f>
              <c:strCache>
                <c:ptCount val="6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</c:strCache>
            </c:strRef>
          </c:cat>
          <c:val>
            <c:numRef>
              <c:f>'14'!$B$4:$G$4</c:f>
              <c:numCache>
                <c:formatCode>General</c:formatCode>
                <c:ptCount val="6"/>
                <c:pt idx="0">
                  <c:v>83</c:v>
                </c:pt>
                <c:pt idx="1">
                  <c:v>99</c:v>
                </c:pt>
                <c:pt idx="2">
                  <c:v>122</c:v>
                </c:pt>
                <c:pt idx="3">
                  <c:v>197</c:v>
                </c:pt>
                <c:pt idx="4">
                  <c:v>208</c:v>
                </c:pt>
                <c:pt idx="5">
                  <c:v>207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FF8-461B-BD23-DEB50ADB36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510720"/>
        <c:axId val="120733696"/>
      </c:lineChart>
      <c:catAx>
        <c:axId val="120510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20733696"/>
        <c:crosses val="autoZero"/>
        <c:auto val="1"/>
        <c:lblAlgn val="ctr"/>
        <c:lblOffset val="100"/>
        <c:noMultiLvlLbl val="0"/>
      </c:catAx>
      <c:valAx>
        <c:axId val="120733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051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6.2745572400657423E-2"/>
          <c:y val="0.86560581753647459"/>
          <c:w val="0.86800633867358901"/>
          <c:h val="0.12065111824716414"/>
        </c:manualLayout>
      </c:layout>
      <c:overlay val="0"/>
      <c:spPr>
        <a:noFill/>
        <a:ln w="9525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b="1" i="0" baseline="0" dirty="0" err="1"/>
              <a:t>Noziedzīgi</a:t>
            </a:r>
            <a:r>
              <a:rPr lang="en-US" sz="1600" b="1" i="0" baseline="0" dirty="0"/>
              <a:t> </a:t>
            </a:r>
            <a:r>
              <a:rPr lang="en-US" sz="1600" b="1" i="0" baseline="0" dirty="0" err="1"/>
              <a:t>nodarījumi</a:t>
            </a:r>
            <a:r>
              <a:rPr lang="en-US" sz="1600" b="1" i="0" baseline="0" dirty="0"/>
              <a:t>, </a:t>
            </a:r>
            <a:r>
              <a:rPr lang="en-US" sz="1600" b="1" i="0" baseline="0" dirty="0" err="1"/>
              <a:t>kas</a:t>
            </a:r>
            <a:r>
              <a:rPr lang="en-US" sz="1600" b="1" i="0" baseline="0" dirty="0"/>
              <a:t> </a:t>
            </a:r>
            <a:r>
              <a:rPr lang="en-US" sz="1600" b="1" i="0" baseline="0" dirty="0" err="1"/>
              <a:t>saistīti</a:t>
            </a:r>
            <a:r>
              <a:rPr lang="en-US" sz="1600" b="1" i="0" baseline="0" dirty="0"/>
              <a:t> </a:t>
            </a:r>
            <a:r>
              <a:rPr lang="en-US" sz="1600" b="1" i="0" baseline="0" dirty="0" err="1"/>
              <a:t>ar</a:t>
            </a:r>
            <a:r>
              <a:rPr lang="en-US" sz="1600" b="1" i="0" baseline="0" dirty="0"/>
              <a:t> </a:t>
            </a:r>
            <a:r>
              <a:rPr lang="en-US" sz="1600" b="1" i="0" baseline="0" dirty="0" err="1"/>
              <a:t>narkotiskām</a:t>
            </a:r>
            <a:r>
              <a:rPr lang="en-US" sz="1600" b="1" i="0" baseline="0" dirty="0"/>
              <a:t>, </a:t>
            </a:r>
            <a:endParaRPr lang="ru-RU" sz="1600" b="1" i="0" baseline="0" dirty="0"/>
          </a:p>
          <a:p>
            <a:pPr>
              <a:defRPr sz="1600"/>
            </a:pPr>
            <a:r>
              <a:rPr lang="en-US" sz="1600" b="1" i="0" baseline="0" dirty="0" err="1"/>
              <a:t>psihotropām</a:t>
            </a:r>
            <a:r>
              <a:rPr lang="en-US" sz="1600" b="1" i="0" baseline="0" dirty="0"/>
              <a:t> </a:t>
            </a:r>
            <a:r>
              <a:rPr lang="en-US" sz="1600" b="1" i="0" baseline="0" dirty="0" err="1"/>
              <a:t>vai</a:t>
            </a:r>
            <a:r>
              <a:rPr lang="en-US" sz="1600" b="1" i="0" baseline="0" dirty="0"/>
              <a:t> </a:t>
            </a:r>
            <a:r>
              <a:rPr lang="en-US" sz="1600" b="1" i="0" baseline="0" dirty="0" err="1"/>
              <a:t>jaunam</a:t>
            </a:r>
            <a:r>
              <a:rPr lang="en-US" sz="1600" b="1" i="0" baseline="0" dirty="0"/>
              <a:t> </a:t>
            </a:r>
            <a:r>
              <a:rPr lang="en-US" sz="1600" b="1" i="0" baseline="0" dirty="0" err="1"/>
              <a:t>psihoaktīvām</a:t>
            </a:r>
            <a:r>
              <a:rPr lang="en-US" sz="1600" b="1" i="0" baseline="0" dirty="0"/>
              <a:t> </a:t>
            </a:r>
            <a:r>
              <a:rPr lang="en-US" sz="1600" b="1" i="0" baseline="0" dirty="0" err="1"/>
              <a:t>vielām</a:t>
            </a:r>
            <a:endParaRPr lang="ru-RU" sz="1600" b="1" i="0" baseline="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'15.'!$A$2</c:f>
              <c:strCache>
                <c:ptCount val="1"/>
                <c:pt idx="0">
                  <c:v>Reģistrēto noziedzīgo nodarījumu skaits, kuri saistīti ar narkotiskām, psihotropām vai jaunam psihoaktīvām vielām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circle"/>
            <c:size val="8"/>
            <c:spPr>
              <a:solidFill>
                <a:srgbClr val="00FF00"/>
              </a:solidFill>
              <a:ln w="12700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5.8895308946895195E-2"/>
                  <c:y val="-3.6596287368117555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F4-4152-ADCC-B91C6F7559B8}"/>
                </c:ext>
              </c:extLst>
            </c:dLbl>
            <c:dLbl>
              <c:idx val="4"/>
              <c:layout>
                <c:manualLayout>
                  <c:x val="-4.7914612224085662E-2"/>
                  <c:y val="-3.433577969696959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F4-4152-ADCC-B91C6F7559B8}"/>
                </c:ext>
              </c:extLst>
            </c:dLbl>
            <c:dLbl>
              <c:idx val="6"/>
              <c:layout>
                <c:manualLayout>
                  <c:x val="-3.1946524816618277E-2"/>
                  <c:y val="2.7077138384464038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F4-4152-ADCC-B91C6F7559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'15.'!$B$1:$K$1</c:f>
              <c:strCache>
                <c:ptCount val="10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  <c:pt idx="9">
                  <c:v>2016.g.</c:v>
                </c:pt>
              </c:strCache>
            </c:strRef>
          </c:cat>
          <c:val>
            <c:numRef>
              <c:f>'15.'!$B$2:$K$2</c:f>
              <c:numCache>
                <c:formatCode>General</c:formatCode>
                <c:ptCount val="10"/>
                <c:pt idx="0">
                  <c:v>1434</c:v>
                </c:pt>
                <c:pt idx="1">
                  <c:v>2512</c:v>
                </c:pt>
                <c:pt idx="2">
                  <c:v>2307</c:v>
                </c:pt>
                <c:pt idx="3">
                  <c:v>2189</c:v>
                </c:pt>
                <c:pt idx="4">
                  <c:v>1970</c:v>
                </c:pt>
                <c:pt idx="5">
                  <c:v>2750</c:v>
                </c:pt>
                <c:pt idx="6">
                  <c:v>1637</c:v>
                </c:pt>
                <c:pt idx="7">
                  <c:v>2660</c:v>
                </c:pt>
                <c:pt idx="8">
                  <c:v>2993</c:v>
                </c:pt>
                <c:pt idx="9">
                  <c:v>2737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CF4-4152-ADCC-B91C6F7559B8}"/>
            </c:ext>
          </c:extLst>
        </c:ser>
        <c:ser>
          <c:idx val="1"/>
          <c:order val="1"/>
          <c:tx>
            <c:strRef>
              <c:f>'15.'!$A$3</c:f>
              <c:strCache>
                <c:ptCount val="1"/>
                <c:pt idx="0">
                  <c:v>Pabeigto pirmstiesas kriminālprocesu skaits ( apsūdzēto personu skaits ) pēc KL 248.1.-256.p.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square"/>
            <c:size val="8"/>
            <c:spPr>
              <a:solidFill>
                <a:srgbClr val="FFFF00"/>
              </a:solidFill>
              <a:ln w="12700">
                <a:solidFill>
                  <a:srgbClr val="0000FF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pPr>
                      <a:defRPr sz="1300" b="1">
                        <a:solidFill>
                          <a:srgbClr val="0000FF"/>
                        </a:solidFill>
                      </a:defRPr>
                    </a:pPr>
                    <a:r>
                      <a:rPr lang="en-US" sz="1300"/>
                      <a:t>817</a:t>
                    </a:r>
                  </a:p>
                  <a:p>
                    <a:pPr>
                      <a:defRPr sz="1300" b="1">
                        <a:solidFill>
                          <a:srgbClr val="0000FF"/>
                        </a:solidFill>
                      </a:defRPr>
                    </a:pPr>
                    <a:r>
                      <a:rPr lang="en-US" sz="1300"/>
                      <a:t>(897)</a:t>
                    </a:r>
                  </a:p>
                </c:rich>
              </c:tx>
              <c:spPr/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F4-4152-ADCC-B91C6F7559B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300" b="1">
                        <a:solidFill>
                          <a:srgbClr val="0000FF"/>
                        </a:solidFill>
                      </a:defRPr>
                    </a:pPr>
                    <a:r>
                      <a:rPr lang="en-US" sz="1300"/>
                      <a:t>1249</a:t>
                    </a:r>
                  </a:p>
                  <a:p>
                    <a:pPr>
                      <a:defRPr sz="1300" b="1">
                        <a:solidFill>
                          <a:srgbClr val="0000FF"/>
                        </a:solidFill>
                      </a:defRPr>
                    </a:pPr>
                    <a:r>
                      <a:rPr lang="en-US" sz="1300"/>
                      <a:t>(1350)</a:t>
                    </a:r>
                  </a:p>
                </c:rich>
              </c:tx>
              <c:spPr/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F4-4152-ADCC-B91C6F7559B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300" b="1">
                        <a:solidFill>
                          <a:srgbClr val="0000FF"/>
                        </a:solidFill>
                      </a:defRPr>
                    </a:pPr>
                    <a:r>
                      <a:rPr lang="en-US" sz="1300"/>
                      <a:t>1360</a:t>
                    </a:r>
                  </a:p>
                  <a:p>
                    <a:pPr>
                      <a:defRPr sz="1300" b="1">
                        <a:solidFill>
                          <a:srgbClr val="0000FF"/>
                        </a:solidFill>
                      </a:defRPr>
                    </a:pPr>
                    <a:r>
                      <a:rPr lang="en-US" sz="1300"/>
                      <a:t>(1487)</a:t>
                    </a:r>
                  </a:p>
                </c:rich>
              </c:tx>
              <c:spPr/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F4-4152-ADCC-B91C6F7559B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sz="1300" b="1">
                        <a:solidFill>
                          <a:srgbClr val="0000FF"/>
                        </a:solidFill>
                      </a:defRPr>
                    </a:pPr>
                    <a:r>
                      <a:rPr lang="en-US" sz="1300"/>
                      <a:t>1287</a:t>
                    </a:r>
                  </a:p>
                  <a:p>
                    <a:pPr>
                      <a:defRPr sz="1300" b="1">
                        <a:solidFill>
                          <a:srgbClr val="0000FF"/>
                        </a:solidFill>
                      </a:defRPr>
                    </a:pPr>
                    <a:r>
                      <a:rPr lang="en-US" sz="1300"/>
                      <a:t>(1411)</a:t>
                    </a:r>
                  </a:p>
                </c:rich>
              </c:tx>
              <c:spPr/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F4-4152-ADCC-B91C6F7559B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 sz="1300" b="1">
                        <a:solidFill>
                          <a:srgbClr val="0000FF"/>
                        </a:solidFill>
                      </a:defRPr>
                    </a:pPr>
                    <a:r>
                      <a:rPr lang="en-US" sz="1300"/>
                      <a:t>1244</a:t>
                    </a:r>
                  </a:p>
                  <a:p>
                    <a:pPr>
                      <a:defRPr sz="1300" b="1">
                        <a:solidFill>
                          <a:srgbClr val="0000FF"/>
                        </a:solidFill>
                      </a:defRPr>
                    </a:pPr>
                    <a:r>
                      <a:rPr lang="en-US" sz="1300"/>
                      <a:t>(1376)</a:t>
                    </a:r>
                  </a:p>
                </c:rich>
              </c:tx>
              <c:spPr/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CF4-4152-ADCC-B91C6F7559B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 sz="1300" b="1">
                        <a:solidFill>
                          <a:srgbClr val="0000FF"/>
                        </a:solidFill>
                      </a:defRPr>
                    </a:pPr>
                    <a:r>
                      <a:rPr lang="en-US" sz="1300"/>
                      <a:t>1315</a:t>
                    </a:r>
                  </a:p>
                  <a:p>
                    <a:pPr>
                      <a:defRPr sz="1300" b="1">
                        <a:solidFill>
                          <a:srgbClr val="0000FF"/>
                        </a:solidFill>
                      </a:defRPr>
                    </a:pPr>
                    <a:r>
                      <a:rPr lang="en-US" sz="1300"/>
                      <a:t>(1431)</a:t>
                    </a:r>
                  </a:p>
                </c:rich>
              </c:tx>
              <c:spPr/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CF4-4152-ADCC-B91C6F7559B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pPr>
                      <a:defRPr sz="1300" b="1">
                        <a:solidFill>
                          <a:srgbClr val="0000FF"/>
                        </a:solidFill>
                      </a:defRPr>
                    </a:pPr>
                    <a:r>
                      <a:rPr lang="en-US" sz="1300"/>
                      <a:t>1016</a:t>
                    </a:r>
                  </a:p>
                  <a:p>
                    <a:pPr>
                      <a:defRPr sz="1300" b="1">
                        <a:solidFill>
                          <a:srgbClr val="0000FF"/>
                        </a:solidFill>
                      </a:defRPr>
                    </a:pPr>
                    <a:r>
                      <a:rPr lang="en-US" sz="1300"/>
                      <a:t>(1136)</a:t>
                    </a:r>
                  </a:p>
                </c:rich>
              </c:tx>
              <c:spPr/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CF4-4152-ADCC-B91C6F7559B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pPr>
                      <a:defRPr sz="1300" b="1">
                        <a:solidFill>
                          <a:srgbClr val="0000FF"/>
                        </a:solidFill>
                      </a:defRPr>
                    </a:pPr>
                    <a:r>
                      <a:rPr lang="en-US" sz="1300"/>
                      <a:t>1130</a:t>
                    </a:r>
                  </a:p>
                  <a:p>
                    <a:pPr>
                      <a:defRPr sz="1300" b="1">
                        <a:solidFill>
                          <a:srgbClr val="0000FF"/>
                        </a:solidFill>
                      </a:defRPr>
                    </a:pPr>
                    <a:r>
                      <a:rPr lang="en-US" sz="1300"/>
                      <a:t>(1229)</a:t>
                    </a:r>
                  </a:p>
                </c:rich>
              </c:tx>
              <c:spPr/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CF4-4152-ADCC-B91C6F7559B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pPr>
                      <a:defRPr sz="1300" b="1">
                        <a:solidFill>
                          <a:srgbClr val="0000FF"/>
                        </a:solidFill>
                      </a:defRPr>
                    </a:pPr>
                    <a:r>
                      <a:rPr lang="en-US" sz="1300"/>
                      <a:t>1694</a:t>
                    </a:r>
                  </a:p>
                  <a:p>
                    <a:pPr>
                      <a:defRPr sz="1300" b="1">
                        <a:solidFill>
                          <a:srgbClr val="0000FF"/>
                        </a:solidFill>
                      </a:defRPr>
                    </a:pPr>
                    <a:r>
                      <a:rPr lang="en-US" sz="1300"/>
                      <a:t>(1817)</a:t>
                    </a:r>
                  </a:p>
                </c:rich>
              </c:tx>
              <c:spPr/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CF4-4152-ADCC-B91C6F7559B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pPr>
                      <a:defRPr sz="1300" b="1">
                        <a:solidFill>
                          <a:srgbClr val="0000FF"/>
                        </a:solidFill>
                      </a:defRPr>
                    </a:pPr>
                    <a:r>
                      <a:rPr lang="en-US" sz="1300"/>
                      <a:t>1787</a:t>
                    </a:r>
                  </a:p>
                  <a:p>
                    <a:pPr>
                      <a:defRPr sz="1300" b="1">
                        <a:solidFill>
                          <a:srgbClr val="0000FF"/>
                        </a:solidFill>
                      </a:defRPr>
                    </a:pPr>
                    <a:r>
                      <a:rPr lang="en-US" sz="1300"/>
                      <a:t>(1930)</a:t>
                    </a:r>
                  </a:p>
                </c:rich>
              </c:tx>
              <c:spPr/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CF4-4152-ADCC-B91C6F7559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rgbClr val="0000FF"/>
                    </a:solidFill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'15.'!$B$1:$K$1</c:f>
              <c:strCache>
                <c:ptCount val="10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  <c:pt idx="9">
                  <c:v>2016.g.</c:v>
                </c:pt>
              </c:strCache>
            </c:strRef>
          </c:cat>
          <c:val>
            <c:numRef>
              <c:f>'15.'!$B$3:$K$3</c:f>
              <c:numCache>
                <c:formatCode>General</c:formatCode>
                <c:ptCount val="10"/>
                <c:pt idx="0">
                  <c:v>817</c:v>
                </c:pt>
                <c:pt idx="1">
                  <c:v>1249</c:v>
                </c:pt>
                <c:pt idx="2">
                  <c:v>1360</c:v>
                </c:pt>
                <c:pt idx="3">
                  <c:v>1287</c:v>
                </c:pt>
                <c:pt idx="4">
                  <c:v>1244</c:v>
                </c:pt>
                <c:pt idx="5">
                  <c:v>1315</c:v>
                </c:pt>
                <c:pt idx="6">
                  <c:v>1016</c:v>
                </c:pt>
                <c:pt idx="7">
                  <c:v>1130</c:v>
                </c:pt>
                <c:pt idx="8">
                  <c:v>1694</c:v>
                </c:pt>
                <c:pt idx="9">
                  <c:v>1787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FCF4-4152-ADCC-B91C6F755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790016"/>
        <c:axId val="120808192"/>
      </c:lineChart>
      <c:catAx>
        <c:axId val="120790016"/>
        <c:scaling>
          <c:orientation val="minMax"/>
        </c:scaling>
        <c:delete val="0"/>
        <c:axPos val="b"/>
        <c:majorGridlines>
          <c:spPr>
            <a:ln w="952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222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/>
            </a:pPr>
            <a:endParaRPr lang="lv-LV"/>
          </a:p>
        </c:txPr>
        <c:crossAx val="120808192"/>
        <c:crosses val="autoZero"/>
        <c:auto val="1"/>
        <c:lblAlgn val="ctr"/>
        <c:lblOffset val="100"/>
        <c:noMultiLvlLbl val="0"/>
      </c:catAx>
      <c:valAx>
        <c:axId val="1208081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79001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050" b="1">
                <a:solidFill>
                  <a:srgbClr val="C00000"/>
                </a:solidFill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050" b="1">
                <a:solidFill>
                  <a:srgbClr val="0000FF"/>
                </a:solidFill>
              </a:defRPr>
            </a:pPr>
            <a:endParaRPr lang="lv-LV"/>
          </a:p>
        </c:txPr>
      </c:legendEntry>
      <c:layout>
        <c:manualLayout>
          <c:xMode val="edge"/>
          <c:yMode val="edge"/>
          <c:x val="5.670949340148089E-2"/>
          <c:y val="0.89649340547280421"/>
          <c:w val="0.92385234779784264"/>
          <c:h val="8.5070302087455696E-2"/>
        </c:manualLayout>
      </c:layout>
      <c:overlay val="0"/>
      <c:spPr>
        <a:ln w="9525">
          <a:solidFill>
            <a:schemeClr val="tx1"/>
          </a:solidFill>
        </a:ln>
      </c:spPr>
      <c:txPr>
        <a:bodyPr/>
        <a:lstStyle/>
        <a:p>
          <a:pPr>
            <a:defRPr sz="1050" b="1"/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lv-LV" sz="1600" b="1" i="0" baseline="0" dirty="0"/>
              <a:t>Noziedzīgi iegūtu līdzekļu legalizēšana 2010. - 2016.gadā</a:t>
            </a:r>
            <a:endParaRPr lang="lv-LV" sz="1600" b="0" i="0" baseline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9028019403333745E-2"/>
          <c:y val="8.4160152024007742E-2"/>
          <c:w val="0.97311335166513901"/>
          <c:h val="0.70863212168344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'16'!$A$2</c:f>
              <c:strCache>
                <c:ptCount val="1"/>
                <c:pt idx="0">
                  <c:v>Reģistrēto noziedzīgo nodarījumu skaits 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schemeClr val="bg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'16'!$B$1:$H$1</c:f>
              <c:strCache>
                <c:ptCount val="7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</c:strCache>
            </c:strRef>
          </c:cat>
          <c:val>
            <c:numRef>
              <c:f>'16'!$B$2:$H$2</c:f>
              <c:numCache>
                <c:formatCode>General</c:formatCode>
                <c:ptCount val="7"/>
                <c:pt idx="0">
                  <c:v>149</c:v>
                </c:pt>
                <c:pt idx="1">
                  <c:v>154</c:v>
                </c:pt>
                <c:pt idx="2">
                  <c:v>63</c:v>
                </c:pt>
                <c:pt idx="3">
                  <c:v>83</c:v>
                </c:pt>
                <c:pt idx="4">
                  <c:v>88</c:v>
                </c:pt>
                <c:pt idx="5">
                  <c:v>231</c:v>
                </c:pt>
                <c:pt idx="6">
                  <c:v>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EB-44E9-84DC-F48E3E51E92B}"/>
            </c:ext>
          </c:extLst>
        </c:ser>
        <c:ser>
          <c:idx val="1"/>
          <c:order val="1"/>
          <c:tx>
            <c:strRef>
              <c:f>'16'!$A$3</c:f>
              <c:strCache>
                <c:ptCount val="1"/>
                <c:pt idx="0">
                  <c:v>Krimināllietu skaits, kuras saņemtas kriminālvajāšanas uzsākšanai</c:v>
                </c:pt>
              </c:strCache>
            </c:strRef>
          </c:tx>
          <c:spPr>
            <a:solidFill>
              <a:srgbClr val="33CC33"/>
            </a:solidFill>
            <a:ln w="9525"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rgbClr val="0080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'16'!$B$1:$H$1</c:f>
              <c:strCache>
                <c:ptCount val="7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</c:strCache>
            </c:strRef>
          </c:cat>
          <c:val>
            <c:numRef>
              <c:f>'16'!$B$3:$H$3</c:f>
              <c:numCache>
                <c:formatCode>General</c:formatCode>
                <c:ptCount val="7"/>
                <c:pt idx="0">
                  <c:v>24</c:v>
                </c:pt>
                <c:pt idx="1">
                  <c:v>28</c:v>
                </c:pt>
                <c:pt idx="2">
                  <c:v>16</c:v>
                </c:pt>
                <c:pt idx="3">
                  <c:v>21</c:v>
                </c:pt>
                <c:pt idx="4">
                  <c:v>27</c:v>
                </c:pt>
                <c:pt idx="5">
                  <c:v>17</c:v>
                </c:pt>
                <c:pt idx="6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EB-44E9-84DC-F48E3E51E92B}"/>
            </c:ext>
          </c:extLst>
        </c:ser>
        <c:ser>
          <c:idx val="2"/>
          <c:order val="2"/>
          <c:tx>
            <c:strRef>
              <c:f>'16'!$A$4</c:f>
              <c:strCache>
                <c:ptCount val="1"/>
                <c:pt idx="0">
                  <c:v>Uz tiesu nosūtīto krimināllietu ( personu ) skaits</c:v>
                </c:pt>
              </c:strCache>
            </c:strRef>
          </c:tx>
          <c:spPr>
            <a:solidFill>
              <a:srgbClr val="0000FF"/>
            </a:solidFill>
            <a:ln w="9525"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300" b="1">
                        <a:solidFill>
                          <a:srgbClr val="0000FF"/>
                        </a:solidFill>
                      </a:defRPr>
                    </a:pPr>
                    <a:r>
                      <a:rPr lang="en-US" sz="1300"/>
                      <a:t>9</a:t>
                    </a:r>
                  </a:p>
                  <a:p>
                    <a:pPr>
                      <a:defRPr sz="1300" b="1">
                        <a:solidFill>
                          <a:srgbClr val="0000FF"/>
                        </a:solidFill>
                      </a:defRPr>
                    </a:pPr>
                    <a:r>
                      <a:rPr lang="en-US" sz="1300"/>
                      <a:t>(21)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EB-44E9-84DC-F48E3E51E9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300" b="1">
                        <a:solidFill>
                          <a:srgbClr val="0000FF"/>
                        </a:solidFill>
                      </a:defRPr>
                    </a:pPr>
                    <a:r>
                      <a:rPr lang="en-US" sz="1300"/>
                      <a:t>27</a:t>
                    </a:r>
                  </a:p>
                  <a:p>
                    <a:pPr>
                      <a:defRPr sz="1300" b="1">
                        <a:solidFill>
                          <a:srgbClr val="0000FF"/>
                        </a:solidFill>
                      </a:defRPr>
                    </a:pPr>
                    <a:r>
                      <a:rPr lang="en-US" sz="1300"/>
                      <a:t>(70)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EB-44E9-84DC-F48E3E51E9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300" b="1">
                        <a:solidFill>
                          <a:srgbClr val="0000FF"/>
                        </a:solidFill>
                      </a:defRPr>
                    </a:pPr>
                    <a:r>
                      <a:rPr lang="en-US" sz="1300"/>
                      <a:t>18</a:t>
                    </a:r>
                  </a:p>
                  <a:p>
                    <a:pPr>
                      <a:defRPr sz="1300" b="1">
                        <a:solidFill>
                          <a:srgbClr val="0000FF"/>
                        </a:solidFill>
                      </a:defRPr>
                    </a:pPr>
                    <a:r>
                      <a:rPr lang="en-US" sz="1300"/>
                      <a:t>(40)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EB-44E9-84DC-F48E3E51E92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sz="1300" b="1">
                        <a:solidFill>
                          <a:srgbClr val="0000FF"/>
                        </a:solidFill>
                      </a:defRPr>
                    </a:pPr>
                    <a:r>
                      <a:rPr lang="en-US" sz="1300"/>
                      <a:t>17</a:t>
                    </a:r>
                  </a:p>
                  <a:p>
                    <a:pPr>
                      <a:defRPr sz="1300" b="1">
                        <a:solidFill>
                          <a:srgbClr val="0000FF"/>
                        </a:solidFill>
                      </a:defRPr>
                    </a:pPr>
                    <a:r>
                      <a:rPr lang="en-US" sz="1300"/>
                      <a:t>(43)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EB-44E9-84DC-F48E3E51E92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 sz="1300" b="1">
                        <a:solidFill>
                          <a:srgbClr val="0000FF"/>
                        </a:solidFill>
                      </a:defRPr>
                    </a:pPr>
                    <a:r>
                      <a:rPr lang="en-US" sz="1300"/>
                      <a:t>14</a:t>
                    </a:r>
                  </a:p>
                  <a:p>
                    <a:pPr>
                      <a:defRPr sz="1300" b="1">
                        <a:solidFill>
                          <a:srgbClr val="0000FF"/>
                        </a:solidFill>
                      </a:defRPr>
                    </a:pPr>
                    <a:r>
                      <a:rPr lang="en-US" sz="1300"/>
                      <a:t>(43)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EB-44E9-84DC-F48E3E51E92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 sz="1300" b="1">
                        <a:solidFill>
                          <a:srgbClr val="0000FF"/>
                        </a:solidFill>
                      </a:defRPr>
                    </a:pPr>
                    <a:r>
                      <a:rPr lang="en-US" sz="1300"/>
                      <a:t>9</a:t>
                    </a:r>
                  </a:p>
                  <a:p>
                    <a:pPr>
                      <a:defRPr sz="1300" b="1">
                        <a:solidFill>
                          <a:srgbClr val="0000FF"/>
                        </a:solidFill>
                      </a:defRPr>
                    </a:pPr>
                    <a:r>
                      <a:rPr lang="en-US" sz="1300"/>
                      <a:t>(24)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EB-44E9-84DC-F48E3E51E92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pPr>
                      <a:defRPr sz="1300" b="1">
                        <a:solidFill>
                          <a:srgbClr val="0000FF"/>
                        </a:solidFill>
                      </a:defRPr>
                    </a:pPr>
                    <a:r>
                      <a:rPr lang="en-US" sz="1300"/>
                      <a:t>10</a:t>
                    </a:r>
                  </a:p>
                  <a:p>
                    <a:pPr>
                      <a:defRPr sz="1300" b="1">
                        <a:solidFill>
                          <a:srgbClr val="0000FF"/>
                        </a:solidFill>
                      </a:defRPr>
                    </a:pPr>
                    <a:r>
                      <a:rPr lang="en-US" sz="1300"/>
                      <a:t>(20)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CEB-44E9-84DC-F48E3E51E9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rgbClr val="0000FF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'16'!$B$1:$H$1</c:f>
              <c:strCache>
                <c:ptCount val="7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</c:strCache>
            </c:strRef>
          </c:cat>
          <c:val>
            <c:numRef>
              <c:f>'16'!$B$4:$H$4</c:f>
              <c:numCache>
                <c:formatCode>General</c:formatCode>
                <c:ptCount val="7"/>
                <c:pt idx="0">
                  <c:v>9</c:v>
                </c:pt>
                <c:pt idx="1">
                  <c:v>27</c:v>
                </c:pt>
                <c:pt idx="2">
                  <c:v>18</c:v>
                </c:pt>
                <c:pt idx="3">
                  <c:v>17</c:v>
                </c:pt>
                <c:pt idx="4">
                  <c:v>14</c:v>
                </c:pt>
                <c:pt idx="5">
                  <c:v>9</c:v>
                </c:pt>
                <c:pt idx="6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CEB-44E9-84DC-F48E3E51E9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22773888"/>
        <c:axId val="122775424"/>
      </c:barChart>
      <c:catAx>
        <c:axId val="122773888"/>
        <c:scaling>
          <c:orientation val="minMax"/>
        </c:scaling>
        <c:delete val="0"/>
        <c:axPos val="b"/>
        <c:majorGridlines>
          <c:spPr>
            <a:ln w="9525">
              <a:solidFill>
                <a:sysClr val="windowText" lastClr="000000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222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/>
            </a:pPr>
            <a:endParaRPr lang="lv-LV"/>
          </a:p>
        </c:txPr>
        <c:crossAx val="122775424"/>
        <c:crosses val="autoZero"/>
        <c:auto val="1"/>
        <c:lblAlgn val="ctr"/>
        <c:lblOffset val="100"/>
        <c:noMultiLvlLbl val="0"/>
      </c:catAx>
      <c:valAx>
        <c:axId val="122775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277388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100" b="1">
                <a:solidFill>
                  <a:srgbClr val="FF0000"/>
                </a:solidFill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100" b="1">
                <a:solidFill>
                  <a:srgbClr val="008000"/>
                </a:solidFill>
              </a:defRPr>
            </a:pPr>
            <a:endParaRPr lang="lv-LV"/>
          </a:p>
        </c:txPr>
      </c:legendEntry>
      <c:legendEntry>
        <c:idx val="2"/>
        <c:txPr>
          <a:bodyPr/>
          <a:lstStyle/>
          <a:p>
            <a:pPr>
              <a:defRPr sz="1100" b="1">
                <a:solidFill>
                  <a:srgbClr val="0000FF"/>
                </a:solidFill>
              </a:defRPr>
            </a:pPr>
            <a:endParaRPr lang="lv-LV"/>
          </a:p>
        </c:txPr>
      </c:legendEntry>
      <c:layout>
        <c:manualLayout>
          <c:xMode val="edge"/>
          <c:yMode val="edge"/>
          <c:x val="0.20410277198106558"/>
          <c:y val="0.86969828027766038"/>
          <c:w val="0.61561070319219535"/>
          <c:h val="0.11754267563344332"/>
        </c:manualLayout>
      </c:layout>
      <c:overlay val="0"/>
      <c:spPr>
        <a:ln w="9525">
          <a:solidFill>
            <a:sysClr val="windowText" lastClr="000000"/>
          </a:solidFill>
        </a:ln>
      </c:spPr>
      <c:txPr>
        <a:bodyPr/>
        <a:lstStyle/>
        <a:p>
          <a:pPr>
            <a:defRPr sz="1100" b="1"/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500" b="1"/>
              <a:t>Saņemto ziņojumi skaits par neparastiem un aizdomīgiem darījumiem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'17.'!$C$1</c:f>
              <c:strCache>
                <c:ptCount val="1"/>
                <c:pt idx="0">
                  <c:v>Ziņojumi par neparastiem un aizdomīgiem darījumiem</c:v>
                </c:pt>
              </c:strCache>
            </c:strRef>
          </c:tx>
          <c:spPr>
            <a:solidFill>
              <a:srgbClr val="0000FF">
                <a:alpha val="76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'17.'!$B$2:$B$11</c:f>
              <c:strCache>
                <c:ptCount val="10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  <c:pt idx="9">
                  <c:v>2016.g.</c:v>
                </c:pt>
              </c:strCache>
            </c:strRef>
          </c:cat>
          <c:val>
            <c:numRef>
              <c:f>'17.'!$C$2:$C$11</c:f>
              <c:numCache>
                <c:formatCode>General</c:formatCode>
                <c:ptCount val="10"/>
                <c:pt idx="0">
                  <c:v>34346</c:v>
                </c:pt>
                <c:pt idx="1">
                  <c:v>36418</c:v>
                </c:pt>
                <c:pt idx="2">
                  <c:v>20780</c:v>
                </c:pt>
                <c:pt idx="3">
                  <c:v>16407</c:v>
                </c:pt>
                <c:pt idx="4">
                  <c:v>18405</c:v>
                </c:pt>
                <c:pt idx="5">
                  <c:v>18721</c:v>
                </c:pt>
                <c:pt idx="6">
                  <c:v>17168</c:v>
                </c:pt>
                <c:pt idx="7">
                  <c:v>17041</c:v>
                </c:pt>
                <c:pt idx="8">
                  <c:v>17113</c:v>
                </c:pt>
                <c:pt idx="9">
                  <c:v>15768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C9-4B19-8DDF-7F04CAC3C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91648"/>
        <c:axId val="122493184"/>
      </c:barChart>
      <c:catAx>
        <c:axId val="122491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22493184"/>
        <c:crosses val="autoZero"/>
        <c:auto val="1"/>
        <c:lblAlgn val="ctr"/>
        <c:lblOffset val="100"/>
        <c:noMultiLvlLbl val="0"/>
      </c:catAx>
      <c:valAx>
        <c:axId val="122493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249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600" b="1" i="0" baseline="0">
                <a:solidFill>
                  <a:sysClr val="windowText" lastClr="000000"/>
                </a:solidFill>
                <a:effectLst/>
              </a:rPr>
              <a:t>Izdoto rīkojumu skaits un iesaldētie līdzekļi (EUR) tajos</a:t>
            </a:r>
            <a:endParaRPr lang="lv-LV" sz="1600">
              <a:solidFill>
                <a:sysClr val="windowText" lastClr="000000"/>
              </a:solidFill>
              <a:effectLst/>
            </a:endParaRPr>
          </a:p>
        </c:rich>
      </c:tx>
      <c:layout>
        <c:manualLayout>
          <c:xMode val="edge"/>
          <c:yMode val="edge"/>
          <c:x val="0.12264343421862783"/>
          <c:y val="1.157407407407407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Rīkojumi!$C$1</c:f>
              <c:strCache>
                <c:ptCount val="1"/>
                <c:pt idx="0">
                  <c:v>Iesaldētie līdzekļi (EUR)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66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6483111429986491E-3"/>
                  <c:y val="-3.3761915282217496E-2"/>
                </c:manualLayout>
              </c:layout>
              <c:tx>
                <c:rich>
                  <a:bodyPr rot="-5400000" spcFirstLastPara="1" vertOverflow="ellipsis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5’096’000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2708478912519586"/>
                      <c:h val="6.47062971987662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013-44D8-8B58-5D512885960B}"/>
                </c:ext>
              </c:extLst>
            </c:dLbl>
            <c:dLbl>
              <c:idx val="1"/>
              <c:layout>
                <c:manualLayout>
                  <c:x val="-3.1358768976611653E-17"/>
                  <c:y val="0.1180555555555554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28’813’000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13-44D8-8B58-5D512885960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21’450’000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13-44D8-8B58-5D512885960B}"/>
                </c:ext>
              </c:extLst>
            </c:dLbl>
            <c:dLbl>
              <c:idx val="3"/>
              <c:layout>
                <c:manualLayout>
                  <c:x val="-1.2543507590644661E-16"/>
                  <c:y val="0.1759259259259259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79’000’000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13-44D8-8B58-5D512885960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21’614’000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13-44D8-8B58-5D512885960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36’170’000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13-44D8-8B58-5D51288596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Rīkojumi!$A$2:$A$7</c:f>
              <c:strCache>
                <c:ptCount val="6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</c:strCache>
            </c:strRef>
          </c:cat>
          <c:val>
            <c:numRef>
              <c:f>Rīkojumi!$C$2:$C$7</c:f>
              <c:numCache>
                <c:formatCode>General</c:formatCode>
                <c:ptCount val="6"/>
                <c:pt idx="0">
                  <c:v>5096000</c:v>
                </c:pt>
                <c:pt idx="1">
                  <c:v>28813000</c:v>
                </c:pt>
                <c:pt idx="2">
                  <c:v>21450000</c:v>
                </c:pt>
                <c:pt idx="3">
                  <c:v>79000000</c:v>
                </c:pt>
                <c:pt idx="4">
                  <c:v>21614000</c:v>
                </c:pt>
                <c:pt idx="5">
                  <c:v>36170000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013-44D8-8B58-5D51288596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7242624"/>
        <c:axId val="47277184"/>
      </c:barChart>
      <c:lineChart>
        <c:grouping val="standard"/>
        <c:varyColors val="0"/>
        <c:ser>
          <c:idx val="0"/>
          <c:order val="0"/>
          <c:tx>
            <c:strRef>
              <c:f>Rīkojumi!$B$1</c:f>
              <c:strCache>
                <c:ptCount val="1"/>
                <c:pt idx="0">
                  <c:v>Izdoto rīkojumu skaits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FFFF00"/>
              </a:solidFill>
              <a:ln w="12700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499463280724533E-2"/>
                  <c:y val="-2.7893518518518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13-44D8-8B58-5D512885960B}"/>
                </c:ext>
              </c:extLst>
            </c:dLbl>
            <c:dLbl>
              <c:idx val="1"/>
              <c:layout>
                <c:manualLayout>
                  <c:x val="-2.6512720044801579E-2"/>
                  <c:y val="2.5347222222222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013-44D8-8B58-5D512885960B}"/>
                </c:ext>
              </c:extLst>
            </c:dLbl>
            <c:dLbl>
              <c:idx val="2"/>
              <c:layout>
                <c:manualLayout>
                  <c:x val="-3.4209961348131701E-3"/>
                  <c:y val="6.82870370370370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013-44D8-8B58-5D512885960B}"/>
                </c:ext>
              </c:extLst>
            </c:dLbl>
            <c:dLbl>
              <c:idx val="3"/>
              <c:layout>
                <c:manualLayout>
                  <c:x val="-3.2499463280724519E-2"/>
                  <c:y val="-2.7893518518518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013-44D8-8B58-5D512885960B}"/>
                </c:ext>
              </c:extLst>
            </c:dLbl>
            <c:dLbl>
              <c:idx val="4"/>
              <c:layout>
                <c:manualLayout>
                  <c:x val="-3.2499463280724519E-2"/>
                  <c:y val="2.5347222222222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013-44D8-8B58-5D512885960B}"/>
                </c:ext>
              </c:extLst>
            </c:dLbl>
            <c:dLbl>
              <c:idx val="5"/>
              <c:layout>
                <c:manualLayout>
                  <c:x val="-3.2499463280724519E-2"/>
                  <c:y val="-2.55787037037037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013-44D8-8B58-5D51288596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Rīkojumi!$A$2:$A$7</c:f>
              <c:strCache>
                <c:ptCount val="6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</c:strCache>
            </c:strRef>
          </c:cat>
          <c:val>
            <c:numRef>
              <c:f>Rīkojumi!$B$2:$B$7</c:f>
              <c:numCache>
                <c:formatCode>General</c:formatCode>
                <c:ptCount val="6"/>
                <c:pt idx="0">
                  <c:v>109</c:v>
                </c:pt>
                <c:pt idx="1">
                  <c:v>66</c:v>
                </c:pt>
                <c:pt idx="2">
                  <c:v>126</c:v>
                </c:pt>
                <c:pt idx="3">
                  <c:v>403</c:v>
                </c:pt>
                <c:pt idx="4">
                  <c:v>243</c:v>
                </c:pt>
                <c:pt idx="5">
                  <c:v>252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0013-44D8-8B58-5D51288596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92800"/>
        <c:axId val="47278720"/>
      </c:lineChart>
      <c:catAx>
        <c:axId val="47242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47277184"/>
        <c:crosses val="autoZero"/>
        <c:auto val="1"/>
        <c:lblAlgn val="ctr"/>
        <c:lblOffset val="100"/>
        <c:noMultiLvlLbl val="0"/>
      </c:catAx>
      <c:valAx>
        <c:axId val="47277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47242624"/>
        <c:crosses val="autoZero"/>
        <c:crossBetween val="between"/>
      </c:valAx>
      <c:valAx>
        <c:axId val="4727872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47292800"/>
        <c:crosses val="max"/>
        <c:crossBetween val="between"/>
      </c:valAx>
      <c:catAx>
        <c:axId val="4729280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7278720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overlay val="0"/>
      <c:spPr>
        <a:noFill/>
        <a:ln w="9525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600" b="1"/>
              <a:t>Izmeklēšanas iestādēm nodoto materiālu skaits par noziedzīgi iegūtu līdzekļu legalizāciju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11500">
                  <a:schemeClr val="accent6">
                    <a:lumMod val="50000"/>
                  </a:schemeClr>
                </a:gs>
                <a:gs pos="0">
                  <a:schemeClr val="accent2">
                    <a:lumMod val="50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'19.'!$B$9:$G$9</c:f>
              <c:strCache>
                <c:ptCount val="6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</c:strCache>
            </c:strRef>
          </c:cat>
          <c:val>
            <c:numRef>
              <c:f>'19.'!$B$10:$G$10</c:f>
              <c:numCache>
                <c:formatCode>General</c:formatCode>
                <c:ptCount val="6"/>
                <c:pt idx="0">
                  <c:v>442</c:v>
                </c:pt>
                <c:pt idx="1">
                  <c:v>258</c:v>
                </c:pt>
                <c:pt idx="2">
                  <c:v>259</c:v>
                </c:pt>
                <c:pt idx="3">
                  <c:v>310</c:v>
                </c:pt>
                <c:pt idx="4">
                  <c:v>340</c:v>
                </c:pt>
                <c:pt idx="5">
                  <c:v>231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63-408C-A5ED-8316FCD4B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214464"/>
        <c:axId val="123216256"/>
      </c:barChart>
      <c:catAx>
        <c:axId val="123214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23216256"/>
        <c:crosses val="autoZero"/>
        <c:auto val="1"/>
        <c:lblAlgn val="ctr"/>
        <c:lblOffset val="100"/>
        <c:noMultiLvlLbl val="0"/>
      </c:catAx>
      <c:valAx>
        <c:axId val="123216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321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Tiesai nodoto personu skaits par noziedzīgiem nodarījumiem,</a:t>
            </a:r>
          </a:p>
          <a:p>
            <a:pPr>
              <a:defRPr sz="1600" b="1" i="0" u="none" strike="noStrike" kern="1200" spc="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kuri saistīti ar cilvēktirdzniecību</a:t>
            </a:r>
          </a:p>
        </c:rich>
      </c:tx>
      <c:layout>
        <c:manualLayout>
          <c:xMode val="edge"/>
          <c:yMode val="edge"/>
          <c:x val="0.10425503085326969"/>
          <c:y val="1.327377766106796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'20.'!$A$2</c:f>
              <c:strCache>
                <c:ptCount val="1"/>
                <c:pt idx="0">
                  <c:v>KL 154.1.p.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66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'20.'!$B$1:$H$1</c:f>
              <c:strCache>
                <c:ptCount val="7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</c:strCache>
            </c:strRef>
          </c:cat>
          <c:val>
            <c:numRef>
              <c:f>'20.'!$B$2:$H$2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5">
                  <c:v>8</c:v>
                </c:pt>
                <c:pt idx="6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37-452C-941E-3889158C862E}"/>
            </c:ext>
          </c:extLst>
        </c:ser>
        <c:ser>
          <c:idx val="1"/>
          <c:order val="1"/>
          <c:tx>
            <c:strRef>
              <c:f>'20.'!$A$3</c:f>
              <c:strCache>
                <c:ptCount val="1"/>
                <c:pt idx="0">
                  <c:v>KL 165.p.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37-452C-941E-3889158C86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'20.'!$B$1:$H$1</c:f>
              <c:strCache>
                <c:ptCount val="7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</c:strCache>
            </c:strRef>
          </c:cat>
          <c:val>
            <c:numRef>
              <c:f>'20.'!$B$3:$H$3</c:f>
              <c:numCache>
                <c:formatCode>General</c:formatCode>
                <c:ptCount val="7"/>
                <c:pt idx="0">
                  <c:v>16</c:v>
                </c:pt>
                <c:pt idx="1">
                  <c:v>26</c:v>
                </c:pt>
                <c:pt idx="2">
                  <c:v>42</c:v>
                </c:pt>
                <c:pt idx="3">
                  <c:v>22</c:v>
                </c:pt>
                <c:pt idx="4">
                  <c:v>19</c:v>
                </c:pt>
                <c:pt idx="5">
                  <c:v>38</c:v>
                </c:pt>
                <c:pt idx="6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D37-452C-941E-3889158C862E}"/>
            </c:ext>
          </c:extLst>
        </c:ser>
        <c:ser>
          <c:idx val="2"/>
          <c:order val="2"/>
          <c:tx>
            <c:strRef>
              <c:f>'20.'!$A$4</c:f>
              <c:strCache>
                <c:ptCount val="1"/>
                <c:pt idx="0">
                  <c:v>KL 165.1.p.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'20.'!$B$1:$H$1</c:f>
              <c:strCache>
                <c:ptCount val="7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</c:strCache>
            </c:strRef>
          </c:cat>
          <c:val>
            <c:numRef>
              <c:f>'20.'!$B$4:$H$4</c:f>
              <c:numCache>
                <c:formatCode>General</c:formatCode>
                <c:ptCount val="7"/>
                <c:pt idx="0">
                  <c:v>34</c:v>
                </c:pt>
                <c:pt idx="1">
                  <c:v>13</c:v>
                </c:pt>
                <c:pt idx="2">
                  <c:v>11</c:v>
                </c:pt>
                <c:pt idx="3">
                  <c:v>4</c:v>
                </c:pt>
                <c:pt idx="4">
                  <c:v>11</c:v>
                </c:pt>
                <c:pt idx="5">
                  <c:v>3</c:v>
                </c:pt>
                <c:pt idx="6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D37-452C-941E-3889158C8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544704"/>
        <c:axId val="123546240"/>
      </c:barChart>
      <c:catAx>
        <c:axId val="123544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23546240"/>
        <c:crosses val="autoZero"/>
        <c:auto val="1"/>
        <c:lblAlgn val="ctr"/>
        <c:lblOffset val="100"/>
        <c:noMultiLvlLbl val="0"/>
      </c:catAx>
      <c:valAx>
        <c:axId val="123546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354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0.29370217950861111"/>
          <c:y val="0.9469584548325799"/>
          <c:w val="0.40929888890850136"/>
          <c:h val="4.3879504008934075E-2"/>
        </c:manualLayout>
      </c:layout>
      <c:overlay val="0"/>
      <c:spPr>
        <a:noFill/>
        <a:ln w="9525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accent6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lv-LV" sz="1600" b="1" i="0" baseline="0" dirty="0"/>
              <a:t>Pabeigto kriminālprocesu skaits
par atsevišķiem noziedzīgiem nodarījum</a:t>
            </a:r>
            <a:endParaRPr lang="ru-RU" sz="1600" b="1" i="0" baseline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8302473729334058E-2"/>
          <c:y val="0.11635792271277215"/>
          <c:w val="0.96339505254133184"/>
          <c:h val="0.7398543019029632"/>
        </c:manualLayout>
      </c:layout>
      <c:lineChart>
        <c:grouping val="standard"/>
        <c:varyColors val="0"/>
        <c:ser>
          <c:idx val="0"/>
          <c:order val="0"/>
          <c:tx>
            <c:strRef>
              <c:f>'21.'!$A$2</c:f>
              <c:strCache>
                <c:ptCount val="1"/>
                <c:pt idx="0">
                  <c:v>Kontrabanda KL 190. un 190.1.p. 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diamond"/>
            <c:size val="8"/>
            <c:spPr>
              <a:solidFill>
                <a:srgbClr val="00FF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4.4924253699274511E-2"/>
                  <c:y val="-3.79079452932358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41-44C9-8F4C-E0929CEB1375}"/>
                </c:ext>
              </c:extLst>
            </c:dLbl>
            <c:dLbl>
              <c:idx val="3"/>
              <c:layout>
                <c:manualLayout>
                  <c:x val="-1.9134404353394696E-2"/>
                  <c:y val="-3.5617344826043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4924253699274504E-2"/>
                      <c:h val="3.91677259525276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341-44C9-8F4C-E0929CEB1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'21.'!$B$1:$J$1</c:f>
              <c:strCache>
                <c:ptCount val="9"/>
                <c:pt idx="0">
                  <c:v>2008.g.</c:v>
                </c:pt>
                <c:pt idx="1">
                  <c:v>2009.g.</c:v>
                </c:pt>
                <c:pt idx="2">
                  <c:v>2010.g.</c:v>
                </c:pt>
                <c:pt idx="3">
                  <c:v>2011.g.</c:v>
                </c:pt>
                <c:pt idx="4">
                  <c:v>2012.g.</c:v>
                </c:pt>
                <c:pt idx="5">
                  <c:v>2013.g.</c:v>
                </c:pt>
                <c:pt idx="6">
                  <c:v>2014.g.</c:v>
                </c:pt>
                <c:pt idx="7">
                  <c:v>2015.g.</c:v>
                </c:pt>
                <c:pt idx="8">
                  <c:v>2016.g.</c:v>
                </c:pt>
              </c:strCache>
            </c:strRef>
          </c:cat>
          <c:val>
            <c:numRef>
              <c:f>'21.'!$B$2:$J$2</c:f>
              <c:numCache>
                <c:formatCode>General</c:formatCode>
                <c:ptCount val="9"/>
                <c:pt idx="0">
                  <c:v>66</c:v>
                </c:pt>
                <c:pt idx="1">
                  <c:v>111</c:v>
                </c:pt>
                <c:pt idx="2">
                  <c:v>142</c:v>
                </c:pt>
                <c:pt idx="3">
                  <c:v>106</c:v>
                </c:pt>
                <c:pt idx="4">
                  <c:v>106</c:v>
                </c:pt>
                <c:pt idx="5">
                  <c:v>70</c:v>
                </c:pt>
                <c:pt idx="6">
                  <c:v>80</c:v>
                </c:pt>
                <c:pt idx="7">
                  <c:v>70</c:v>
                </c:pt>
                <c:pt idx="8">
                  <c:v>112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640-4816-A8CC-11DCD0DCDBA8}"/>
            </c:ext>
          </c:extLst>
        </c:ser>
        <c:ser>
          <c:idx val="1"/>
          <c:order val="1"/>
          <c:tx>
            <c:strRef>
              <c:f>'21.'!$A$3</c:f>
              <c:strCache>
                <c:ptCount val="1"/>
                <c:pt idx="0">
                  <c:v>Izvairīšanās no nodokļu maksāšanas KL 218.p.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circle"/>
            <c:size val="8"/>
            <c:spPr>
              <a:solidFill>
                <a:srgbClr val="FFFF00"/>
              </a:solidFill>
              <a:ln>
                <a:solidFill>
                  <a:srgbClr val="0000CC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FF"/>
                    </a:solidFill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'21.'!$B$1:$J$1</c:f>
              <c:strCache>
                <c:ptCount val="9"/>
                <c:pt idx="0">
                  <c:v>2008.g.</c:v>
                </c:pt>
                <c:pt idx="1">
                  <c:v>2009.g.</c:v>
                </c:pt>
                <c:pt idx="2">
                  <c:v>2010.g.</c:v>
                </c:pt>
                <c:pt idx="3">
                  <c:v>2011.g.</c:v>
                </c:pt>
                <c:pt idx="4">
                  <c:v>2012.g.</c:v>
                </c:pt>
                <c:pt idx="5">
                  <c:v>2013.g.</c:v>
                </c:pt>
                <c:pt idx="6">
                  <c:v>2014.g.</c:v>
                </c:pt>
                <c:pt idx="7">
                  <c:v>2015.g.</c:v>
                </c:pt>
                <c:pt idx="8">
                  <c:v>2016.g.</c:v>
                </c:pt>
              </c:strCache>
            </c:strRef>
          </c:cat>
          <c:val>
            <c:numRef>
              <c:f>'21.'!$B$3:$J$3</c:f>
              <c:numCache>
                <c:formatCode>General</c:formatCode>
                <c:ptCount val="9"/>
                <c:pt idx="0">
                  <c:v>64</c:v>
                </c:pt>
                <c:pt idx="1">
                  <c:v>45</c:v>
                </c:pt>
                <c:pt idx="2">
                  <c:v>53</c:v>
                </c:pt>
                <c:pt idx="3">
                  <c:v>64</c:v>
                </c:pt>
                <c:pt idx="4">
                  <c:v>63</c:v>
                </c:pt>
                <c:pt idx="5">
                  <c:v>60</c:v>
                </c:pt>
                <c:pt idx="6">
                  <c:v>55</c:v>
                </c:pt>
                <c:pt idx="7">
                  <c:v>70</c:v>
                </c:pt>
                <c:pt idx="8">
                  <c:v>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640-4816-A8CC-11DCD0DCD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601280"/>
        <c:axId val="123726848"/>
      </c:lineChart>
      <c:catAx>
        <c:axId val="123601280"/>
        <c:scaling>
          <c:orientation val="minMax"/>
        </c:scaling>
        <c:delete val="0"/>
        <c:axPos val="b"/>
        <c:majorGridlines>
          <c:spPr>
            <a:ln w="9525"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300" b="1"/>
            </a:pPr>
            <a:endParaRPr lang="lv-LV"/>
          </a:p>
        </c:txPr>
        <c:crossAx val="123726848"/>
        <c:crosses val="autoZero"/>
        <c:auto val="1"/>
        <c:lblAlgn val="ctr"/>
        <c:lblOffset val="100"/>
        <c:noMultiLvlLbl val="0"/>
      </c:catAx>
      <c:valAx>
        <c:axId val="123726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360128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rgbClr val="0000FF"/>
                </a:solidFill>
              </a:defRPr>
            </a:pPr>
            <a:endParaRPr lang="lv-LV"/>
          </a:p>
        </c:txPr>
      </c:legendEntry>
      <c:layout>
        <c:manualLayout>
          <c:xMode val="edge"/>
          <c:yMode val="edge"/>
          <c:x val="0.10212503349265756"/>
          <c:y val="0.93096377745681202"/>
          <c:w val="0.80745856274003081"/>
          <c:h val="5.325712984101838E-2"/>
        </c:manualLayout>
      </c:layout>
      <c:overlay val="0"/>
      <c:spPr>
        <a:ln w="9525">
          <a:solidFill>
            <a:sysClr val="windowText" lastClr="000000"/>
          </a:solidFill>
        </a:ln>
      </c:spPr>
      <c:txPr>
        <a:bodyPr/>
        <a:lstStyle/>
        <a:p>
          <a:pPr>
            <a:defRPr sz="1200" b="1"/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/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'22.'!$A$2</c:f>
              <c:strCache>
                <c:ptCount val="1"/>
                <c:pt idx="0">
                  <c:v>Prokuroru uzraudzībā uzsākto kriminālprocesu skaits</c:v>
                </c:pt>
              </c:strCache>
            </c:strRef>
          </c:tx>
          <c:spPr>
            <a:gradFill flip="none" rotWithShape="1">
              <a:gsLst>
                <a:gs pos="0">
                  <a:srgbClr val="C00000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'22.'!$B$1:$J$1</c:f>
              <c:strCache>
                <c:ptCount val="9"/>
                <c:pt idx="0">
                  <c:v>2008.g.</c:v>
                </c:pt>
                <c:pt idx="1">
                  <c:v>2009.g.</c:v>
                </c:pt>
                <c:pt idx="2">
                  <c:v>2010.g.</c:v>
                </c:pt>
                <c:pt idx="3">
                  <c:v>2011.g.</c:v>
                </c:pt>
                <c:pt idx="4">
                  <c:v>2012.g.</c:v>
                </c:pt>
                <c:pt idx="5">
                  <c:v>2013.g.</c:v>
                </c:pt>
                <c:pt idx="6">
                  <c:v>2014.g.</c:v>
                </c:pt>
                <c:pt idx="7">
                  <c:v>2015.g.</c:v>
                </c:pt>
                <c:pt idx="8">
                  <c:v>2016.g.</c:v>
                </c:pt>
              </c:strCache>
            </c:strRef>
          </c:cat>
          <c:val>
            <c:numRef>
              <c:f>'22.'!$B$2:$J$2</c:f>
              <c:numCache>
                <c:formatCode>General</c:formatCode>
                <c:ptCount val="9"/>
                <c:pt idx="0">
                  <c:v>58868</c:v>
                </c:pt>
                <c:pt idx="1">
                  <c:v>58064</c:v>
                </c:pt>
                <c:pt idx="2">
                  <c:v>52427</c:v>
                </c:pt>
                <c:pt idx="3">
                  <c:v>53232</c:v>
                </c:pt>
                <c:pt idx="4">
                  <c:v>47988</c:v>
                </c:pt>
                <c:pt idx="5">
                  <c:v>47763</c:v>
                </c:pt>
                <c:pt idx="6">
                  <c:v>48596</c:v>
                </c:pt>
                <c:pt idx="7">
                  <c:v>48962</c:v>
                </c:pt>
                <c:pt idx="8">
                  <c:v>46552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E5-47C2-86DB-CB347C43C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055616"/>
        <c:axId val="131057152"/>
      </c:barChart>
      <c:catAx>
        <c:axId val="131055616"/>
        <c:scaling>
          <c:orientation val="minMax"/>
        </c:scaling>
        <c:delete val="0"/>
        <c:axPos val="b"/>
        <c:majorGridlines>
          <c:spPr>
            <a:ln w="9525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2225">
            <a:solidFill>
              <a:sysClr val="windowText" lastClr="000000"/>
            </a:solidFill>
            <a:prstDash val="solid"/>
          </a:ln>
        </c:spPr>
        <c:txPr>
          <a:bodyPr/>
          <a:lstStyle/>
          <a:p>
            <a:pPr>
              <a:defRPr sz="1200" b="1"/>
            </a:pPr>
            <a:endParaRPr lang="lv-LV"/>
          </a:p>
        </c:txPr>
        <c:crossAx val="131057152"/>
        <c:crosses val="autoZero"/>
        <c:auto val="1"/>
        <c:lblAlgn val="ctr"/>
        <c:lblOffset val="100"/>
        <c:noMultiLvlLbl val="0"/>
      </c:catAx>
      <c:valAx>
        <c:axId val="1310571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10556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lv-LV" sz="1800" b="1" i="0" baseline="0" dirty="0"/>
              <a:t>Reģistrēto noziedzīgo nodarījumu skaits reģionos</a:t>
            </a:r>
            <a:endParaRPr lang="lv-LV" dirty="0"/>
          </a:p>
          <a:p>
            <a:pPr>
              <a:defRPr/>
            </a:pPr>
            <a:r>
              <a:rPr lang="lv-LV" sz="1600" b="0" i="0" baseline="0" dirty="0"/>
              <a:t>( % īpatsvars no reģistrētiem valstī )</a:t>
            </a:r>
            <a:endParaRPr lang="ru-RU" sz="1600" b="1" i="0" baseline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6134946828016136E-2"/>
          <c:y val="0.13378607809847198"/>
          <c:w val="0.95606235689185715"/>
          <c:h val="0.748615429862438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'3'!$B$1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00FF"/>
            </a:solidFill>
            <a:ln w="9525">
              <a:solidFill>
                <a:schemeClr val="tx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 rot="-5400000" vert="horz"/>
                  <a:lstStyle/>
                  <a:p>
                    <a:pPr>
                      <a:defRPr sz="1200" b="0">
                        <a:solidFill>
                          <a:srgbClr val="0000CC"/>
                        </a:solidFill>
                      </a:defRPr>
                    </a:pPr>
                    <a:r>
                      <a:rPr lang="en-US" sz="1200" b="0"/>
                      <a:t>76 (0,2%)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9A-45F9-806C-D6162CBD7CDF}"/>
                </c:ext>
              </c:extLst>
            </c:dLbl>
            <c:dLbl>
              <c:idx val="1"/>
              <c:layout/>
              <c:tx>
                <c:rich>
                  <a:bodyPr rot="-5400000" vert="horz"/>
                  <a:lstStyle/>
                  <a:p>
                    <a:pPr>
                      <a:defRPr sz="1200" b="0">
                        <a:solidFill>
                          <a:srgbClr val="0000CC"/>
                        </a:solidFill>
                      </a:defRPr>
                    </a:pPr>
                    <a:r>
                      <a:rPr lang="en-US" sz="1200" b="0">
                        <a:solidFill>
                          <a:srgbClr val="0000CC"/>
                        </a:solidFill>
                      </a:rPr>
                      <a:t>3762 (7,8%)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9A-45F9-806C-D6162CBD7CDF}"/>
                </c:ext>
              </c:extLst>
            </c:dLbl>
            <c:dLbl>
              <c:idx val="2"/>
              <c:layout/>
              <c:tx>
                <c:rich>
                  <a:bodyPr rot="-5400000" vert="horz"/>
                  <a:lstStyle/>
                  <a:p>
                    <a:pPr>
                      <a:defRPr sz="1200" b="0">
                        <a:solidFill>
                          <a:srgbClr val="0000CC"/>
                        </a:solidFill>
                      </a:defRPr>
                    </a:pPr>
                    <a:r>
                      <a:rPr lang="en-US" sz="1200" b="0">
                        <a:solidFill>
                          <a:srgbClr val="0000CC"/>
                        </a:solidFill>
                      </a:rPr>
                      <a:t>4677 (9,6%)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9A-45F9-806C-D6162CBD7CDF}"/>
                </c:ext>
              </c:extLst>
            </c:dLbl>
            <c:dLbl>
              <c:idx val="3"/>
              <c:layout/>
              <c:tx>
                <c:rich>
                  <a:bodyPr rot="-5400000" vert="horz"/>
                  <a:lstStyle/>
                  <a:p>
                    <a:pPr>
                      <a:defRPr sz="1200" b="0">
                        <a:solidFill>
                          <a:srgbClr val="0000CC"/>
                        </a:solidFill>
                      </a:defRPr>
                    </a:pPr>
                    <a:r>
                      <a:rPr lang="en-US" sz="1200" b="0">
                        <a:solidFill>
                          <a:srgbClr val="0000CC"/>
                        </a:solidFill>
                      </a:rPr>
                      <a:t>5864 (12,1%)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9A-45F9-806C-D6162CBD7CDF}"/>
                </c:ext>
              </c:extLst>
            </c:dLbl>
            <c:dLbl>
              <c:idx val="4"/>
              <c:layout/>
              <c:tx>
                <c:rich>
                  <a:bodyPr rot="-5400000" vert="horz"/>
                  <a:lstStyle/>
                  <a:p>
                    <a:pPr>
                      <a:defRPr sz="1200" b="0">
                        <a:solidFill>
                          <a:srgbClr val="0000CC"/>
                        </a:solidFill>
                      </a:defRPr>
                    </a:pPr>
                    <a:r>
                      <a:rPr lang="en-US" sz="1200" b="0">
                        <a:solidFill>
                          <a:srgbClr val="0000CC"/>
                        </a:solidFill>
                      </a:rPr>
                      <a:t>6417 (13,2%)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9A-45F9-806C-D6162CBD7CDF}"/>
                </c:ext>
              </c:extLst>
            </c:dLbl>
            <c:dLbl>
              <c:idx val="5"/>
              <c:layout/>
              <c:tx>
                <c:rich>
                  <a:bodyPr rot="-5400000" vert="horz"/>
                  <a:lstStyle/>
                  <a:p>
                    <a:pPr>
                      <a:defRPr sz="1200" b="0">
                        <a:solidFill>
                          <a:srgbClr val="0000CC"/>
                        </a:solidFill>
                      </a:defRPr>
                    </a:pPr>
                    <a:r>
                      <a:rPr lang="en-US" sz="1200" b="0">
                        <a:solidFill>
                          <a:srgbClr val="0000CC"/>
                        </a:solidFill>
                      </a:rPr>
                      <a:t>6591 (13,6%)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9A-45F9-806C-D6162CBD7CDF}"/>
                </c:ext>
              </c:extLst>
            </c:dLbl>
            <c:dLbl>
              <c:idx val="6"/>
              <c:layout/>
              <c:tx>
                <c:rich>
                  <a:bodyPr rot="-5400000" vert="horz"/>
                  <a:lstStyle/>
                  <a:p>
                    <a:pPr>
                      <a:defRPr sz="1200" b="0">
                        <a:solidFill>
                          <a:srgbClr val="0000CC"/>
                        </a:solidFill>
                      </a:defRPr>
                    </a:pPr>
                    <a:r>
                      <a:rPr lang="en-US" sz="1200" b="0">
                        <a:solidFill>
                          <a:srgbClr val="0000CC"/>
                        </a:solidFill>
                      </a:rPr>
                      <a:t>21090 (43,5%)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9A-45F9-806C-D6162CBD7C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0">
                    <a:solidFill>
                      <a:srgbClr val="0000CC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'3'!$A$2:$A$8</c:f>
              <c:strCache>
                <c:ptCount val="7"/>
                <c:pt idx="0">
                  <c:v>nav adreses</c:v>
                </c:pt>
                <c:pt idx="1">
                  <c:v>Vidzemes reģions</c:v>
                </c:pt>
                <c:pt idx="2">
                  <c:v>Kurzemes reģions</c:v>
                </c:pt>
                <c:pt idx="3">
                  <c:v>Zemgales reģions</c:v>
                </c:pt>
                <c:pt idx="4">
                  <c:v>Pierīgas reģions</c:v>
                </c:pt>
                <c:pt idx="5">
                  <c:v>Latgales reģions</c:v>
                </c:pt>
                <c:pt idx="6">
                  <c:v>Rīgas reģions</c:v>
                </c:pt>
              </c:strCache>
            </c:strRef>
          </c:cat>
          <c:val>
            <c:numRef>
              <c:f>'3'!$B$2:$B$8</c:f>
              <c:numCache>
                <c:formatCode>General</c:formatCode>
                <c:ptCount val="7"/>
                <c:pt idx="0">
                  <c:v>76</c:v>
                </c:pt>
                <c:pt idx="1">
                  <c:v>3762</c:v>
                </c:pt>
                <c:pt idx="2">
                  <c:v>4677</c:v>
                </c:pt>
                <c:pt idx="3">
                  <c:v>5864</c:v>
                </c:pt>
                <c:pt idx="4">
                  <c:v>6417</c:v>
                </c:pt>
                <c:pt idx="5">
                  <c:v>6591</c:v>
                </c:pt>
                <c:pt idx="6">
                  <c:v>21090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F9A-45F9-806C-D6162CBD7CDF}"/>
            </c:ext>
          </c:extLst>
        </c:ser>
        <c:ser>
          <c:idx val="1"/>
          <c:order val="1"/>
          <c:tx>
            <c:strRef>
              <c:f>'3'!$C$1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FF00"/>
            </a:solidFill>
            <a:ln w="9525">
              <a:solidFill>
                <a:schemeClr val="tx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 rot="-5400000" vert="horz"/>
                  <a:lstStyle/>
                  <a:p>
                    <a:pPr>
                      <a:defRPr sz="1200" b="0">
                        <a:solidFill>
                          <a:srgbClr val="008000"/>
                        </a:solidFill>
                      </a:defRPr>
                    </a:pPr>
                    <a:r>
                      <a:rPr lang="en-US" sz="1200" b="0"/>
                      <a:t>54 (0,1%)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9A-45F9-806C-D6162CBD7CDF}"/>
                </c:ext>
              </c:extLst>
            </c:dLbl>
            <c:dLbl>
              <c:idx val="1"/>
              <c:layout/>
              <c:tx>
                <c:rich>
                  <a:bodyPr rot="-5400000" vert="horz"/>
                  <a:lstStyle/>
                  <a:p>
                    <a:pPr>
                      <a:defRPr sz="1200" b="0">
                        <a:solidFill>
                          <a:srgbClr val="008000"/>
                        </a:solidFill>
                      </a:defRPr>
                    </a:pPr>
                    <a:r>
                      <a:rPr lang="en-US" sz="1200" b="0">
                        <a:solidFill>
                          <a:srgbClr val="008000"/>
                        </a:solidFill>
                      </a:rPr>
                      <a:t>3907 (8,2%)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9A-45F9-806C-D6162CBD7CDF}"/>
                </c:ext>
              </c:extLst>
            </c:dLbl>
            <c:dLbl>
              <c:idx val="2"/>
              <c:layout/>
              <c:tx>
                <c:rich>
                  <a:bodyPr rot="-5400000" vert="horz"/>
                  <a:lstStyle/>
                  <a:p>
                    <a:pPr>
                      <a:defRPr sz="1200" b="0">
                        <a:solidFill>
                          <a:srgbClr val="008000"/>
                        </a:solidFill>
                      </a:defRPr>
                    </a:pPr>
                    <a:r>
                      <a:rPr lang="en-US" sz="1200" b="0">
                        <a:solidFill>
                          <a:srgbClr val="008000"/>
                        </a:solidFill>
                      </a:rPr>
                      <a:t>4 933 (10,4%)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F9A-45F9-806C-D6162CBD7CDF}"/>
                </c:ext>
              </c:extLst>
            </c:dLbl>
            <c:dLbl>
              <c:idx val="3"/>
              <c:layout/>
              <c:tx>
                <c:rich>
                  <a:bodyPr rot="-5400000" vert="horz"/>
                  <a:lstStyle/>
                  <a:p>
                    <a:pPr>
                      <a:defRPr sz="1200" b="0">
                        <a:solidFill>
                          <a:srgbClr val="008000"/>
                        </a:solidFill>
                      </a:defRPr>
                    </a:pPr>
                    <a:r>
                      <a:rPr lang="en-US" sz="1200" b="0">
                        <a:solidFill>
                          <a:srgbClr val="008000"/>
                        </a:solidFill>
                      </a:rPr>
                      <a:t>5 666 (12%)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F9A-45F9-806C-D6162CBD7CDF}"/>
                </c:ext>
              </c:extLst>
            </c:dLbl>
            <c:dLbl>
              <c:idx val="4"/>
              <c:layout/>
              <c:tx>
                <c:rich>
                  <a:bodyPr rot="-5400000" vert="horz"/>
                  <a:lstStyle/>
                  <a:p>
                    <a:pPr>
                      <a:defRPr sz="1200" b="0">
                        <a:solidFill>
                          <a:srgbClr val="008000"/>
                        </a:solidFill>
                      </a:defRPr>
                    </a:pPr>
                    <a:r>
                      <a:rPr lang="en-US" sz="1200" b="0">
                        <a:solidFill>
                          <a:srgbClr val="008000"/>
                        </a:solidFill>
                      </a:rPr>
                      <a:t>6 856 (14,5%)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F9A-45F9-806C-D6162CBD7CDF}"/>
                </c:ext>
              </c:extLst>
            </c:dLbl>
            <c:dLbl>
              <c:idx val="5"/>
              <c:layout/>
              <c:tx>
                <c:rich>
                  <a:bodyPr rot="-5400000" vert="horz"/>
                  <a:lstStyle/>
                  <a:p>
                    <a:pPr>
                      <a:defRPr sz="1200" b="0">
                        <a:solidFill>
                          <a:srgbClr val="008000"/>
                        </a:solidFill>
                      </a:defRPr>
                    </a:pPr>
                    <a:r>
                      <a:rPr lang="en-US" sz="1200" b="0">
                        <a:solidFill>
                          <a:srgbClr val="008000"/>
                        </a:solidFill>
                      </a:rPr>
                      <a:t>6 276 (13,2%)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F9A-45F9-806C-D6162CBD7CDF}"/>
                </c:ext>
              </c:extLst>
            </c:dLbl>
            <c:dLbl>
              <c:idx val="6"/>
              <c:layout/>
              <c:tx>
                <c:rich>
                  <a:bodyPr rot="-5400000" vert="horz"/>
                  <a:lstStyle/>
                  <a:p>
                    <a:pPr>
                      <a:defRPr sz="1200" b="0">
                        <a:solidFill>
                          <a:srgbClr val="008000"/>
                        </a:solidFill>
                      </a:defRPr>
                    </a:pPr>
                    <a:r>
                      <a:rPr lang="en-US" sz="1200" b="0">
                        <a:solidFill>
                          <a:srgbClr val="008000"/>
                        </a:solidFill>
                      </a:rPr>
                      <a:t>19 714 (41,6%)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F9A-45F9-806C-D6162CBD7C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0">
                    <a:solidFill>
                      <a:srgbClr val="0080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'3'!$A$2:$A$8</c:f>
              <c:strCache>
                <c:ptCount val="7"/>
                <c:pt idx="0">
                  <c:v>nav adreses</c:v>
                </c:pt>
                <c:pt idx="1">
                  <c:v>Vidzemes reģions</c:v>
                </c:pt>
                <c:pt idx="2">
                  <c:v>Kurzemes reģions</c:v>
                </c:pt>
                <c:pt idx="3">
                  <c:v>Zemgales reģions</c:v>
                </c:pt>
                <c:pt idx="4">
                  <c:v>Pierīgas reģions</c:v>
                </c:pt>
                <c:pt idx="5">
                  <c:v>Latgales reģions</c:v>
                </c:pt>
                <c:pt idx="6">
                  <c:v>Rīgas reģions</c:v>
                </c:pt>
              </c:strCache>
            </c:strRef>
          </c:cat>
          <c:val>
            <c:numRef>
              <c:f>'3'!$C$2:$C$8</c:f>
              <c:numCache>
                <c:formatCode>General</c:formatCode>
                <c:ptCount val="7"/>
                <c:pt idx="0">
                  <c:v>54</c:v>
                </c:pt>
                <c:pt idx="1">
                  <c:v>3907</c:v>
                </c:pt>
                <c:pt idx="2" formatCode="#,##0">
                  <c:v>4933</c:v>
                </c:pt>
                <c:pt idx="3" formatCode="#,##0">
                  <c:v>5666</c:v>
                </c:pt>
                <c:pt idx="4" formatCode="#,##0">
                  <c:v>6856</c:v>
                </c:pt>
                <c:pt idx="5" formatCode="#,##0">
                  <c:v>6276</c:v>
                </c:pt>
                <c:pt idx="6" formatCode="#,##0">
                  <c:v>19714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6F9A-45F9-806C-D6162CBD7CDF}"/>
            </c:ext>
          </c:extLst>
        </c:ser>
        <c:ser>
          <c:idx val="2"/>
          <c:order val="2"/>
          <c:tx>
            <c:strRef>
              <c:f>'3'!$D$1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00000"/>
            </a:solidFill>
            <a:ln w="9525">
              <a:solidFill>
                <a:schemeClr val="tx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 rot="-5400000" vert="horz"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</a:defRPr>
                    </a:pPr>
                    <a:r>
                      <a:rPr lang="en-US"/>
                      <a:t>78 (0,2%)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F9A-45F9-806C-D6162CBD7CDF}"/>
                </c:ext>
              </c:extLst>
            </c:dLbl>
            <c:dLbl>
              <c:idx val="1"/>
              <c:layout/>
              <c:tx>
                <c:rich>
                  <a:bodyPr rot="-5400000" vert="horz"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</a:defRPr>
                    </a:pPr>
                    <a:r>
                      <a:rPr lang="en-US" sz="1400">
                        <a:solidFill>
                          <a:srgbClr val="C00000"/>
                        </a:solidFill>
                      </a:rPr>
                      <a:t>3 537 (7,7%)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F9A-45F9-806C-D6162CBD7CDF}"/>
                </c:ext>
              </c:extLst>
            </c:dLbl>
            <c:dLbl>
              <c:idx val="2"/>
              <c:layout/>
              <c:tx>
                <c:rich>
                  <a:bodyPr rot="-5400000" vert="horz"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</a:defRPr>
                    </a:pPr>
                    <a:r>
                      <a:rPr lang="en-US" sz="1400">
                        <a:solidFill>
                          <a:srgbClr val="C00000"/>
                        </a:solidFill>
                      </a:rPr>
                      <a:t>4 255 (9,3%)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F9A-45F9-806C-D6162CBD7CDF}"/>
                </c:ext>
              </c:extLst>
            </c:dLbl>
            <c:dLbl>
              <c:idx val="3"/>
              <c:layout/>
              <c:tx>
                <c:rich>
                  <a:bodyPr rot="-5400000" vert="horz"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</a:defRPr>
                    </a:pPr>
                    <a:r>
                      <a:rPr lang="en-US" sz="1400">
                        <a:solidFill>
                          <a:srgbClr val="C00000"/>
                        </a:solidFill>
                      </a:rPr>
                      <a:t>5 160 (11,3%)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F9A-45F9-806C-D6162CBD7CDF}"/>
                </c:ext>
              </c:extLst>
            </c:dLbl>
            <c:dLbl>
              <c:idx val="4"/>
              <c:layout/>
              <c:tx>
                <c:rich>
                  <a:bodyPr rot="-5400000" vert="horz"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</a:defRPr>
                    </a:pPr>
                    <a:r>
                      <a:rPr lang="en-US" sz="1400">
                        <a:solidFill>
                          <a:srgbClr val="C00000"/>
                        </a:solidFill>
                      </a:rPr>
                      <a:t>6 177 (13,5%)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F9A-45F9-806C-D6162CBD7CDF}"/>
                </c:ext>
              </c:extLst>
            </c:dLbl>
            <c:dLbl>
              <c:idx val="5"/>
              <c:layout/>
              <c:tx>
                <c:rich>
                  <a:bodyPr rot="-5400000" vert="horz"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</a:defRPr>
                    </a:pPr>
                    <a:r>
                      <a:rPr lang="en-US" sz="1400">
                        <a:solidFill>
                          <a:srgbClr val="C00000"/>
                        </a:solidFill>
                      </a:rPr>
                      <a:t>6 574 (14,4%)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F9A-45F9-806C-D6162CBD7CDF}"/>
                </c:ext>
              </c:extLst>
            </c:dLbl>
            <c:dLbl>
              <c:idx val="6"/>
              <c:layout/>
              <c:tx>
                <c:rich>
                  <a:bodyPr rot="-5400000" vert="horz"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</a:defRPr>
                    </a:pPr>
                    <a:r>
                      <a:rPr lang="en-US" sz="1400">
                        <a:solidFill>
                          <a:srgbClr val="C00000"/>
                        </a:solidFill>
                      </a:rPr>
                      <a:t>19 858 (43,5%)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F9A-45F9-806C-D6162CBD7C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'3'!$A$2:$A$8</c:f>
              <c:strCache>
                <c:ptCount val="7"/>
                <c:pt idx="0">
                  <c:v>nav adreses</c:v>
                </c:pt>
                <c:pt idx="1">
                  <c:v>Vidzemes reģions</c:v>
                </c:pt>
                <c:pt idx="2">
                  <c:v>Kurzemes reģions</c:v>
                </c:pt>
                <c:pt idx="3">
                  <c:v>Zemgales reģions</c:v>
                </c:pt>
                <c:pt idx="4">
                  <c:v>Pierīgas reģions</c:v>
                </c:pt>
                <c:pt idx="5">
                  <c:v>Latgales reģions</c:v>
                </c:pt>
                <c:pt idx="6">
                  <c:v>Rīgas reģions</c:v>
                </c:pt>
              </c:strCache>
            </c:strRef>
          </c:cat>
          <c:val>
            <c:numRef>
              <c:f>'3'!$D$2:$D$8</c:f>
              <c:numCache>
                <c:formatCode>#,##0</c:formatCode>
                <c:ptCount val="7"/>
                <c:pt idx="0" formatCode="General">
                  <c:v>78</c:v>
                </c:pt>
                <c:pt idx="1">
                  <c:v>3537</c:v>
                </c:pt>
                <c:pt idx="2">
                  <c:v>4255</c:v>
                </c:pt>
                <c:pt idx="3">
                  <c:v>5160</c:v>
                </c:pt>
                <c:pt idx="4">
                  <c:v>6177</c:v>
                </c:pt>
                <c:pt idx="5">
                  <c:v>6574</c:v>
                </c:pt>
                <c:pt idx="6">
                  <c:v>19858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6F9A-45F9-806C-D6162CBD7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680064"/>
        <c:axId val="100681600"/>
      </c:barChart>
      <c:catAx>
        <c:axId val="100680064"/>
        <c:scaling>
          <c:orientation val="minMax"/>
        </c:scaling>
        <c:delete val="0"/>
        <c:axPos val="b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19050" cmpd="sng"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lv-LV"/>
          </a:p>
        </c:txPr>
        <c:crossAx val="100681600"/>
        <c:crosses val="autoZero"/>
        <c:auto val="1"/>
        <c:lblAlgn val="ctr"/>
        <c:lblOffset val="100"/>
        <c:noMultiLvlLbl val="0"/>
      </c:catAx>
      <c:valAx>
        <c:axId val="100681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068006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rgbClr val="0000CC"/>
                </a:solidFill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rgbClr val="006600"/>
                </a:solidFill>
              </a:defRPr>
            </a:pPr>
            <a:endParaRPr lang="lv-LV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lv-LV"/>
          </a:p>
        </c:txPr>
      </c:legendEntry>
      <c:layout>
        <c:manualLayout>
          <c:xMode val="edge"/>
          <c:yMode val="edge"/>
          <c:x val="1.7037094142766138E-2"/>
          <c:y val="0.16633557477641273"/>
          <c:w val="0.28378435695056353"/>
          <c:h val="5.1822342241175712E-2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400" b="1"/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en-US" sz="1500" b="1" i="0" baseline="0"/>
              <a:t>Prokurora uzraudzība par likuma ievērošanu pirmstiesas izmeklēšanā</a:t>
            </a:r>
            <a:endParaRPr lang="ru-RU" sz="1500" b="1" i="0" baseline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4666666666666666E-2"/>
          <c:y val="6.569580291944474E-2"/>
          <c:w val="0.97066666666666668"/>
          <c:h val="0.73895000122641497"/>
        </c:manualLayout>
      </c:layout>
      <c:lineChart>
        <c:grouping val="standard"/>
        <c:varyColors val="0"/>
        <c:ser>
          <c:idx val="0"/>
          <c:order val="0"/>
          <c:tx>
            <c:strRef>
              <c:f>'23.'!$A$2</c:f>
              <c:strCache>
                <c:ptCount val="1"/>
                <c:pt idx="0">
                  <c:v>Atcelti lēmumi par atteikšanos uzsākt kriminālprocesu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diamond"/>
            <c:size val="8"/>
            <c:spPr>
              <a:solidFill>
                <a:srgbClr val="00FF00"/>
              </a:solidFill>
              <a:ln w="12700"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'23.'!$B$1:$J$1</c:f>
              <c:strCache>
                <c:ptCount val="9"/>
                <c:pt idx="0">
                  <c:v>2008.g.</c:v>
                </c:pt>
                <c:pt idx="1">
                  <c:v>2009.g.</c:v>
                </c:pt>
                <c:pt idx="2">
                  <c:v>2010.g.</c:v>
                </c:pt>
                <c:pt idx="3">
                  <c:v>2011.g.</c:v>
                </c:pt>
                <c:pt idx="4">
                  <c:v>2012.g.</c:v>
                </c:pt>
                <c:pt idx="5">
                  <c:v>2013.g.</c:v>
                </c:pt>
                <c:pt idx="6">
                  <c:v>2014.g.</c:v>
                </c:pt>
                <c:pt idx="7">
                  <c:v>2015.g.</c:v>
                </c:pt>
                <c:pt idx="8">
                  <c:v>2016.g.</c:v>
                </c:pt>
              </c:strCache>
            </c:strRef>
          </c:cat>
          <c:val>
            <c:numRef>
              <c:f>'23.'!$B$2:$J$2</c:f>
              <c:numCache>
                <c:formatCode>General</c:formatCode>
                <c:ptCount val="9"/>
                <c:pt idx="0">
                  <c:v>1343</c:v>
                </c:pt>
                <c:pt idx="1">
                  <c:v>1594</c:v>
                </c:pt>
                <c:pt idx="2">
                  <c:v>1588</c:v>
                </c:pt>
                <c:pt idx="3">
                  <c:v>1379</c:v>
                </c:pt>
                <c:pt idx="4">
                  <c:v>1269</c:v>
                </c:pt>
                <c:pt idx="5">
                  <c:v>1443</c:v>
                </c:pt>
                <c:pt idx="6">
                  <c:v>1514</c:v>
                </c:pt>
                <c:pt idx="7">
                  <c:v>1499</c:v>
                </c:pt>
                <c:pt idx="8">
                  <c:v>1336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7BC-4A98-AAEC-6E045C9D0F24}"/>
            </c:ext>
          </c:extLst>
        </c:ser>
        <c:ser>
          <c:idx val="1"/>
          <c:order val="1"/>
          <c:tx>
            <c:strRef>
              <c:f>'23.'!$A$3</c:f>
              <c:strCache>
                <c:ptCount val="1"/>
                <c:pt idx="0">
                  <c:v>Atcelti lēmumi par krimināllietas izbeigšanu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circle"/>
            <c:size val="8"/>
            <c:spPr>
              <a:solidFill>
                <a:srgbClr val="FFFF00"/>
              </a:solidFill>
              <a:ln w="12700">
                <a:solidFill>
                  <a:srgbClr val="0000CC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FF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'23.'!$B$1:$J$1</c:f>
              <c:strCache>
                <c:ptCount val="9"/>
                <c:pt idx="0">
                  <c:v>2008.g.</c:v>
                </c:pt>
                <c:pt idx="1">
                  <c:v>2009.g.</c:v>
                </c:pt>
                <c:pt idx="2">
                  <c:v>2010.g.</c:v>
                </c:pt>
                <c:pt idx="3">
                  <c:v>2011.g.</c:v>
                </c:pt>
                <c:pt idx="4">
                  <c:v>2012.g.</c:v>
                </c:pt>
                <c:pt idx="5">
                  <c:v>2013.g.</c:v>
                </c:pt>
                <c:pt idx="6">
                  <c:v>2014.g.</c:v>
                </c:pt>
                <c:pt idx="7">
                  <c:v>2015.g.</c:v>
                </c:pt>
                <c:pt idx="8">
                  <c:v>2016.g.</c:v>
                </c:pt>
              </c:strCache>
            </c:strRef>
          </c:cat>
          <c:val>
            <c:numRef>
              <c:f>'23.'!$B$3:$J$3</c:f>
              <c:numCache>
                <c:formatCode>General</c:formatCode>
                <c:ptCount val="9"/>
                <c:pt idx="0">
                  <c:v>657</c:v>
                </c:pt>
                <c:pt idx="1">
                  <c:v>559</c:v>
                </c:pt>
                <c:pt idx="2">
                  <c:v>501</c:v>
                </c:pt>
                <c:pt idx="3">
                  <c:v>527</c:v>
                </c:pt>
                <c:pt idx="4">
                  <c:v>558</c:v>
                </c:pt>
                <c:pt idx="5">
                  <c:v>516</c:v>
                </c:pt>
                <c:pt idx="6">
                  <c:v>468</c:v>
                </c:pt>
                <c:pt idx="7">
                  <c:v>468</c:v>
                </c:pt>
                <c:pt idx="8">
                  <c:v>403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7BC-4A98-AAEC-6E045C9D0F24}"/>
            </c:ext>
          </c:extLst>
        </c:ser>
        <c:ser>
          <c:idx val="2"/>
          <c:order val="2"/>
          <c:tx>
            <c:strRef>
              <c:f>'23.'!$A$4</c:f>
              <c:strCache>
                <c:ptCount val="1"/>
                <c:pt idx="0">
                  <c:v>Atdotas lietas atpakaļ izmeklēšanas turpināšanai 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triangle"/>
            <c:size val="8"/>
            <c:spPr>
              <a:solidFill>
                <a:srgbClr val="FFC000"/>
              </a:solidFill>
              <a:ln w="12700">
                <a:solidFill>
                  <a:srgbClr val="C0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'23.'!$B$1:$J$1</c:f>
              <c:strCache>
                <c:ptCount val="9"/>
                <c:pt idx="0">
                  <c:v>2008.g.</c:v>
                </c:pt>
                <c:pt idx="1">
                  <c:v>2009.g.</c:v>
                </c:pt>
                <c:pt idx="2">
                  <c:v>2010.g.</c:v>
                </c:pt>
                <c:pt idx="3">
                  <c:v>2011.g.</c:v>
                </c:pt>
                <c:pt idx="4">
                  <c:v>2012.g.</c:v>
                </c:pt>
                <c:pt idx="5">
                  <c:v>2013.g.</c:v>
                </c:pt>
                <c:pt idx="6">
                  <c:v>2014.g.</c:v>
                </c:pt>
                <c:pt idx="7">
                  <c:v>2015.g.</c:v>
                </c:pt>
                <c:pt idx="8">
                  <c:v>2016.g.</c:v>
                </c:pt>
              </c:strCache>
            </c:strRef>
          </c:cat>
          <c:val>
            <c:numRef>
              <c:f>'23.'!$B$4:$J$4</c:f>
              <c:numCache>
                <c:formatCode>General</c:formatCode>
                <c:ptCount val="9"/>
                <c:pt idx="0">
                  <c:v>348</c:v>
                </c:pt>
                <c:pt idx="1">
                  <c:v>360</c:v>
                </c:pt>
                <c:pt idx="2">
                  <c:v>308</c:v>
                </c:pt>
                <c:pt idx="3">
                  <c:v>342</c:v>
                </c:pt>
                <c:pt idx="4">
                  <c:v>299</c:v>
                </c:pt>
                <c:pt idx="5">
                  <c:v>284</c:v>
                </c:pt>
                <c:pt idx="6">
                  <c:v>269</c:v>
                </c:pt>
                <c:pt idx="7">
                  <c:v>273</c:v>
                </c:pt>
                <c:pt idx="8">
                  <c:v>250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7BC-4A98-AAEC-6E045C9D0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368832"/>
        <c:axId val="131370368"/>
      </c:lineChart>
      <c:catAx>
        <c:axId val="131368832"/>
        <c:scaling>
          <c:orientation val="minMax"/>
        </c:scaling>
        <c:delete val="0"/>
        <c:axPos val="b"/>
        <c:majorGridlines>
          <c:spPr>
            <a:ln w="9525"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22225"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lv-LV"/>
          </a:p>
        </c:txPr>
        <c:crossAx val="131370368"/>
        <c:crosses val="autoZero"/>
        <c:auto val="1"/>
        <c:lblAlgn val="ctr"/>
        <c:lblOffset val="100"/>
        <c:noMultiLvlLbl val="0"/>
      </c:catAx>
      <c:valAx>
        <c:axId val="1313703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136883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100" b="1">
                <a:solidFill>
                  <a:srgbClr val="FF0000"/>
                </a:solidFill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100" b="1">
                <a:solidFill>
                  <a:srgbClr val="0000FF"/>
                </a:solidFill>
              </a:defRPr>
            </a:pPr>
            <a:endParaRPr lang="lv-LV"/>
          </a:p>
        </c:txPr>
      </c:legendEntry>
      <c:legendEntry>
        <c:idx val="2"/>
        <c:txPr>
          <a:bodyPr/>
          <a:lstStyle/>
          <a:p>
            <a:pPr>
              <a:defRPr sz="1100" b="1">
                <a:solidFill>
                  <a:srgbClr val="C00000"/>
                </a:solidFill>
              </a:defRPr>
            </a:pPr>
            <a:endParaRPr lang="lv-LV"/>
          </a:p>
        </c:txPr>
      </c:legendEntry>
      <c:layout>
        <c:manualLayout>
          <c:xMode val="edge"/>
          <c:yMode val="edge"/>
          <c:x val="0.23166455025246413"/>
          <c:y val="0.87183061910869919"/>
          <c:w val="0.61734340005835286"/>
          <c:h val="0.11381888303896967"/>
        </c:manualLayout>
      </c:layout>
      <c:overlay val="0"/>
      <c:spPr>
        <a:ln w="9525">
          <a:solidFill>
            <a:sysClr val="windowText" lastClr="000000"/>
          </a:solidFill>
        </a:ln>
      </c:spPr>
      <c:txPr>
        <a:bodyPr/>
        <a:lstStyle/>
        <a:p>
          <a:pPr>
            <a:defRPr sz="1100" b="1"/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37875550413769E-2"/>
          <c:y val="3.3832437611965201E-2"/>
          <c:w val="0.9759543557880811"/>
          <c:h val="0.85025642628004861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336256"/>
        <c:axId val="112374912"/>
      </c:barChart>
      <c:catAx>
        <c:axId val="112336256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12374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374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2336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95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lv-LV" dirty="0"/>
              <a:t>Prokurora iesniegumi par likuma pārkāpumiem pirmstiesas procesā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'24.'!$A$2</c:f>
              <c:strCache>
                <c:ptCount val="1"/>
                <c:pt idx="0">
                  <c:v>Prokurora iesniegumi par likumu pārkāpumiem pirmstiesas procesā</c:v>
                </c:pt>
              </c:strCache>
            </c:strRef>
          </c:tx>
          <c:spPr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1"/>
              <a:tileRect/>
            </a:gradFill>
            <a:ln w="9525"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66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'24.'!$B$1:$J$1</c:f>
              <c:strCache>
                <c:ptCount val="9"/>
                <c:pt idx="0">
                  <c:v>2008.g.</c:v>
                </c:pt>
                <c:pt idx="1">
                  <c:v>2009.g.</c:v>
                </c:pt>
                <c:pt idx="2">
                  <c:v>2010.g.</c:v>
                </c:pt>
                <c:pt idx="3">
                  <c:v>2011.g.</c:v>
                </c:pt>
                <c:pt idx="4">
                  <c:v>2012.g.</c:v>
                </c:pt>
                <c:pt idx="5">
                  <c:v>2013.g.</c:v>
                </c:pt>
                <c:pt idx="6">
                  <c:v>2014.g.</c:v>
                </c:pt>
                <c:pt idx="7">
                  <c:v>2015.g.</c:v>
                </c:pt>
                <c:pt idx="8">
                  <c:v>2016.g.</c:v>
                </c:pt>
              </c:strCache>
            </c:strRef>
          </c:cat>
          <c:val>
            <c:numRef>
              <c:f>'24.'!$B$2:$J$2</c:f>
              <c:numCache>
                <c:formatCode>General</c:formatCode>
                <c:ptCount val="9"/>
                <c:pt idx="0">
                  <c:v>365</c:v>
                </c:pt>
                <c:pt idx="1">
                  <c:v>291</c:v>
                </c:pt>
                <c:pt idx="2">
                  <c:v>334</c:v>
                </c:pt>
                <c:pt idx="3">
                  <c:v>499</c:v>
                </c:pt>
                <c:pt idx="4">
                  <c:v>497</c:v>
                </c:pt>
                <c:pt idx="5">
                  <c:v>474</c:v>
                </c:pt>
                <c:pt idx="6">
                  <c:v>716</c:v>
                </c:pt>
                <c:pt idx="7">
                  <c:v>655</c:v>
                </c:pt>
                <c:pt idx="8">
                  <c:v>621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1B-4E56-964A-7EEAA95ED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268416"/>
        <c:axId val="112269952"/>
      </c:barChart>
      <c:catAx>
        <c:axId val="112268416"/>
        <c:scaling>
          <c:orientation val="minMax"/>
        </c:scaling>
        <c:delete val="0"/>
        <c:axPos val="b"/>
        <c:majorGridlines>
          <c:spPr>
            <a:ln w="9525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2225"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lv-LV"/>
          </a:p>
        </c:txPr>
        <c:crossAx val="112269952"/>
        <c:crosses val="autoZero"/>
        <c:auto val="1"/>
        <c:lblAlgn val="ctr"/>
        <c:lblOffset val="100"/>
        <c:noMultiLvlLbl val="0"/>
      </c:catAx>
      <c:valAx>
        <c:axId val="112269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22684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b="1" i="0" baseline="0"/>
              <a:t>Prokuroru darbs pirmstiesas kriminālprocesā</a:t>
            </a:r>
            <a:endParaRPr lang="ru-RU" sz="1600" b="1" i="0" baseline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'25.'!$A$2</c:f>
              <c:strCache>
                <c:ptCount val="1"/>
                <c:pt idx="0">
                  <c:v>Pieņemtas lietas prokuratūras lietvedībā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triangle"/>
            <c:size val="8"/>
            <c:spPr>
              <a:solidFill>
                <a:srgbClr val="FFFF00"/>
              </a:solidFill>
              <a:ln w="12700">
                <a:solidFill>
                  <a:srgbClr val="C0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'25.'!$B$1:$J$1</c:f>
              <c:strCache>
                <c:ptCount val="9"/>
                <c:pt idx="0">
                  <c:v>2008.g.</c:v>
                </c:pt>
                <c:pt idx="1">
                  <c:v>2009.g.</c:v>
                </c:pt>
                <c:pt idx="2">
                  <c:v>2010.g.</c:v>
                </c:pt>
                <c:pt idx="3">
                  <c:v>2011.g.</c:v>
                </c:pt>
                <c:pt idx="4">
                  <c:v>2012.g.</c:v>
                </c:pt>
                <c:pt idx="5">
                  <c:v>2013.g.</c:v>
                </c:pt>
                <c:pt idx="6">
                  <c:v>2014.g.</c:v>
                </c:pt>
                <c:pt idx="7">
                  <c:v>2015.g.</c:v>
                </c:pt>
                <c:pt idx="8">
                  <c:v>2016.g.</c:v>
                </c:pt>
              </c:strCache>
            </c:strRef>
          </c:cat>
          <c:val>
            <c:numRef>
              <c:f>'25.'!$B$2:$J$2</c:f>
              <c:numCache>
                <c:formatCode>General</c:formatCode>
                <c:ptCount val="9"/>
                <c:pt idx="0">
                  <c:v>15907</c:v>
                </c:pt>
                <c:pt idx="1">
                  <c:v>15519</c:v>
                </c:pt>
                <c:pt idx="2">
                  <c:v>13593</c:v>
                </c:pt>
                <c:pt idx="3">
                  <c:v>13305</c:v>
                </c:pt>
                <c:pt idx="4">
                  <c:v>13372</c:v>
                </c:pt>
                <c:pt idx="5">
                  <c:v>13170</c:v>
                </c:pt>
                <c:pt idx="6">
                  <c:v>13237</c:v>
                </c:pt>
                <c:pt idx="7">
                  <c:v>14307</c:v>
                </c:pt>
                <c:pt idx="8">
                  <c:v>14409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545-4AD0-9823-D74F2FC8A6AE}"/>
            </c:ext>
          </c:extLst>
        </c:ser>
        <c:ser>
          <c:idx val="1"/>
          <c:order val="1"/>
          <c:tx>
            <c:strRef>
              <c:f>'25.'!$A$3</c:f>
              <c:strCache>
                <c:ptCount val="1"/>
                <c:pt idx="0">
                  <c:v>Pabeigts pirmstiesas kriminālprocess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square"/>
            <c:size val="8"/>
            <c:spPr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rgbClr val="0000CC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FF"/>
                    </a:solidFill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'25.'!$B$1:$J$1</c:f>
              <c:strCache>
                <c:ptCount val="9"/>
                <c:pt idx="0">
                  <c:v>2008.g.</c:v>
                </c:pt>
                <c:pt idx="1">
                  <c:v>2009.g.</c:v>
                </c:pt>
                <c:pt idx="2">
                  <c:v>2010.g.</c:v>
                </c:pt>
                <c:pt idx="3">
                  <c:v>2011.g.</c:v>
                </c:pt>
                <c:pt idx="4">
                  <c:v>2012.g.</c:v>
                </c:pt>
                <c:pt idx="5">
                  <c:v>2013.g.</c:v>
                </c:pt>
                <c:pt idx="6">
                  <c:v>2014.g.</c:v>
                </c:pt>
                <c:pt idx="7">
                  <c:v>2015.g.</c:v>
                </c:pt>
                <c:pt idx="8">
                  <c:v>2016.g.</c:v>
                </c:pt>
              </c:strCache>
            </c:strRef>
          </c:cat>
          <c:val>
            <c:numRef>
              <c:f>'25.'!$B$3:$J$3</c:f>
              <c:numCache>
                <c:formatCode>General</c:formatCode>
                <c:ptCount val="9"/>
                <c:pt idx="0">
                  <c:v>13908</c:v>
                </c:pt>
                <c:pt idx="1">
                  <c:v>13602</c:v>
                </c:pt>
                <c:pt idx="2">
                  <c:v>11827</c:v>
                </c:pt>
                <c:pt idx="3">
                  <c:v>11513</c:v>
                </c:pt>
                <c:pt idx="4">
                  <c:v>11680</c:v>
                </c:pt>
                <c:pt idx="5">
                  <c:v>11501</c:v>
                </c:pt>
                <c:pt idx="6">
                  <c:v>11482</c:v>
                </c:pt>
                <c:pt idx="7">
                  <c:v>12238</c:v>
                </c:pt>
                <c:pt idx="8">
                  <c:v>12693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545-4AD0-9823-D74F2FC8A6AE}"/>
            </c:ext>
          </c:extLst>
        </c:ser>
        <c:ser>
          <c:idx val="2"/>
          <c:order val="2"/>
          <c:tx>
            <c:strRef>
              <c:f>'25.'!$A$4</c:f>
              <c:strCache>
                <c:ptCount val="1"/>
                <c:pt idx="0">
                  <c:v>Nepabeigto lietu atlikums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circle"/>
            <c:size val="8"/>
            <c:spPr>
              <a:solidFill>
                <a:srgbClr val="00FF00"/>
              </a:solidFill>
              <a:ln w="12700"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'25.'!$B$1:$J$1</c:f>
              <c:strCache>
                <c:ptCount val="9"/>
                <c:pt idx="0">
                  <c:v>2008.g.</c:v>
                </c:pt>
                <c:pt idx="1">
                  <c:v>2009.g.</c:v>
                </c:pt>
                <c:pt idx="2">
                  <c:v>2010.g.</c:v>
                </c:pt>
                <c:pt idx="3">
                  <c:v>2011.g.</c:v>
                </c:pt>
                <c:pt idx="4">
                  <c:v>2012.g.</c:v>
                </c:pt>
                <c:pt idx="5">
                  <c:v>2013.g.</c:v>
                </c:pt>
                <c:pt idx="6">
                  <c:v>2014.g.</c:v>
                </c:pt>
                <c:pt idx="7">
                  <c:v>2015.g.</c:v>
                </c:pt>
                <c:pt idx="8">
                  <c:v>2016.g.</c:v>
                </c:pt>
              </c:strCache>
            </c:strRef>
          </c:cat>
          <c:val>
            <c:numRef>
              <c:f>'25.'!$B$4:$J$4</c:f>
              <c:numCache>
                <c:formatCode>General</c:formatCode>
                <c:ptCount val="9"/>
                <c:pt idx="0">
                  <c:v>578</c:v>
                </c:pt>
                <c:pt idx="1">
                  <c:v>525</c:v>
                </c:pt>
                <c:pt idx="2">
                  <c:v>513</c:v>
                </c:pt>
                <c:pt idx="3">
                  <c:v>498</c:v>
                </c:pt>
                <c:pt idx="4">
                  <c:v>508</c:v>
                </c:pt>
                <c:pt idx="5">
                  <c:v>408</c:v>
                </c:pt>
                <c:pt idx="6">
                  <c:v>466</c:v>
                </c:pt>
                <c:pt idx="7">
                  <c:v>519</c:v>
                </c:pt>
                <c:pt idx="8">
                  <c:v>449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545-4AD0-9823-D74F2FC8A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717184"/>
        <c:axId val="112600192"/>
      </c:lineChart>
      <c:catAx>
        <c:axId val="112717184"/>
        <c:scaling>
          <c:orientation val="minMax"/>
        </c:scaling>
        <c:delete val="0"/>
        <c:axPos val="b"/>
        <c:majorGridlines>
          <c:spPr>
            <a:ln w="9525"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22225">
            <a:solidFill>
              <a:schemeClr val="tx1"/>
            </a:solidFill>
          </a:ln>
        </c:spPr>
        <c:txPr>
          <a:bodyPr/>
          <a:lstStyle/>
          <a:p>
            <a:pPr>
              <a:defRPr sz="1300" b="1"/>
            </a:pPr>
            <a:endParaRPr lang="lv-LV"/>
          </a:p>
        </c:txPr>
        <c:crossAx val="112600192"/>
        <c:crosses val="autoZero"/>
        <c:auto val="1"/>
        <c:lblAlgn val="ctr"/>
        <c:lblOffset val="100"/>
        <c:noMultiLvlLbl val="0"/>
      </c:catAx>
      <c:valAx>
        <c:axId val="1126001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2717184"/>
        <c:crosses val="autoZero"/>
        <c:crossBetween val="between"/>
      </c:valAx>
    </c:plotArea>
    <c:legend>
      <c:legendPos val="b"/>
      <c:legendEntry>
        <c:idx val="1"/>
        <c:txPr>
          <a:bodyPr/>
          <a:lstStyle/>
          <a:p>
            <a:pPr>
              <a:defRPr sz="1200" b="1">
                <a:solidFill>
                  <a:srgbClr val="0000FF"/>
                </a:solidFill>
              </a:defRPr>
            </a:pPr>
            <a:endParaRPr lang="lv-LV"/>
          </a:p>
        </c:txPr>
      </c:legendEntry>
      <c:legendEntry>
        <c:idx val="2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lv-LV"/>
          </a:p>
        </c:txPr>
      </c:legendEntry>
      <c:overlay val="0"/>
      <c:spPr>
        <a:ln w="9525">
          <a:solidFill>
            <a:schemeClr val="tx1"/>
          </a:solidFill>
        </a:ln>
      </c:spPr>
      <c:txPr>
        <a:bodyPr/>
        <a:lstStyle/>
        <a:p>
          <a:pPr>
            <a:defRPr sz="1200" b="1"/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600" b="1" i="0" u="none" strike="noStrike" baseline="0">
                <a:solidFill>
                  <a:sysClr val="windowText" lastClr="000000"/>
                </a:solidFill>
                <a:effectLst/>
              </a:rPr>
              <a:t>Kriminālprocesu skaits, kuri pabeigti uz nereabilitējošiem pamatiem</a:t>
            </a:r>
            <a:endParaRPr lang="lv-LV" sz="1600" u="non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0812661521513186E-2"/>
          <c:y val="7.6682675377641951E-2"/>
          <c:w val="0.97178130368962989"/>
          <c:h val="0.784928249948137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2012.g.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Sheet5!$A$2:$A$5</c:f>
              <c:strCache>
                <c:ptCount val="4"/>
                <c:pt idx="0">
                  <c:v>KPL 379.p. 1.un 2.d.</c:v>
                </c:pt>
                <c:pt idx="1">
                  <c:v>KPL 377.p. 9.pkt.</c:v>
                </c:pt>
                <c:pt idx="2">
                  <c:v> KPL 415.p.</c:v>
                </c:pt>
                <c:pt idx="3">
                  <c:v>KPL 421.p.</c:v>
                </c:pt>
              </c:strCache>
            </c:strRef>
          </c:cat>
          <c:val>
            <c:numRef>
              <c:f>Sheet5!$B$2:$B$5</c:f>
              <c:numCache>
                <c:formatCode>General</c:formatCode>
                <c:ptCount val="4"/>
                <c:pt idx="0">
                  <c:v>370</c:v>
                </c:pt>
                <c:pt idx="1">
                  <c:v>199</c:v>
                </c:pt>
                <c:pt idx="2">
                  <c:v>484</c:v>
                </c:pt>
                <c:pt idx="3">
                  <c:v>1407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41-4EA7-AE43-365A64697027}"/>
            </c:ext>
          </c:extLst>
        </c:ser>
        <c:ser>
          <c:idx val="1"/>
          <c:order val="1"/>
          <c:tx>
            <c:strRef>
              <c:f>Sheet5!$C$1</c:f>
              <c:strCache>
                <c:ptCount val="1"/>
                <c:pt idx="0">
                  <c:v>2013.g.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CC66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Sheet5!$A$2:$A$5</c:f>
              <c:strCache>
                <c:ptCount val="4"/>
                <c:pt idx="0">
                  <c:v>KPL 379.p. 1.un 2.d.</c:v>
                </c:pt>
                <c:pt idx="1">
                  <c:v>KPL 377.p. 9.pkt.</c:v>
                </c:pt>
                <c:pt idx="2">
                  <c:v> KPL 415.p.</c:v>
                </c:pt>
                <c:pt idx="3">
                  <c:v>KPL 421.p.</c:v>
                </c:pt>
              </c:strCache>
            </c:strRef>
          </c:cat>
          <c:val>
            <c:numRef>
              <c:f>Sheet5!$C$2:$C$5</c:f>
              <c:numCache>
                <c:formatCode>General</c:formatCode>
                <c:ptCount val="4"/>
                <c:pt idx="0">
                  <c:v>316</c:v>
                </c:pt>
                <c:pt idx="1">
                  <c:v>211</c:v>
                </c:pt>
                <c:pt idx="2">
                  <c:v>551</c:v>
                </c:pt>
                <c:pt idx="3">
                  <c:v>1553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41-4EA7-AE43-365A64697027}"/>
            </c:ext>
          </c:extLst>
        </c:ser>
        <c:ser>
          <c:idx val="2"/>
          <c:order val="2"/>
          <c:tx>
            <c:strRef>
              <c:f>Sheet5!$D$1</c:f>
              <c:strCache>
                <c:ptCount val="1"/>
                <c:pt idx="0">
                  <c:v>2014.g.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66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Sheet5!$A$2:$A$5</c:f>
              <c:strCache>
                <c:ptCount val="4"/>
                <c:pt idx="0">
                  <c:v>KPL 379.p. 1.un 2.d.</c:v>
                </c:pt>
                <c:pt idx="1">
                  <c:v>KPL 377.p. 9.pkt.</c:v>
                </c:pt>
                <c:pt idx="2">
                  <c:v> KPL 415.p.</c:v>
                </c:pt>
                <c:pt idx="3">
                  <c:v>KPL 421.p.</c:v>
                </c:pt>
              </c:strCache>
            </c:strRef>
          </c:cat>
          <c:val>
            <c:numRef>
              <c:f>Sheet5!$D$2:$D$5</c:f>
              <c:numCache>
                <c:formatCode>General</c:formatCode>
                <c:ptCount val="4"/>
                <c:pt idx="0">
                  <c:v>248</c:v>
                </c:pt>
                <c:pt idx="1">
                  <c:v>186</c:v>
                </c:pt>
                <c:pt idx="2">
                  <c:v>455</c:v>
                </c:pt>
                <c:pt idx="3">
                  <c:v>1512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41-4EA7-AE43-365A64697027}"/>
            </c:ext>
          </c:extLst>
        </c:ser>
        <c:ser>
          <c:idx val="3"/>
          <c:order val="3"/>
          <c:tx>
            <c:strRef>
              <c:f>Sheet5!$E$1</c:f>
              <c:strCache>
                <c:ptCount val="1"/>
                <c:pt idx="0">
                  <c:v>2015.g.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Sheet5!$A$2:$A$5</c:f>
              <c:strCache>
                <c:ptCount val="4"/>
                <c:pt idx="0">
                  <c:v>KPL 379.p. 1.un 2.d.</c:v>
                </c:pt>
                <c:pt idx="1">
                  <c:v>KPL 377.p. 9.pkt.</c:v>
                </c:pt>
                <c:pt idx="2">
                  <c:v> KPL 415.p.</c:v>
                </c:pt>
                <c:pt idx="3">
                  <c:v>KPL 421.p.</c:v>
                </c:pt>
              </c:strCache>
            </c:strRef>
          </c:cat>
          <c:val>
            <c:numRef>
              <c:f>Sheet5!$E$2:$E$5</c:f>
              <c:numCache>
                <c:formatCode>General</c:formatCode>
                <c:ptCount val="4"/>
                <c:pt idx="0">
                  <c:v>250</c:v>
                </c:pt>
                <c:pt idx="1">
                  <c:v>174</c:v>
                </c:pt>
                <c:pt idx="2">
                  <c:v>416</c:v>
                </c:pt>
                <c:pt idx="3">
                  <c:v>1572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441-4EA7-AE43-365A64697027}"/>
            </c:ext>
          </c:extLst>
        </c:ser>
        <c:ser>
          <c:idx val="4"/>
          <c:order val="4"/>
          <c:tx>
            <c:strRef>
              <c:f>Sheet5!$F$1</c:f>
              <c:strCache>
                <c:ptCount val="1"/>
                <c:pt idx="0">
                  <c:v>2016.g.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Sheet5!$A$2:$A$5</c:f>
              <c:strCache>
                <c:ptCount val="4"/>
                <c:pt idx="0">
                  <c:v>KPL 379.p. 1.un 2.d.</c:v>
                </c:pt>
                <c:pt idx="1">
                  <c:v>KPL 377.p. 9.pkt.</c:v>
                </c:pt>
                <c:pt idx="2">
                  <c:v> KPL 415.p.</c:v>
                </c:pt>
                <c:pt idx="3">
                  <c:v>KPL 421.p.</c:v>
                </c:pt>
              </c:strCache>
            </c:strRef>
          </c:cat>
          <c:val>
            <c:numRef>
              <c:f>Sheet5!$F$2:$F$5</c:f>
              <c:numCache>
                <c:formatCode>General</c:formatCode>
                <c:ptCount val="4"/>
                <c:pt idx="0">
                  <c:v>261</c:v>
                </c:pt>
                <c:pt idx="1">
                  <c:v>209</c:v>
                </c:pt>
                <c:pt idx="2">
                  <c:v>492</c:v>
                </c:pt>
                <c:pt idx="3">
                  <c:v>1709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441-4EA7-AE43-365A64697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724032"/>
        <c:axId val="131725568"/>
      </c:barChart>
      <c:catAx>
        <c:axId val="131724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31725568"/>
        <c:crosses val="autoZero"/>
        <c:auto val="1"/>
        <c:lblAlgn val="ctr"/>
        <c:lblOffset val="100"/>
        <c:noMultiLvlLbl val="0"/>
      </c:catAx>
      <c:valAx>
        <c:axId val="131725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172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0.26283593100247427"/>
          <c:y val="0.92908802317956674"/>
          <c:w val="0.47432813799505141"/>
          <c:h val="5.7256275753406714E-2"/>
        </c:manualLayout>
      </c:layout>
      <c:overlay val="0"/>
      <c:spPr>
        <a:noFill/>
        <a:ln w="9525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b="1" i="0" baseline="0"/>
              <a:t>Valsts apsūdzības uzturēšana</a:t>
            </a:r>
            <a:endParaRPr lang="ru-RU" sz="1600" b="1" i="0" baseline="0"/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'22'!$A$2</c:f>
              <c:strCache>
                <c:ptCount val="1"/>
                <c:pt idx="0">
                  <c:v>Izskatītās krimināllietas 1.instances tiesā </c:v>
                </c:pt>
              </c:strCache>
            </c:strRef>
          </c:tx>
          <c:spPr>
            <a:solidFill>
              <a:srgbClr val="FFC000"/>
            </a:solid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'22'!$B$1:$J$1</c:f>
              <c:strCache>
                <c:ptCount val="9"/>
                <c:pt idx="0">
                  <c:v>2008.g.</c:v>
                </c:pt>
                <c:pt idx="1">
                  <c:v>2009.g.</c:v>
                </c:pt>
                <c:pt idx="2">
                  <c:v>2010.g.</c:v>
                </c:pt>
                <c:pt idx="3">
                  <c:v>2011.g.</c:v>
                </c:pt>
                <c:pt idx="4">
                  <c:v>2012.g.</c:v>
                </c:pt>
                <c:pt idx="5">
                  <c:v>2013.g.</c:v>
                </c:pt>
                <c:pt idx="6">
                  <c:v>2014.g.</c:v>
                </c:pt>
                <c:pt idx="7">
                  <c:v>2015.g.</c:v>
                </c:pt>
                <c:pt idx="8">
                  <c:v>2016.g.</c:v>
                </c:pt>
              </c:strCache>
            </c:strRef>
          </c:cat>
          <c:val>
            <c:numRef>
              <c:f>'22'!$B$2:$J$2</c:f>
              <c:numCache>
                <c:formatCode>General</c:formatCode>
                <c:ptCount val="9"/>
                <c:pt idx="0">
                  <c:v>9999</c:v>
                </c:pt>
                <c:pt idx="1">
                  <c:v>9676</c:v>
                </c:pt>
                <c:pt idx="2">
                  <c:v>8612</c:v>
                </c:pt>
                <c:pt idx="3">
                  <c:v>8378</c:v>
                </c:pt>
                <c:pt idx="4">
                  <c:v>8348</c:v>
                </c:pt>
                <c:pt idx="5">
                  <c:v>8007</c:v>
                </c:pt>
                <c:pt idx="6">
                  <c:v>8425</c:v>
                </c:pt>
                <c:pt idx="7">
                  <c:v>8930</c:v>
                </c:pt>
                <c:pt idx="8">
                  <c:v>8677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19-423A-8AA2-DBAAE7C5F15F}"/>
            </c:ext>
          </c:extLst>
        </c:ser>
        <c:ser>
          <c:idx val="1"/>
          <c:order val="1"/>
          <c:tx>
            <c:strRef>
              <c:f>'22'!$A$3</c:f>
              <c:strCache>
                <c:ptCount val="1"/>
                <c:pt idx="0">
                  <c:v>Izskatītās krimināllietas apelācijas instances tiesā (t.sk. sniegts rakstveida viedoklis)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'22'!$B$1:$J$1</c:f>
              <c:strCache>
                <c:ptCount val="9"/>
                <c:pt idx="0">
                  <c:v>2008.g.</c:v>
                </c:pt>
                <c:pt idx="1">
                  <c:v>2009.g.</c:v>
                </c:pt>
                <c:pt idx="2">
                  <c:v>2010.g.</c:v>
                </c:pt>
                <c:pt idx="3">
                  <c:v>2011.g.</c:v>
                </c:pt>
                <c:pt idx="4">
                  <c:v>2012.g.</c:v>
                </c:pt>
                <c:pt idx="5">
                  <c:v>2013.g.</c:v>
                </c:pt>
                <c:pt idx="6">
                  <c:v>2014.g.</c:v>
                </c:pt>
                <c:pt idx="7">
                  <c:v>2015.g.</c:v>
                </c:pt>
                <c:pt idx="8">
                  <c:v>2016.g.</c:v>
                </c:pt>
              </c:strCache>
            </c:strRef>
          </c:cat>
          <c:val>
            <c:numRef>
              <c:f>'22'!$B$3:$J$3</c:f>
              <c:numCache>
                <c:formatCode>General</c:formatCode>
                <c:ptCount val="9"/>
                <c:pt idx="0">
                  <c:v>1620</c:v>
                </c:pt>
                <c:pt idx="1">
                  <c:v>1775</c:v>
                </c:pt>
                <c:pt idx="2">
                  <c:v>1469</c:v>
                </c:pt>
                <c:pt idx="3">
                  <c:v>1516</c:v>
                </c:pt>
                <c:pt idx="4">
                  <c:v>1579</c:v>
                </c:pt>
                <c:pt idx="5">
                  <c:v>1629</c:v>
                </c:pt>
                <c:pt idx="6">
                  <c:v>1477</c:v>
                </c:pt>
                <c:pt idx="7">
                  <c:v>1396</c:v>
                </c:pt>
                <c:pt idx="8">
                  <c:v>1378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19-423A-8AA2-DBAAE7C5F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31460480"/>
        <c:axId val="131732608"/>
      </c:barChart>
      <c:catAx>
        <c:axId val="131460480"/>
        <c:scaling>
          <c:orientation val="minMax"/>
        </c:scaling>
        <c:delete val="0"/>
        <c:axPos val="b"/>
        <c:majorGridlines>
          <c:spPr>
            <a:ln w="952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222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/>
            </a:pPr>
            <a:endParaRPr lang="lv-LV"/>
          </a:p>
        </c:txPr>
        <c:crossAx val="131732608"/>
        <c:crosses val="autoZero"/>
        <c:auto val="1"/>
        <c:lblAlgn val="ctr"/>
        <c:lblOffset val="100"/>
        <c:noMultiLvlLbl val="0"/>
      </c:catAx>
      <c:valAx>
        <c:axId val="131732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146048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100" b="1">
                <a:ln>
                  <a:noFill/>
                </a:ln>
                <a:solidFill>
                  <a:schemeClr val="tx2"/>
                </a:solidFill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100" b="1">
                <a:ln>
                  <a:noFill/>
                </a:ln>
                <a:solidFill>
                  <a:schemeClr val="tx2"/>
                </a:solidFill>
              </a:defRPr>
            </a:pPr>
            <a:endParaRPr lang="lv-LV"/>
          </a:p>
        </c:txPr>
      </c:legendEntry>
      <c:layout>
        <c:manualLayout>
          <c:xMode val="edge"/>
          <c:yMode val="edge"/>
          <c:x val="0.13159365583860538"/>
          <c:y val="0.90883282088425943"/>
          <c:w val="0.75655636364648482"/>
          <c:h val="7.9248048918085581E-2"/>
        </c:manualLayout>
      </c:layout>
      <c:overlay val="0"/>
      <c:spPr>
        <a:ln w="9525">
          <a:solidFill>
            <a:sysClr val="windowText" lastClr="000000"/>
          </a:solidFill>
        </a:ln>
      </c:spPr>
      <c:txPr>
        <a:bodyPr/>
        <a:lstStyle/>
        <a:p>
          <a:pPr>
            <a:defRPr sz="1200" b="1">
              <a:ln>
                <a:noFill/>
              </a:ln>
              <a:solidFill>
                <a:schemeClr val="tx2"/>
              </a:solidFill>
            </a:defRPr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Attaisnoto personu īpatsvars</a:t>
            </a:r>
            <a:endParaRPr lang="ru-RU" sz="16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813142257298514E-2"/>
          <c:y val="7.8793539752159608E-2"/>
          <c:w val="0.96373715485402967"/>
          <c:h val="0.731103158252409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'28.'!$A$2</c:f>
              <c:strCache>
                <c:ptCount val="1"/>
                <c:pt idx="0">
                  <c:v>Personas, pret kurām prokurors atteicies no apsūdzības; personas, par kurām lieta izbeigta tiesā saskaņā ar KPL 377.p.1.,2.pkt.; pilnība attaisnotās personas (īpatsvars)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89 (0,62%)</a:t>
                    </a:r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B5-4444-860F-0AC62849CAB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130 (0,95%)</a:t>
                    </a:r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B5-4444-860F-0AC62849CAB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111(0,96%)</a:t>
                    </a:r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B5-4444-860F-0AC62849CAB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106 (0,93%)</a:t>
                    </a:r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B5-4444-860F-0AC62849CAB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115 (1%)</a:t>
                    </a:r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B5-4444-860F-0AC62849CAB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84 (0,81%)</a:t>
                    </a:r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B5-4444-860F-0AC62849CAB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80 (0,76%)</a:t>
                    </a:r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B5-4444-860F-0AC62849CAB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104 (0,91%)</a:t>
                    </a:r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B5-4444-860F-0AC62849CAB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102 (0,89%)</a:t>
                    </a:r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B5-4444-860F-0AC62849CABD}"/>
                </c:ext>
              </c:extLst>
            </c:dLbl>
            <c:spPr>
              <a:solidFill>
                <a:srgbClr val="FFFF00"/>
              </a:solidFill>
            </c:spPr>
            <c:txPr>
              <a:bodyPr rot="-5400000" vert="horz"/>
              <a:lstStyle/>
              <a:p>
                <a:pPr>
                  <a:defRPr sz="1200" b="1">
                    <a:ln>
                      <a:solidFill>
                        <a:sysClr val="windowText" lastClr="000000"/>
                      </a:solidFill>
                    </a:ln>
                    <a:solidFill>
                      <a:srgbClr val="FF0000"/>
                    </a:solidFill>
                  </a:defRPr>
                </a:pPr>
                <a:endParaRPr lang="lv-LV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'28.'!$B$1:$J$1</c:f>
              <c:strCache>
                <c:ptCount val="9"/>
                <c:pt idx="0">
                  <c:v>2008.g.</c:v>
                </c:pt>
                <c:pt idx="1">
                  <c:v>2009.g.</c:v>
                </c:pt>
                <c:pt idx="2">
                  <c:v>2010.g.</c:v>
                </c:pt>
                <c:pt idx="3">
                  <c:v>2011.g.</c:v>
                </c:pt>
                <c:pt idx="4">
                  <c:v>2012.g.</c:v>
                </c:pt>
                <c:pt idx="5">
                  <c:v>2013.g.</c:v>
                </c:pt>
                <c:pt idx="6">
                  <c:v>2014.g.</c:v>
                </c:pt>
                <c:pt idx="7">
                  <c:v>2015.g.</c:v>
                </c:pt>
                <c:pt idx="8">
                  <c:v>2016.g.</c:v>
                </c:pt>
              </c:strCache>
            </c:strRef>
          </c:cat>
          <c:val>
            <c:numRef>
              <c:f>'28.'!$B$2:$J$2</c:f>
              <c:numCache>
                <c:formatCode>General</c:formatCode>
                <c:ptCount val="9"/>
                <c:pt idx="0">
                  <c:v>89</c:v>
                </c:pt>
                <c:pt idx="1">
                  <c:v>130</c:v>
                </c:pt>
                <c:pt idx="2">
                  <c:v>111</c:v>
                </c:pt>
                <c:pt idx="3">
                  <c:v>106</c:v>
                </c:pt>
                <c:pt idx="4">
                  <c:v>115</c:v>
                </c:pt>
                <c:pt idx="5">
                  <c:v>84</c:v>
                </c:pt>
                <c:pt idx="6">
                  <c:v>80</c:v>
                </c:pt>
                <c:pt idx="7">
                  <c:v>104</c:v>
                </c:pt>
                <c:pt idx="8">
                  <c:v>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0B5-4444-860F-0AC62849CABD}"/>
            </c:ext>
          </c:extLst>
        </c:ser>
        <c:ser>
          <c:idx val="1"/>
          <c:order val="1"/>
          <c:tx>
            <c:strRef>
              <c:f>'28.'!$A$3</c:f>
              <c:strCache>
                <c:ptCount val="1"/>
                <c:pt idx="0">
                  <c:v>Tiesai nodoto personu skaits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 w="12700"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anchor="ctr" anchorCtr="0"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'28.'!$B$1:$J$1</c:f>
              <c:strCache>
                <c:ptCount val="9"/>
                <c:pt idx="0">
                  <c:v>2008.g.</c:v>
                </c:pt>
                <c:pt idx="1">
                  <c:v>2009.g.</c:v>
                </c:pt>
                <c:pt idx="2">
                  <c:v>2010.g.</c:v>
                </c:pt>
                <c:pt idx="3">
                  <c:v>2011.g.</c:v>
                </c:pt>
                <c:pt idx="4">
                  <c:v>2012.g.</c:v>
                </c:pt>
                <c:pt idx="5">
                  <c:v>2013.g.</c:v>
                </c:pt>
                <c:pt idx="6">
                  <c:v>2014.g.</c:v>
                </c:pt>
                <c:pt idx="7">
                  <c:v>2015.g.</c:v>
                </c:pt>
                <c:pt idx="8">
                  <c:v>2016.g.</c:v>
                </c:pt>
              </c:strCache>
            </c:strRef>
          </c:cat>
          <c:val>
            <c:numRef>
              <c:f>'28.'!$B$3:$J$3</c:f>
              <c:numCache>
                <c:formatCode>General</c:formatCode>
                <c:ptCount val="9"/>
                <c:pt idx="0">
                  <c:v>14314</c:v>
                </c:pt>
                <c:pt idx="1">
                  <c:v>13683</c:v>
                </c:pt>
                <c:pt idx="2">
                  <c:v>11570</c:v>
                </c:pt>
                <c:pt idx="3">
                  <c:v>11445</c:v>
                </c:pt>
                <c:pt idx="4">
                  <c:v>11041</c:v>
                </c:pt>
                <c:pt idx="5">
                  <c:v>10415</c:v>
                </c:pt>
                <c:pt idx="6">
                  <c:v>10545</c:v>
                </c:pt>
                <c:pt idx="7">
                  <c:v>11429</c:v>
                </c:pt>
                <c:pt idx="8">
                  <c:v>11525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0B5-4444-860F-0AC62849C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12648960"/>
        <c:axId val="112650496"/>
      </c:barChart>
      <c:catAx>
        <c:axId val="112648960"/>
        <c:scaling>
          <c:orientation val="minMax"/>
        </c:scaling>
        <c:delete val="0"/>
        <c:axPos val="b"/>
        <c:majorGridlines>
          <c:spPr>
            <a:ln w="9525">
              <a:solidFill>
                <a:sysClr val="windowText" lastClr="000000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22225"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lv-LV"/>
          </a:p>
        </c:txPr>
        <c:crossAx val="112650496"/>
        <c:crosses val="autoZero"/>
        <c:auto val="1"/>
        <c:lblAlgn val="ctr"/>
        <c:lblOffset val="100"/>
        <c:noMultiLvlLbl val="0"/>
      </c:catAx>
      <c:valAx>
        <c:axId val="112650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264896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050" b="1">
                <a:ln>
                  <a:noFill/>
                </a:ln>
                <a:solidFill>
                  <a:schemeClr val="bg2"/>
                </a:solidFill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100" b="1">
                <a:ln>
                  <a:noFill/>
                </a:ln>
                <a:solidFill>
                  <a:schemeClr val="bg2"/>
                </a:solidFill>
              </a:defRPr>
            </a:pPr>
            <a:endParaRPr lang="lv-LV"/>
          </a:p>
        </c:txPr>
      </c:legendEntry>
      <c:layout>
        <c:manualLayout>
          <c:xMode val="edge"/>
          <c:yMode val="edge"/>
          <c:x val="8.2476038487935416E-2"/>
          <c:y val="0.87179727652965033"/>
          <c:w val="0.8136198781651468"/>
          <c:h val="0.1144596642112521"/>
        </c:manualLayout>
      </c:layout>
      <c:overlay val="0"/>
      <c:spPr>
        <a:ln w="9525">
          <a:solidFill>
            <a:sysClr val="windowText" lastClr="000000"/>
          </a:solidFill>
        </a:ln>
      </c:spPr>
      <c:txPr>
        <a:bodyPr/>
        <a:lstStyle/>
        <a:p>
          <a:pPr>
            <a:defRPr sz="1200" b="1">
              <a:ln>
                <a:noFill/>
              </a:ln>
              <a:solidFill>
                <a:schemeClr val="bg2"/>
              </a:solidFill>
            </a:defRPr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585933738369851"/>
          <c:y val="0.38137778854543802"/>
          <c:w val="0.58837994050318565"/>
          <c:h val="0.3635206345667218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6350">
      <a:noFill/>
    </a:ln>
  </c:spPr>
  <c:txPr>
    <a:bodyPr/>
    <a:lstStyle/>
    <a:p>
      <a:pPr>
        <a:defRPr sz="197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600" b="1" i="0" baseline="0" dirty="0">
                <a:effectLst/>
              </a:rPr>
              <a:t>Starptautiskās sadarbības nodaļas darbs</a:t>
            </a:r>
            <a:endParaRPr lang="lv-LV" sz="16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'29.'!$A$2</c:f>
              <c:strCache>
                <c:ptCount val="1"/>
                <c:pt idx="0">
                  <c:v>No ārvalstīm saņemtie lūgumi par tiesiskās palīdzības sniegšanu</c:v>
                </c:pt>
              </c:strCache>
            </c:strRef>
          </c:tx>
          <c:spPr>
            <a:ln w="38100" cap="rnd">
              <a:solidFill>
                <a:srgbClr val="0000FF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FFFF00"/>
              </a:solidFill>
              <a:ln w="12700">
                <a:solidFill>
                  <a:srgbClr val="0000FF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'29.'!$B$1:$H$1</c:f>
              <c:strCache>
                <c:ptCount val="7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</c:strCache>
            </c:strRef>
          </c:cat>
          <c:val>
            <c:numRef>
              <c:f>'29.'!$B$2:$H$2</c:f>
              <c:numCache>
                <c:formatCode>General</c:formatCode>
                <c:ptCount val="7"/>
                <c:pt idx="0">
                  <c:v>492</c:v>
                </c:pt>
                <c:pt idx="1">
                  <c:v>526</c:v>
                </c:pt>
                <c:pt idx="2">
                  <c:v>516</c:v>
                </c:pt>
                <c:pt idx="3">
                  <c:v>565</c:v>
                </c:pt>
                <c:pt idx="4">
                  <c:v>688</c:v>
                </c:pt>
                <c:pt idx="5">
                  <c:v>752</c:v>
                </c:pt>
                <c:pt idx="6">
                  <c:v>755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772-4671-AA9D-358C37569AA6}"/>
            </c:ext>
          </c:extLst>
        </c:ser>
        <c:ser>
          <c:idx val="1"/>
          <c:order val="1"/>
          <c:tx>
            <c:strRef>
              <c:f>'29.'!$A$3</c:f>
              <c:strCache>
                <c:ptCount val="1"/>
                <c:pt idx="0">
                  <c:v>Ārvalstīm nosūtītie lūgumi par tiesiskās palīdzības sniegšanu</c:v>
                </c:pt>
              </c:strCache>
            </c:strRef>
          </c:tx>
          <c:spPr>
            <a:ln w="38100" cap="rnd">
              <a:solidFill>
                <a:srgbClr val="CC6600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C66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'29.'!$B$1:$H$1</c:f>
              <c:strCache>
                <c:ptCount val="7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</c:strCache>
            </c:strRef>
          </c:cat>
          <c:val>
            <c:numRef>
              <c:f>'29.'!$B$3:$H$3</c:f>
              <c:numCache>
                <c:formatCode>General</c:formatCode>
                <c:ptCount val="7"/>
                <c:pt idx="0">
                  <c:v>255</c:v>
                </c:pt>
                <c:pt idx="1">
                  <c:v>289</c:v>
                </c:pt>
                <c:pt idx="2">
                  <c:v>356</c:v>
                </c:pt>
                <c:pt idx="3">
                  <c:v>338</c:v>
                </c:pt>
                <c:pt idx="4">
                  <c:v>300</c:v>
                </c:pt>
                <c:pt idx="5">
                  <c:v>295</c:v>
                </c:pt>
                <c:pt idx="6">
                  <c:v>392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772-4671-AA9D-358C37569AA6}"/>
            </c:ext>
          </c:extLst>
        </c:ser>
        <c:ser>
          <c:idx val="2"/>
          <c:order val="2"/>
          <c:tx>
            <c:strRef>
              <c:f>'29.'!$A$4</c:f>
              <c:strCache>
                <c:ptCount val="1"/>
                <c:pt idx="0">
                  <c:v>Izsludinātas personas starptautiskai meklēšanai 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FFFF00"/>
              </a:solidFill>
              <a:ln w="9525">
                <a:solidFill>
                  <a:srgbClr val="0066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164796271105281E-2"/>
                  <c:y val="-3.1366943757304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72-4671-AA9D-358C37569AA6}"/>
                </c:ext>
              </c:extLst>
            </c:dLbl>
            <c:dLbl>
              <c:idx val="1"/>
              <c:layout>
                <c:manualLayout>
                  <c:x val="-3.4164796271105281E-2"/>
                  <c:y val="-3.3599466444656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772-4671-AA9D-358C37569AA6}"/>
                </c:ext>
              </c:extLst>
            </c:dLbl>
            <c:dLbl>
              <c:idx val="2"/>
              <c:layout>
                <c:manualLayout>
                  <c:x val="-3.4164796271105281E-2"/>
                  <c:y val="-2.91344210699514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772-4671-AA9D-358C37569AA6}"/>
                </c:ext>
              </c:extLst>
            </c:dLbl>
            <c:dLbl>
              <c:idx val="4"/>
              <c:layout>
                <c:manualLayout>
                  <c:x val="-3.4164796271105281E-2"/>
                  <c:y val="-3.136694375730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772-4671-AA9D-358C37569AA6}"/>
                </c:ext>
              </c:extLst>
            </c:dLbl>
            <c:dLbl>
              <c:idx val="5"/>
              <c:layout>
                <c:manualLayout>
                  <c:x val="-3.253790121057646E-2"/>
                  <c:y val="-3.3599466444656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772-4671-AA9D-358C37569AA6}"/>
                </c:ext>
              </c:extLst>
            </c:dLbl>
            <c:dLbl>
              <c:idx val="6"/>
              <c:layout>
                <c:manualLayout>
                  <c:x val="-3.1911610663259614E-2"/>
                  <c:y val="-2.6901898382598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772-4671-AA9D-358C37569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66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'29.'!$B$1:$H$1</c:f>
              <c:strCache>
                <c:ptCount val="7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</c:strCache>
            </c:strRef>
          </c:cat>
          <c:val>
            <c:numRef>
              <c:f>'29.'!$B$4:$H$4</c:f>
              <c:numCache>
                <c:formatCode>General</c:formatCode>
                <c:ptCount val="7"/>
                <c:pt idx="0">
                  <c:v>125</c:v>
                </c:pt>
                <c:pt idx="1">
                  <c:v>197</c:v>
                </c:pt>
                <c:pt idx="2">
                  <c:v>214</c:v>
                </c:pt>
                <c:pt idx="3">
                  <c:v>46</c:v>
                </c:pt>
                <c:pt idx="4">
                  <c:v>185</c:v>
                </c:pt>
                <c:pt idx="5">
                  <c:v>166</c:v>
                </c:pt>
                <c:pt idx="6">
                  <c:v>114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772-4671-AA9D-358C37569AA6}"/>
            </c:ext>
          </c:extLst>
        </c:ser>
        <c:ser>
          <c:idx val="3"/>
          <c:order val="3"/>
          <c:tx>
            <c:strRef>
              <c:f>'29.'!$A$5</c:f>
              <c:strCache>
                <c:ptCount val="1"/>
                <c:pt idx="0">
                  <c:v>Eiropas apcietinājuma lēmumi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B0F0"/>
              </a:solidFill>
              <a:ln w="12700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164796271105281E-2"/>
                  <c:y val="3.35994664446565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72-4671-AA9D-358C37569AA6}"/>
                </c:ext>
              </c:extLst>
            </c:dLbl>
            <c:dLbl>
              <c:idx val="1"/>
              <c:layout>
                <c:manualLayout>
                  <c:x val="-3.4164796271105281E-2"/>
                  <c:y val="3.58319891320091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72-4671-AA9D-358C37569AA6}"/>
                </c:ext>
              </c:extLst>
            </c:dLbl>
            <c:dLbl>
              <c:idx val="2"/>
              <c:layout>
                <c:manualLayout>
                  <c:x val="-3.4164796271105281E-2"/>
                  <c:y val="3.3599466444656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72-4671-AA9D-358C37569AA6}"/>
                </c:ext>
              </c:extLst>
            </c:dLbl>
            <c:dLbl>
              <c:idx val="3"/>
              <c:layout>
                <c:manualLayout>
                  <c:x val="-3.304787516616433E-2"/>
                  <c:y val="-2.93026513228488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72-4671-AA9D-358C37569AA6}"/>
                </c:ext>
              </c:extLst>
            </c:dLbl>
            <c:dLbl>
              <c:idx val="4"/>
              <c:layout>
                <c:manualLayout>
                  <c:x val="-3.4164796271105281E-2"/>
                  <c:y val="3.3599466444656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72-4671-AA9D-358C37569AA6}"/>
                </c:ext>
              </c:extLst>
            </c:dLbl>
            <c:dLbl>
              <c:idx val="5"/>
              <c:layout>
                <c:manualLayout>
                  <c:x val="-3.1724453680312049E-2"/>
                  <c:y val="2.6901898382598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72-4671-AA9D-358C37569AA6}"/>
                </c:ext>
              </c:extLst>
            </c:dLbl>
            <c:dLbl>
              <c:idx val="6"/>
              <c:layout>
                <c:manualLayout>
                  <c:x val="-3.1911610663259614E-2"/>
                  <c:y val="2.4669375695246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772-4671-AA9D-358C37569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'29.'!$B$1:$H$1</c:f>
              <c:strCache>
                <c:ptCount val="7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</c:strCache>
            </c:strRef>
          </c:cat>
          <c:val>
            <c:numRef>
              <c:f>'29.'!$B$5:$H$5</c:f>
              <c:numCache>
                <c:formatCode>General</c:formatCode>
                <c:ptCount val="7"/>
                <c:pt idx="0">
                  <c:v>108</c:v>
                </c:pt>
                <c:pt idx="1">
                  <c:v>155</c:v>
                </c:pt>
                <c:pt idx="2">
                  <c:v>183</c:v>
                </c:pt>
                <c:pt idx="3">
                  <c:v>140</c:v>
                </c:pt>
                <c:pt idx="4">
                  <c:v>109</c:v>
                </c:pt>
                <c:pt idx="5">
                  <c:v>86</c:v>
                </c:pt>
                <c:pt idx="6">
                  <c:v>112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772-4671-AA9D-358C37569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011712"/>
        <c:axId val="113046272"/>
      </c:lineChart>
      <c:catAx>
        <c:axId val="113011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13046272"/>
        <c:crosses val="autoZero"/>
        <c:auto val="1"/>
        <c:lblAlgn val="ctr"/>
        <c:lblOffset val="100"/>
        <c:noMultiLvlLbl val="0"/>
      </c:catAx>
      <c:valAx>
        <c:axId val="113046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301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CC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0.22911319743678199"/>
          <c:y val="0.83315813010931272"/>
          <c:w val="0.58081895847715448"/>
          <c:h val="0.15121421107921904"/>
        </c:manualLayout>
      </c:layout>
      <c:overlay val="0"/>
      <c:spPr>
        <a:noFill/>
        <a:ln w="9525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b="1" i="0" baseline="0"/>
              <a:t>Prokurora piedalīšanās civillietu izskatīšanā tiesā</a:t>
            </a:r>
            <a:endParaRPr lang="ru-RU" sz="1600" b="1" i="0" baseline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5151515151515152E-2"/>
          <c:y val="9.2447473026689375E-2"/>
          <c:w val="0.96969696969696972"/>
          <c:h val="0.6638633203217571"/>
        </c:manualLayout>
      </c:layout>
      <c:lineChart>
        <c:grouping val="standard"/>
        <c:varyColors val="0"/>
        <c:ser>
          <c:idx val="0"/>
          <c:order val="0"/>
          <c:tx>
            <c:strRef>
              <c:f>'30.'!$A$2</c:f>
              <c:strCache>
                <c:ptCount val="1"/>
                <c:pt idx="0">
                  <c:v>1.instances tiesā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square"/>
            <c:size val="8"/>
            <c:spPr>
              <a:solidFill>
                <a:srgbClr val="00FFCC"/>
              </a:solidFill>
              <a:ln w="12700"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'30.'!$B$1:$J$1</c:f>
              <c:strCache>
                <c:ptCount val="9"/>
                <c:pt idx="0">
                  <c:v>2008.g.</c:v>
                </c:pt>
                <c:pt idx="1">
                  <c:v>2009.g.</c:v>
                </c:pt>
                <c:pt idx="2">
                  <c:v>2010.g.</c:v>
                </c:pt>
                <c:pt idx="3">
                  <c:v>2011.g.</c:v>
                </c:pt>
                <c:pt idx="4">
                  <c:v>2012.g.</c:v>
                </c:pt>
                <c:pt idx="5">
                  <c:v>2013.g.</c:v>
                </c:pt>
                <c:pt idx="6">
                  <c:v>2014.g.</c:v>
                </c:pt>
                <c:pt idx="7">
                  <c:v>2015.g.</c:v>
                </c:pt>
                <c:pt idx="8">
                  <c:v>2016.g.</c:v>
                </c:pt>
              </c:strCache>
            </c:strRef>
          </c:cat>
          <c:val>
            <c:numRef>
              <c:f>'30.'!$B$2:$J$2</c:f>
              <c:numCache>
                <c:formatCode>General</c:formatCode>
                <c:ptCount val="9"/>
                <c:pt idx="0">
                  <c:v>720</c:v>
                </c:pt>
                <c:pt idx="1">
                  <c:v>677</c:v>
                </c:pt>
                <c:pt idx="2">
                  <c:v>652</c:v>
                </c:pt>
                <c:pt idx="3">
                  <c:v>696</c:v>
                </c:pt>
                <c:pt idx="4">
                  <c:v>524</c:v>
                </c:pt>
                <c:pt idx="5">
                  <c:v>701</c:v>
                </c:pt>
                <c:pt idx="6">
                  <c:v>858</c:v>
                </c:pt>
                <c:pt idx="7">
                  <c:v>1034</c:v>
                </c:pt>
                <c:pt idx="8">
                  <c:v>1542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7CF-40BA-9527-1F13E6A1C25D}"/>
            </c:ext>
          </c:extLst>
        </c:ser>
        <c:ser>
          <c:idx val="1"/>
          <c:order val="1"/>
          <c:tx>
            <c:strRef>
              <c:f>'30.'!$A$3</c:f>
              <c:strCache>
                <c:ptCount val="1"/>
                <c:pt idx="0">
                  <c:v>(sniegts rakstveida viedoklis) apelācijas instances tiesā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circle"/>
            <c:size val="8"/>
            <c:spPr>
              <a:solidFill>
                <a:srgbClr val="FFFF00"/>
              </a:solidFill>
              <a:ln w="12700">
                <a:solidFill>
                  <a:srgbClr val="0000FF"/>
                </a:solidFill>
              </a:ln>
            </c:spPr>
          </c:marker>
          <c:dLbls>
            <c:dLbl>
              <c:idx val="1"/>
              <c:layout>
                <c:manualLayout>
                  <c:x val="-3.1844455554321124E-2"/>
                  <c:y val="-3.7031085956834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7CF-40BA-9527-1F13E6A1C25D}"/>
                </c:ext>
              </c:extLst>
            </c:dLbl>
            <c:dLbl>
              <c:idx val="2"/>
              <c:layout>
                <c:manualLayout>
                  <c:x val="-3.5671448028408423E-2"/>
                  <c:y val="3.0071141052874898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00FF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CF-40BA-9527-1F13E6A1C25D}"/>
                </c:ext>
              </c:extLst>
            </c:dLbl>
            <c:dLbl>
              <c:idx val="7"/>
              <c:layout>
                <c:manualLayout>
                  <c:x val="-2.1229637036214204E-2"/>
                  <c:y val="-3.03185023997046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7CF-40BA-9527-1F13E6A1C2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FF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'30.'!$B$1:$J$1</c:f>
              <c:strCache>
                <c:ptCount val="9"/>
                <c:pt idx="0">
                  <c:v>2008.g.</c:v>
                </c:pt>
                <c:pt idx="1">
                  <c:v>2009.g.</c:v>
                </c:pt>
                <c:pt idx="2">
                  <c:v>2010.g.</c:v>
                </c:pt>
                <c:pt idx="3">
                  <c:v>2011.g.</c:v>
                </c:pt>
                <c:pt idx="4">
                  <c:v>2012.g.</c:v>
                </c:pt>
                <c:pt idx="5">
                  <c:v>2013.g.</c:v>
                </c:pt>
                <c:pt idx="6">
                  <c:v>2014.g.</c:v>
                </c:pt>
                <c:pt idx="7">
                  <c:v>2015.g.</c:v>
                </c:pt>
                <c:pt idx="8">
                  <c:v>2016.g.</c:v>
                </c:pt>
              </c:strCache>
            </c:strRef>
          </c:cat>
          <c:val>
            <c:numRef>
              <c:f>'30.'!$B$3:$J$3</c:f>
              <c:numCache>
                <c:formatCode>General</c:formatCode>
                <c:ptCount val="9"/>
                <c:pt idx="0">
                  <c:v>297</c:v>
                </c:pt>
                <c:pt idx="1">
                  <c:v>242</c:v>
                </c:pt>
                <c:pt idx="2">
                  <c:v>177</c:v>
                </c:pt>
                <c:pt idx="3">
                  <c:v>144</c:v>
                </c:pt>
                <c:pt idx="4">
                  <c:v>184</c:v>
                </c:pt>
                <c:pt idx="5">
                  <c:v>158</c:v>
                </c:pt>
                <c:pt idx="6">
                  <c:v>154</c:v>
                </c:pt>
                <c:pt idx="7">
                  <c:v>56</c:v>
                </c:pt>
                <c:pt idx="8">
                  <c:v>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7CF-40BA-9527-1F13E6A1C25D}"/>
            </c:ext>
          </c:extLst>
        </c:ser>
        <c:ser>
          <c:idx val="2"/>
          <c:order val="2"/>
          <c:tx>
            <c:strRef>
              <c:f>'30.'!$A$4</c:f>
              <c:strCache>
                <c:ptCount val="1"/>
                <c:pt idx="0">
                  <c:v>(sniegts rakstveida viedoklis) kasācijas instances tiesā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triangle"/>
            <c:size val="8"/>
            <c:spPr>
              <a:solidFill>
                <a:srgbClr val="00FF00"/>
              </a:solidFill>
              <a:ln w="12700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2.8925619834710745E-2"/>
                  <c:y val="-2.9528676888131825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CF-40BA-9527-1F13E6A1C25D}"/>
                </c:ext>
              </c:extLst>
            </c:dLbl>
            <c:dLbl>
              <c:idx val="1"/>
              <c:layout>
                <c:manualLayout>
                  <c:x val="-2.9650512083019612E-2"/>
                  <c:y val="2.2273620762285135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CF-40BA-9527-1F13E6A1C25D}"/>
                </c:ext>
              </c:extLst>
            </c:dLbl>
            <c:dLbl>
              <c:idx val="2"/>
              <c:layout>
                <c:manualLayout>
                  <c:x val="-3.5927078061285374E-2"/>
                  <c:y val="-2.3494218633251039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CF-40BA-9527-1F13E6A1C25D}"/>
                </c:ext>
              </c:extLst>
            </c:dLbl>
            <c:dLbl>
              <c:idx val="3"/>
              <c:layout>
                <c:manualLayout>
                  <c:x val="-4.2402053064062903E-2"/>
                  <c:y val="2.4477145238637549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CF-40BA-9527-1F13E6A1C25D}"/>
                </c:ext>
              </c:extLst>
            </c:dLbl>
            <c:dLbl>
              <c:idx val="4"/>
              <c:layout>
                <c:manualLayout>
                  <c:x val="-1.123293399498821E-2"/>
                  <c:y val="-2.1019371881886014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CF-40BA-9527-1F13E6A1C25D}"/>
                </c:ext>
              </c:extLst>
            </c:dLbl>
            <c:dLbl>
              <c:idx val="5"/>
              <c:layout>
                <c:manualLayout>
                  <c:x val="-7.1999458907857977E-3"/>
                  <c:y val="-2.1053375257910404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7CF-40BA-9527-1F13E6A1C25D}"/>
                </c:ext>
              </c:extLst>
            </c:dLbl>
            <c:dLbl>
              <c:idx val="6"/>
              <c:layout>
                <c:manualLayout>
                  <c:x val="-1.377406111255128E-2"/>
                  <c:y val="-2.1053375257910404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CF-40BA-9527-1F13E6A1C25D}"/>
                </c:ext>
              </c:extLst>
            </c:dLbl>
            <c:dLbl>
              <c:idx val="7"/>
              <c:layout>
                <c:manualLayout>
                  <c:x val="-5.6588234023380118E-2"/>
                  <c:y val="-2.0985544689157171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7CF-40BA-9527-1F13E6A1C25D}"/>
                </c:ext>
              </c:extLst>
            </c:dLbl>
            <c:dLbl>
              <c:idx val="8"/>
              <c:layout>
                <c:manualLayout>
                  <c:x val="4.8419259999916506E-3"/>
                  <c:y val="-1.2035433279650365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7CF-40BA-9527-1F13E6A1C2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'30.'!$B$1:$J$1</c:f>
              <c:strCache>
                <c:ptCount val="9"/>
                <c:pt idx="0">
                  <c:v>2008.g.</c:v>
                </c:pt>
                <c:pt idx="1">
                  <c:v>2009.g.</c:v>
                </c:pt>
                <c:pt idx="2">
                  <c:v>2010.g.</c:v>
                </c:pt>
                <c:pt idx="3">
                  <c:v>2011.g.</c:v>
                </c:pt>
                <c:pt idx="4">
                  <c:v>2012.g.</c:v>
                </c:pt>
                <c:pt idx="5">
                  <c:v>2013.g.</c:v>
                </c:pt>
                <c:pt idx="6">
                  <c:v>2014.g.</c:v>
                </c:pt>
                <c:pt idx="7">
                  <c:v>2015.g.</c:v>
                </c:pt>
                <c:pt idx="8">
                  <c:v>2016.g.</c:v>
                </c:pt>
              </c:strCache>
            </c:strRef>
          </c:cat>
          <c:val>
            <c:numRef>
              <c:f>'30.'!$B$4:$J$4</c:f>
              <c:numCache>
                <c:formatCode>General</c:formatCode>
                <c:ptCount val="9"/>
                <c:pt idx="0">
                  <c:v>117</c:v>
                </c:pt>
                <c:pt idx="1">
                  <c:v>195</c:v>
                </c:pt>
                <c:pt idx="2">
                  <c:v>283</c:v>
                </c:pt>
                <c:pt idx="3">
                  <c:v>138</c:v>
                </c:pt>
                <c:pt idx="4">
                  <c:v>48</c:v>
                </c:pt>
                <c:pt idx="5">
                  <c:v>11</c:v>
                </c:pt>
                <c:pt idx="6">
                  <c:v>14</c:v>
                </c:pt>
                <c:pt idx="7">
                  <c:v>11</c:v>
                </c:pt>
                <c:pt idx="8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E7CF-40BA-9527-1F13E6A1C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139712"/>
        <c:axId val="113141248"/>
      </c:lineChart>
      <c:catAx>
        <c:axId val="113139712"/>
        <c:scaling>
          <c:orientation val="minMax"/>
        </c:scaling>
        <c:delete val="0"/>
        <c:axPos val="b"/>
        <c:majorGridlines>
          <c:spPr>
            <a:ln w="9525">
              <a:solidFill>
                <a:sysClr val="windowText" lastClr="000000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22225">
            <a:solidFill>
              <a:schemeClr val="tx1"/>
            </a:solidFill>
          </a:ln>
        </c:spPr>
        <c:txPr>
          <a:bodyPr/>
          <a:lstStyle/>
          <a:p>
            <a:pPr>
              <a:defRPr sz="1300" b="1"/>
            </a:pPr>
            <a:endParaRPr lang="lv-LV"/>
          </a:p>
        </c:txPr>
        <c:crossAx val="113141248"/>
        <c:crosses val="autoZero"/>
        <c:auto val="1"/>
        <c:lblAlgn val="ctr"/>
        <c:lblOffset val="100"/>
        <c:noMultiLvlLbl val="0"/>
      </c:catAx>
      <c:valAx>
        <c:axId val="1131412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313971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rgbClr val="0000FF"/>
                </a:solidFill>
              </a:defRPr>
            </a:pPr>
            <a:endParaRPr lang="lv-LV"/>
          </a:p>
        </c:txPr>
      </c:legendEntry>
      <c:legendEntry>
        <c:idx val="2"/>
        <c:txPr>
          <a:bodyPr/>
          <a:lstStyle/>
          <a:p>
            <a:pPr>
              <a:defRPr sz="1200" b="1">
                <a:solidFill>
                  <a:srgbClr val="C00000"/>
                </a:solidFill>
              </a:defRPr>
            </a:pPr>
            <a:endParaRPr lang="lv-LV"/>
          </a:p>
        </c:txPr>
      </c:legendEntry>
      <c:layout>
        <c:manualLayout>
          <c:xMode val="edge"/>
          <c:yMode val="edge"/>
          <c:x val="0.23930674369514501"/>
          <c:y val="0.85732158267269398"/>
          <c:w val="0.51873107206195201"/>
          <c:h val="0.12904979722509136"/>
        </c:manualLayout>
      </c:layout>
      <c:overlay val="0"/>
      <c:spPr>
        <a:ln w="9525">
          <a:solidFill>
            <a:schemeClr val="tx1"/>
          </a:solidFill>
        </a:ln>
      </c:spPr>
      <c:txPr>
        <a:bodyPr/>
        <a:lstStyle/>
        <a:p>
          <a:pPr>
            <a:defRPr sz="1200" b="1"/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84564901574223E-2"/>
          <c:y val="1.3460630469980065E-2"/>
          <c:w val="0.89356507642091154"/>
          <c:h val="0.98653939511891553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3387904"/>
        <c:axId val="103389440"/>
      </c:barChart>
      <c:catAx>
        <c:axId val="1033879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0338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3389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3387904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97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600" b="1" i="0" baseline="0">
                <a:solidFill>
                  <a:sysClr val="windowText" lastClr="000000"/>
                </a:solidFill>
                <a:effectLst/>
              </a:rPr>
              <a:t>Prokurora darbs ar sūdzībām</a:t>
            </a:r>
            <a:endParaRPr lang="lv-LV" sz="1600">
              <a:solidFill>
                <a:sysClr val="windowText" lastClr="000000"/>
              </a:solidFill>
              <a:effectLst/>
            </a:endParaRPr>
          </a:p>
        </c:rich>
      </c:tx>
      <c:layout>
        <c:manualLayout>
          <c:xMode val="edge"/>
          <c:yMode val="edge"/>
          <c:x val="0.31234174771476553"/>
          <c:y val="1.376933765632237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'31'!$A$2</c:f>
              <c:strCache>
                <c:ptCount val="1"/>
                <c:pt idx="0">
                  <c:v>KPL kārtībā izskatītās sūdzības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'31'!$B$1:$J$1</c:f>
              <c:strCache>
                <c:ptCount val="9"/>
                <c:pt idx="0">
                  <c:v>2008.g.</c:v>
                </c:pt>
                <c:pt idx="1">
                  <c:v>2009.g.</c:v>
                </c:pt>
                <c:pt idx="2">
                  <c:v>2010.g.</c:v>
                </c:pt>
                <c:pt idx="3">
                  <c:v>2011.g.</c:v>
                </c:pt>
                <c:pt idx="4">
                  <c:v>2012.g.</c:v>
                </c:pt>
                <c:pt idx="5">
                  <c:v>2013.g.</c:v>
                </c:pt>
                <c:pt idx="6">
                  <c:v>2014.g.</c:v>
                </c:pt>
                <c:pt idx="7">
                  <c:v>2015.g.</c:v>
                </c:pt>
                <c:pt idx="8">
                  <c:v>2016.g.</c:v>
                </c:pt>
              </c:strCache>
            </c:strRef>
          </c:cat>
          <c:val>
            <c:numRef>
              <c:f>'31'!$B$2:$J$2</c:f>
              <c:numCache>
                <c:formatCode>General</c:formatCode>
                <c:ptCount val="9"/>
                <c:pt idx="0">
                  <c:v>8979</c:v>
                </c:pt>
                <c:pt idx="1">
                  <c:v>9243</c:v>
                </c:pt>
                <c:pt idx="2">
                  <c:v>9130</c:v>
                </c:pt>
                <c:pt idx="3">
                  <c:v>9384</c:v>
                </c:pt>
                <c:pt idx="4">
                  <c:v>10094</c:v>
                </c:pt>
                <c:pt idx="5">
                  <c:v>10087</c:v>
                </c:pt>
                <c:pt idx="6">
                  <c:v>9684</c:v>
                </c:pt>
                <c:pt idx="7">
                  <c:v>10113</c:v>
                </c:pt>
                <c:pt idx="8">
                  <c:v>10193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8C-4D31-BCC4-B2F9F2EB4EA7}"/>
            </c:ext>
          </c:extLst>
        </c:ser>
        <c:ser>
          <c:idx val="1"/>
          <c:order val="1"/>
          <c:tx>
            <c:strRef>
              <c:f>'31'!$A$3</c:f>
              <c:strCache>
                <c:ptCount val="1"/>
                <c:pt idx="0">
                  <c:v>Citos jautājumos izskatītās sūdzības un pārbaudītās informācijas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'31'!$B$1:$J$1</c:f>
              <c:strCache>
                <c:ptCount val="9"/>
                <c:pt idx="0">
                  <c:v>2008.g.</c:v>
                </c:pt>
                <c:pt idx="1">
                  <c:v>2009.g.</c:v>
                </c:pt>
                <c:pt idx="2">
                  <c:v>2010.g.</c:v>
                </c:pt>
                <c:pt idx="3">
                  <c:v>2011.g.</c:v>
                </c:pt>
                <c:pt idx="4">
                  <c:v>2012.g.</c:v>
                </c:pt>
                <c:pt idx="5">
                  <c:v>2013.g.</c:v>
                </c:pt>
                <c:pt idx="6">
                  <c:v>2014.g.</c:v>
                </c:pt>
                <c:pt idx="7">
                  <c:v>2015.g.</c:v>
                </c:pt>
                <c:pt idx="8">
                  <c:v>2016.g.</c:v>
                </c:pt>
              </c:strCache>
            </c:strRef>
          </c:cat>
          <c:val>
            <c:numRef>
              <c:f>'31'!$B$3:$J$3</c:f>
              <c:numCache>
                <c:formatCode>General</c:formatCode>
                <c:ptCount val="9"/>
                <c:pt idx="0">
                  <c:v>5438</c:v>
                </c:pt>
                <c:pt idx="1">
                  <c:v>4803</c:v>
                </c:pt>
                <c:pt idx="2">
                  <c:v>3924</c:v>
                </c:pt>
                <c:pt idx="3">
                  <c:v>3643</c:v>
                </c:pt>
                <c:pt idx="4">
                  <c:v>3569</c:v>
                </c:pt>
                <c:pt idx="5">
                  <c:v>3665</c:v>
                </c:pt>
                <c:pt idx="6">
                  <c:v>3282</c:v>
                </c:pt>
                <c:pt idx="7">
                  <c:v>3609</c:v>
                </c:pt>
                <c:pt idx="8">
                  <c:v>3195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8C-4D31-BCC4-B2F9F2EB4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841024"/>
        <c:axId val="132317952"/>
      </c:barChart>
      <c:lineChart>
        <c:grouping val="standard"/>
        <c:varyColors val="0"/>
        <c:ser>
          <c:idx val="2"/>
          <c:order val="2"/>
          <c:tx>
            <c:strRef>
              <c:f>'31'!$A$4</c:f>
              <c:strCache>
                <c:ptCount val="1"/>
                <c:pt idx="0">
                  <c:v>Izlemtas sūdzības, parbaudīta informācija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rgbClr val="00B0F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'31'!$B$1:$J$1</c:f>
              <c:strCache>
                <c:ptCount val="9"/>
                <c:pt idx="0">
                  <c:v>2008.g.</c:v>
                </c:pt>
                <c:pt idx="1">
                  <c:v>2009.g.</c:v>
                </c:pt>
                <c:pt idx="2">
                  <c:v>2010.g.</c:v>
                </c:pt>
                <c:pt idx="3">
                  <c:v>2011.g.</c:v>
                </c:pt>
                <c:pt idx="4">
                  <c:v>2012.g.</c:v>
                </c:pt>
                <c:pt idx="5">
                  <c:v>2013.g.</c:v>
                </c:pt>
                <c:pt idx="6">
                  <c:v>2014.g.</c:v>
                </c:pt>
                <c:pt idx="7">
                  <c:v>2015.g.</c:v>
                </c:pt>
                <c:pt idx="8">
                  <c:v>2016.g.</c:v>
                </c:pt>
              </c:strCache>
            </c:strRef>
          </c:cat>
          <c:val>
            <c:numRef>
              <c:f>'31'!$B$4:$J$4</c:f>
              <c:numCache>
                <c:formatCode>General</c:formatCode>
                <c:ptCount val="9"/>
                <c:pt idx="0">
                  <c:v>14417</c:v>
                </c:pt>
                <c:pt idx="1">
                  <c:v>14046</c:v>
                </c:pt>
                <c:pt idx="2">
                  <c:v>13054</c:v>
                </c:pt>
                <c:pt idx="3">
                  <c:v>13027</c:v>
                </c:pt>
                <c:pt idx="4">
                  <c:v>13663</c:v>
                </c:pt>
                <c:pt idx="5">
                  <c:v>13752</c:v>
                </c:pt>
                <c:pt idx="6">
                  <c:v>12966</c:v>
                </c:pt>
                <c:pt idx="7">
                  <c:v>13722</c:v>
                </c:pt>
                <c:pt idx="8">
                  <c:v>13388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08C-4D31-BCC4-B2F9F2EB4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841024"/>
        <c:axId val="132317952"/>
      </c:lineChart>
      <c:catAx>
        <c:axId val="131841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32317952"/>
        <c:crosses val="autoZero"/>
        <c:auto val="1"/>
        <c:lblAlgn val="ctr"/>
        <c:lblOffset val="100"/>
        <c:noMultiLvlLbl val="0"/>
      </c:catAx>
      <c:valAx>
        <c:axId val="132317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184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0.16741961173576772"/>
          <c:y val="0.87024918527710637"/>
          <c:w val="0.64504346349886355"/>
          <c:h val="0.11630555304208695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Prokuroru štata vie</a:t>
            </a:r>
            <a:r>
              <a:rPr lang="lv-LV" sz="1600"/>
              <a:t>tu skaita izmaiņas</a:t>
            </a:r>
            <a:endParaRPr lang="en-US" sz="16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6314423433444566E-2"/>
          <c:y val="0.11448663853727145"/>
          <c:w val="0.96737115313311084"/>
          <c:h val="0.74593995370831812"/>
        </c:manualLayout>
      </c:layout>
      <c:lineChart>
        <c:grouping val="stacked"/>
        <c:varyColors val="0"/>
        <c:ser>
          <c:idx val="0"/>
          <c:order val="0"/>
          <c:tx>
            <c:strRef>
              <c:f>'32.'!$A$2</c:f>
              <c:strCache>
                <c:ptCount val="1"/>
                <c:pt idx="0">
                  <c:v>Prokuroru štata vienības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diamond"/>
            <c:size val="9"/>
            <c:spPr>
              <a:solidFill>
                <a:srgbClr val="00FF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'32.'!$B$1:$N$1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'32.'!$B$2:$N$2</c:f>
              <c:numCache>
                <c:formatCode>General</c:formatCode>
                <c:ptCount val="13"/>
                <c:pt idx="0">
                  <c:v>605</c:v>
                </c:pt>
                <c:pt idx="1">
                  <c:v>574</c:v>
                </c:pt>
                <c:pt idx="2">
                  <c:v>549</c:v>
                </c:pt>
                <c:pt idx="3">
                  <c:v>533</c:v>
                </c:pt>
                <c:pt idx="4">
                  <c:v>523</c:v>
                </c:pt>
                <c:pt idx="5">
                  <c:v>506</c:v>
                </c:pt>
                <c:pt idx="6">
                  <c:v>506</c:v>
                </c:pt>
                <c:pt idx="7">
                  <c:v>504</c:v>
                </c:pt>
                <c:pt idx="8">
                  <c:v>504</c:v>
                </c:pt>
                <c:pt idx="9">
                  <c:v>504</c:v>
                </c:pt>
                <c:pt idx="10">
                  <c:v>504</c:v>
                </c:pt>
                <c:pt idx="11">
                  <c:v>504</c:v>
                </c:pt>
                <c:pt idx="12">
                  <c:v>499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245-4374-97C1-BABA234841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066688"/>
        <c:axId val="132109440"/>
      </c:lineChart>
      <c:catAx>
        <c:axId val="132066688"/>
        <c:scaling>
          <c:orientation val="minMax"/>
        </c:scaling>
        <c:delete val="0"/>
        <c:axPos val="b"/>
        <c:majorGridlines>
          <c:spPr>
            <a:ln w="9525">
              <a:solidFill>
                <a:sysClr val="windowText" lastClr="000000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/>
            </a:pPr>
            <a:endParaRPr lang="lv-LV"/>
          </a:p>
        </c:txPr>
        <c:crossAx val="132109440"/>
        <c:crosses val="autoZero"/>
        <c:auto val="1"/>
        <c:lblAlgn val="ctr"/>
        <c:lblOffset val="100"/>
        <c:noMultiLvlLbl val="0"/>
      </c:catAx>
      <c:valAx>
        <c:axId val="132109440"/>
        <c:scaling>
          <c:orientation val="minMax"/>
          <c:min val="450"/>
        </c:scaling>
        <c:delete val="1"/>
        <c:axPos val="l"/>
        <c:numFmt formatCode="General" sourceLinked="1"/>
        <c:majorTickMark val="out"/>
        <c:minorTickMark val="none"/>
        <c:tickLblPos val="nextTo"/>
        <c:crossAx val="132066688"/>
        <c:crosses val="autoZero"/>
        <c:crossBetween val="between"/>
      </c:valAx>
    </c:plotArea>
    <c:plotVisOnly val="1"/>
    <c:dispBlanksAs val="zero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600" b="1" i="0" baseline="0">
                <a:solidFill>
                  <a:schemeClr val="tx1"/>
                </a:solidFill>
                <a:effectLst/>
              </a:rPr>
              <a:t>Prokurora amatā strādājošo sadalījums pēc dzimuma </a:t>
            </a:r>
            <a:endParaRPr lang="lv-LV" sz="1600">
              <a:solidFill>
                <a:schemeClr val="tx1"/>
              </a:solidFill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400" b="0" i="0" baseline="0">
                <a:solidFill>
                  <a:schemeClr val="tx1"/>
                </a:solidFill>
                <a:effectLst/>
              </a:rPr>
              <a:t>( uz 31.12.2016 gada - 451 prokurori, 2015.g. - 457 prokurori)</a:t>
            </a:r>
            <a:endParaRPr lang="lv-LV" sz="1400" b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'33.'!$A$3</c:f>
              <c:strCache>
                <c:ptCount val="1"/>
                <c:pt idx="0">
                  <c:v>Prokurora amatā strādājošo skaits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'33.'!$B$1:$E$2</c:f>
              <c:multiLvlStrCache>
                <c:ptCount val="4"/>
                <c:lvl>
                  <c:pt idx="0">
                    <c:v>2015.g.</c:v>
                  </c:pt>
                  <c:pt idx="1">
                    <c:v>2016.g.</c:v>
                  </c:pt>
                  <c:pt idx="2">
                    <c:v>2015.g.</c:v>
                  </c:pt>
                  <c:pt idx="3">
                    <c:v>2016.g.</c:v>
                  </c:pt>
                </c:lvl>
                <c:lvl>
                  <c:pt idx="0">
                    <c:v>vīrieši</c:v>
                  </c:pt>
                  <c:pt idx="2">
                    <c:v>sievietes</c:v>
                  </c:pt>
                </c:lvl>
              </c:multiLvlStrCache>
            </c:multiLvlStrRef>
          </c:cat>
          <c:val>
            <c:numRef>
              <c:f>'33.'!$B$3:$E$3</c:f>
              <c:numCache>
                <c:formatCode>General</c:formatCode>
                <c:ptCount val="4"/>
                <c:pt idx="0">
                  <c:v>175</c:v>
                </c:pt>
                <c:pt idx="1">
                  <c:v>172</c:v>
                </c:pt>
                <c:pt idx="2">
                  <c:v>282</c:v>
                </c:pt>
                <c:pt idx="3">
                  <c:v>279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19-4BBA-9AB9-61F564AFEDAC}"/>
            </c:ext>
          </c:extLst>
        </c:ser>
        <c:ser>
          <c:idx val="1"/>
          <c:order val="1"/>
          <c:tx>
            <c:strRef>
              <c:f>'33.'!$A$4</c:f>
              <c:strCache>
                <c:ptCount val="1"/>
                <c:pt idx="0">
                  <c:v>t.sk. virsprokurori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'33.'!$B$1:$E$2</c:f>
              <c:multiLvlStrCache>
                <c:ptCount val="4"/>
                <c:lvl>
                  <c:pt idx="0">
                    <c:v>2015.g.</c:v>
                  </c:pt>
                  <c:pt idx="1">
                    <c:v>2016.g.</c:v>
                  </c:pt>
                  <c:pt idx="2">
                    <c:v>2015.g.</c:v>
                  </c:pt>
                  <c:pt idx="3">
                    <c:v>2016.g.</c:v>
                  </c:pt>
                </c:lvl>
                <c:lvl>
                  <c:pt idx="0">
                    <c:v>vīrieši</c:v>
                  </c:pt>
                  <c:pt idx="2">
                    <c:v>sievietes</c:v>
                  </c:pt>
                </c:lvl>
              </c:multiLvlStrCache>
            </c:multiLvlStrRef>
          </c:cat>
          <c:val>
            <c:numRef>
              <c:f>'33.'!$B$4:$E$4</c:f>
              <c:numCache>
                <c:formatCode>General</c:formatCode>
                <c:ptCount val="4"/>
                <c:pt idx="0">
                  <c:v>32</c:v>
                </c:pt>
                <c:pt idx="1">
                  <c:v>28</c:v>
                </c:pt>
                <c:pt idx="2">
                  <c:v>20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19-4BBA-9AB9-61F564AFED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436352"/>
        <c:axId val="132437888"/>
      </c:barChart>
      <c:catAx>
        <c:axId val="132436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32437888"/>
        <c:crosses val="autoZero"/>
        <c:auto val="1"/>
        <c:lblAlgn val="ctr"/>
        <c:lblOffset val="100"/>
        <c:noMultiLvlLbl val="0"/>
      </c:catAx>
      <c:valAx>
        <c:axId val="132437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243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0.15043642606688562"/>
          <c:y val="0.93382903917863247"/>
          <c:w val="0.68594052893396062"/>
          <c:h val="4.8134534696598376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lv-LV" sz="1600" dirty="0"/>
              <a:t>Prokuroru darba stāžs</a:t>
            </a:r>
            <a:r>
              <a:rPr lang="en-US" sz="1600" dirty="0"/>
              <a:t> </a:t>
            </a:r>
            <a:r>
              <a:rPr lang="en-US" sz="1400" dirty="0"/>
              <a:t>(</a:t>
            </a:r>
            <a:r>
              <a:rPr lang="lv-LV" sz="1400" dirty="0"/>
              <a:t> </a:t>
            </a:r>
            <a:r>
              <a:rPr lang="lv-LV" sz="1400" i="0" dirty="0"/>
              <a:t>īpatsvars % )</a:t>
            </a:r>
          </a:p>
          <a:p>
            <a:pPr>
              <a:defRPr sz="1400"/>
            </a:pPr>
            <a:r>
              <a:rPr lang="lv-LV" sz="1400" b="0" i="0" dirty="0"/>
              <a:t>( pēc stāvokļa uz 2016.g.31.decembri )</a:t>
            </a:r>
            <a:endParaRPr lang="en-US" sz="1400" b="0" i="0" dirty="0"/>
          </a:p>
        </c:rich>
      </c:tx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179078014184398"/>
          <c:y val="0.2340862824519441"/>
          <c:w val="0.69592198581560283"/>
          <c:h val="0.61157625806751981"/>
        </c:manualLayout>
      </c:layout>
      <c:pie3DChart>
        <c:varyColors val="1"/>
        <c:ser>
          <c:idx val="0"/>
          <c:order val="0"/>
          <c:tx>
            <c:strRef>
              <c:f>'34.'!$A$2</c:f>
              <c:strCache>
                <c:ptCount val="1"/>
                <c:pt idx="0">
                  <c:v>darba stāžs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80-41DB-B332-39F551575117}"/>
              </c:ext>
            </c:extLst>
          </c:dPt>
          <c:dPt>
            <c:idx val="1"/>
            <c:bubble3D val="0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80-41DB-B332-39F551575117}"/>
              </c:ext>
            </c:extLst>
          </c:dPt>
          <c:dPt>
            <c:idx val="2"/>
            <c:bubble3D val="0"/>
            <c:spPr>
              <a:solidFill>
                <a:srgbClr val="00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280-41DB-B332-39F551575117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280-41DB-B332-39F551575117}"/>
              </c:ext>
            </c:extLst>
          </c:dPt>
          <c:dPt>
            <c:idx val="4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280-41DB-B332-39F551575117}"/>
              </c:ext>
            </c:extLst>
          </c:dPt>
          <c:dLbls>
            <c:dLbl>
              <c:idx val="0"/>
              <c:layout>
                <c:manualLayout>
                  <c:x val="-1.3875858602781035E-3"/>
                  <c:y val="-1.799791655754782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līdz 5 gadiem
91 (20,2%)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80-41DB-B332-39F551575117}"/>
                </c:ext>
              </c:extLst>
            </c:dLbl>
            <c:dLbl>
              <c:idx val="1"/>
              <c:layout>
                <c:manualLayout>
                  <c:x val="3.6880632567223505E-3"/>
                  <c:y val="-6.9893040364389591E-2"/>
                </c:manualLayout>
              </c:layout>
              <c:tx>
                <c:rich>
                  <a:bodyPr/>
                  <a:lstStyle/>
                  <a:p>
                    <a:r>
                      <a:rPr lang="es-ES"/>
                      <a:t>no 5 līdz 10</a:t>
                    </a:r>
                  </a:p>
                  <a:p>
                    <a:r>
                      <a:rPr lang="es-ES"/>
                      <a:t> gadiem
25 (5,5%)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80-41DB-B332-39F551575117}"/>
                </c:ext>
              </c:extLst>
            </c:dLbl>
            <c:dLbl>
              <c:idx val="2"/>
              <c:layout>
                <c:manualLayout>
                  <c:x val="-1.7760096001781734E-2"/>
                  <c:y val="0.16715858540223244"/>
                </c:manualLayout>
              </c:layout>
              <c:tx>
                <c:rich>
                  <a:bodyPr/>
                  <a:lstStyle/>
                  <a:p>
                    <a:r>
                      <a:rPr lang="es-ES"/>
                      <a:t>no 10 līdz 15 gadiem
44 (9,8%)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80-41DB-B332-39F551575117}"/>
                </c:ext>
              </c:extLst>
            </c:dLbl>
            <c:dLbl>
              <c:idx val="3"/>
              <c:layout>
                <c:manualLayout>
                  <c:x val="-0.31878242516376359"/>
                  <c:y val="-8.4658718414173028E-4"/>
                </c:manualLayout>
              </c:layout>
              <c:tx>
                <c:rich>
                  <a:bodyPr/>
                  <a:lstStyle/>
                  <a:p>
                    <a:r>
                      <a:rPr lang="es-ES" dirty="0"/>
                      <a:t>no 15 </a:t>
                    </a:r>
                    <a:r>
                      <a:rPr lang="es-ES" dirty="0" err="1"/>
                      <a:t>līdz</a:t>
                    </a:r>
                    <a:r>
                      <a:rPr lang="es-ES" dirty="0"/>
                      <a:t> 20 </a:t>
                    </a:r>
                    <a:r>
                      <a:rPr lang="es-ES" dirty="0" err="1"/>
                      <a:t>gadiem</a:t>
                    </a:r>
                    <a:endParaRPr lang="es-ES" dirty="0"/>
                  </a:p>
                  <a:p>
                    <a:r>
                      <a:rPr lang="es-ES" dirty="0"/>
                      <a:t>118 (26,2%)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80-41DB-B332-39F551575117}"/>
                </c:ext>
              </c:extLst>
            </c:dLbl>
            <c:dLbl>
              <c:idx val="4"/>
              <c:layout>
                <c:manualLayout>
                  <c:x val="3.0136650609091553E-3"/>
                  <c:y val="-9.808742722128549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virs 20 gadiem
173 (38,4%)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80-41DB-B332-39F551575117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400" b="1"/>
                </a:pPr>
                <a:endParaRPr lang="lv-L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'34.'!$B$1:$F$1</c:f>
              <c:strCache>
                <c:ptCount val="5"/>
                <c:pt idx="0">
                  <c:v>līdz 5 gadiem</c:v>
                </c:pt>
                <c:pt idx="1">
                  <c:v>no 5 līdz 10 gadiem</c:v>
                </c:pt>
                <c:pt idx="2">
                  <c:v>no 10 līdz 15 gadiem</c:v>
                </c:pt>
                <c:pt idx="3">
                  <c:v>no 15 līdz 20 gadiem</c:v>
                </c:pt>
                <c:pt idx="4">
                  <c:v>virs 20 gadiem</c:v>
                </c:pt>
              </c:strCache>
            </c:strRef>
          </c:cat>
          <c:val>
            <c:numRef>
              <c:f>'34.'!$B$2:$F$2</c:f>
              <c:numCache>
                <c:formatCode>General</c:formatCode>
                <c:ptCount val="5"/>
                <c:pt idx="0">
                  <c:v>91</c:v>
                </c:pt>
                <c:pt idx="1">
                  <c:v>25</c:v>
                </c:pt>
                <c:pt idx="2">
                  <c:v>44</c:v>
                </c:pt>
                <c:pt idx="3">
                  <c:v>118</c:v>
                </c:pt>
                <c:pt idx="4">
                  <c:v>173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280-41DB-B332-39F551575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b="1" i="0" baseline="0"/>
              <a:t>Prokuroru kadru mainība</a:t>
            </a:r>
            <a:endParaRPr lang="ru-RU" sz="1600" b="1" i="0" baseline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'35.'!$A$2</c:f>
              <c:strCache>
                <c:ptCount val="1"/>
                <c:pt idx="0">
                  <c:v>pieņemti darbā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circle"/>
            <c:size val="9"/>
            <c:spPr>
              <a:solidFill>
                <a:srgbClr val="FFFF00"/>
              </a:solidFill>
            </c:spPr>
          </c:marker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00FF"/>
                      </a:solidFill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00FF"/>
                      </a:solidFill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00FF"/>
                      </a:solidFill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00FF"/>
                      </a:solidFill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838438286731305E-2"/>
                  <c:y val="3.1542969584575989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00FF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4A-4FAD-90E4-9D8F95D1DE09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00FF"/>
                      </a:solidFill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294057473698011E-2"/>
                  <c:y val="2.9281824811488184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00FF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4A-4FAD-90E4-9D8F95D1DE09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00FF"/>
                      </a:solidFill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2462126849637252E-2"/>
                  <c:y val="3.8326403903839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24A-4FAD-90E4-9D8F95D1DE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FF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'35.'!$B$1:$K$1</c:f>
              <c:strCache>
                <c:ptCount val="10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  <c:pt idx="9">
                  <c:v>2016.g.</c:v>
                </c:pt>
              </c:strCache>
            </c:strRef>
          </c:cat>
          <c:val>
            <c:numRef>
              <c:f>'35.'!$B$2:$K$2</c:f>
              <c:numCache>
                <c:formatCode>General</c:formatCode>
                <c:ptCount val="10"/>
                <c:pt idx="0">
                  <c:v>8</c:v>
                </c:pt>
                <c:pt idx="1">
                  <c:v>7</c:v>
                </c:pt>
                <c:pt idx="2">
                  <c:v>0</c:v>
                </c:pt>
                <c:pt idx="3">
                  <c:v>0</c:v>
                </c:pt>
                <c:pt idx="4">
                  <c:v>11</c:v>
                </c:pt>
                <c:pt idx="5">
                  <c:v>24</c:v>
                </c:pt>
                <c:pt idx="6">
                  <c:v>8</c:v>
                </c:pt>
                <c:pt idx="7">
                  <c:v>18</c:v>
                </c:pt>
                <c:pt idx="8">
                  <c:v>19</c:v>
                </c:pt>
                <c:pt idx="9">
                  <c:v>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924A-4FAD-90E4-9D8F95D1DE09}"/>
            </c:ext>
          </c:extLst>
        </c:ser>
        <c:ser>
          <c:idx val="1"/>
          <c:order val="1"/>
          <c:tx>
            <c:strRef>
              <c:f>'35.'!$A$3</c:f>
              <c:strCache>
                <c:ptCount val="1"/>
                <c:pt idx="0">
                  <c:v>atbrīvoti no darba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diamond"/>
            <c:size val="9"/>
            <c:spPr>
              <a:solidFill>
                <a:srgbClr val="00FF00"/>
              </a:solidFill>
            </c:spPr>
          </c:marker>
          <c:dLbls>
            <c:dLbl>
              <c:idx val="1"/>
              <c:layout>
                <c:manualLayout>
                  <c:x val="-4.2428461827092603E-2"/>
                  <c:y val="-3.8552518381148614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4A-4FAD-90E4-9D8F95D1DE09}"/>
                </c:ext>
              </c:extLst>
            </c:dLbl>
            <c:dLbl>
              <c:idx val="4"/>
              <c:layout>
                <c:manualLayout>
                  <c:x val="-2.2462126849637252E-2"/>
                  <c:y val="-5.2119387019675875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24A-4FAD-90E4-9D8F95D1DE09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9134404353394696E-2"/>
                  <c:y val="3.6065259130751856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24A-4FAD-90E4-9D8F95D1DE09}"/>
                </c:ext>
              </c:extLst>
            </c:dLbl>
            <c:dLbl>
              <c:idx val="8"/>
              <c:layout>
                <c:manualLayout>
                  <c:x val="-3.5773016834607478E-2"/>
                  <c:y val="-3.8552518381148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24A-4FAD-90E4-9D8F95D1DE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'35.'!$B$1:$K$1</c:f>
              <c:strCache>
                <c:ptCount val="10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  <c:pt idx="9">
                  <c:v>2016.g.</c:v>
                </c:pt>
              </c:strCache>
            </c:strRef>
          </c:cat>
          <c:val>
            <c:numRef>
              <c:f>'35.'!$B$3:$K$3</c:f>
              <c:numCache>
                <c:formatCode>General</c:formatCode>
                <c:ptCount val="10"/>
                <c:pt idx="0">
                  <c:v>15</c:v>
                </c:pt>
                <c:pt idx="1">
                  <c:v>16</c:v>
                </c:pt>
                <c:pt idx="2">
                  <c:v>26</c:v>
                </c:pt>
                <c:pt idx="3">
                  <c:v>27</c:v>
                </c:pt>
                <c:pt idx="4">
                  <c:v>14</c:v>
                </c:pt>
                <c:pt idx="5">
                  <c:v>19</c:v>
                </c:pt>
                <c:pt idx="6">
                  <c:v>10</c:v>
                </c:pt>
                <c:pt idx="7">
                  <c:v>16</c:v>
                </c:pt>
                <c:pt idx="8">
                  <c:v>19</c:v>
                </c:pt>
                <c:pt idx="9">
                  <c:v>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924A-4FAD-90E4-9D8F95D1D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990080"/>
        <c:axId val="132991616"/>
      </c:lineChart>
      <c:catAx>
        <c:axId val="132990080"/>
        <c:scaling>
          <c:orientation val="minMax"/>
        </c:scaling>
        <c:delete val="0"/>
        <c:axPos val="b"/>
        <c:majorGridlines>
          <c:spPr>
            <a:ln w="952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222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/>
            </a:pPr>
            <a:endParaRPr lang="lv-LV"/>
          </a:p>
        </c:txPr>
        <c:crossAx val="132991616"/>
        <c:crosses val="autoZero"/>
        <c:auto val="1"/>
        <c:lblAlgn val="ctr"/>
        <c:lblOffset val="100"/>
        <c:noMultiLvlLbl val="0"/>
      </c:catAx>
      <c:valAx>
        <c:axId val="132991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299008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="1">
                <a:solidFill>
                  <a:srgbClr val="0000FF"/>
                </a:solidFill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lv-LV"/>
          </a:p>
        </c:txPr>
      </c:legendEntry>
      <c:layout>
        <c:manualLayout>
          <c:xMode val="edge"/>
          <c:yMode val="edge"/>
          <c:x val="0.2463721274156121"/>
          <c:y val="0.93815786849894156"/>
          <c:w val="0.49727257768004812"/>
          <c:h val="4.8275262862530942E-2"/>
        </c:manualLayout>
      </c:layout>
      <c:overlay val="0"/>
      <c:spPr>
        <a:ln w="12700">
          <a:solidFill>
            <a:sysClr val="windowText" lastClr="000000"/>
          </a:solidFill>
        </a:ln>
      </c:spPr>
      <c:txPr>
        <a:bodyPr/>
        <a:lstStyle/>
        <a:p>
          <a:pPr>
            <a:defRPr sz="1200" b="1"/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700"/>
              <a:t>Reģistrēto sevišķi smago noziegumu skaits </a:t>
            </a:r>
          </a:p>
        </c:rich>
      </c:tx>
      <c:layout>
        <c:manualLayout>
          <c:xMode val="edge"/>
          <c:yMode val="edge"/>
          <c:x val="0.23511753162980203"/>
          <c:y val="1.432055889893908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795181951870575E-2"/>
          <c:y val="8.9781871278371658E-2"/>
          <c:w val="0.8936726010620315"/>
          <c:h val="0.8921768432656112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08384"/>
        <c:axId val="103409920"/>
      </c:barChart>
      <c:catAx>
        <c:axId val="10340838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03409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3409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3408384"/>
        <c:crosses val="autoZero"/>
        <c:crossBetween val="between"/>
      </c:valAx>
      <c:spPr>
        <a:noFill/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95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lv-LV" sz="1600"/>
              <a:t>Reģistrēto noziedzīgo nodarījumu skaits republikas nozīmes pilsētās</a:t>
            </a:r>
            <a:endParaRPr lang="ru-RU" sz="16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4874915483434753E-2"/>
          <c:y val="0.10162297128589264"/>
          <c:w val="0.96895944802031597"/>
          <c:h val="0.80097162012051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'4'!$B$1</c:f>
              <c:strCache>
                <c:ptCount val="1"/>
                <c:pt idx="0">
                  <c:v>2014.g.</c:v>
                </c:pt>
              </c:strCache>
            </c:strRef>
          </c:tx>
          <c:spPr>
            <a:solidFill>
              <a:srgbClr val="0000CC"/>
            </a:solidFill>
            <a:ln w="12700">
              <a:solidFill>
                <a:srgbClr val="0000CC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0">
                    <a:solidFill>
                      <a:srgbClr val="0000CC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'4'!$A$2:$A$10</c:f>
              <c:strCache>
                <c:ptCount val="9"/>
                <c:pt idx="0">
                  <c:v>Valmiera</c:v>
                </c:pt>
                <c:pt idx="1">
                  <c:v>Rēzekne</c:v>
                </c:pt>
                <c:pt idx="2">
                  <c:v>Jēkabpils</c:v>
                </c:pt>
                <c:pt idx="3">
                  <c:v>Ventspils</c:v>
                </c:pt>
                <c:pt idx="4">
                  <c:v>Jūrmala</c:v>
                </c:pt>
                <c:pt idx="5">
                  <c:v>Liepāja</c:v>
                </c:pt>
                <c:pt idx="6">
                  <c:v>Jelgava</c:v>
                </c:pt>
                <c:pt idx="7">
                  <c:v>Daugavpils</c:v>
                </c:pt>
                <c:pt idx="8">
                  <c:v>Rīga</c:v>
                </c:pt>
              </c:strCache>
            </c:strRef>
          </c:cat>
          <c:val>
            <c:numRef>
              <c:f>'4'!$B$2:$B$10</c:f>
              <c:numCache>
                <c:formatCode>General</c:formatCode>
                <c:ptCount val="9"/>
                <c:pt idx="0">
                  <c:v>619</c:v>
                </c:pt>
                <c:pt idx="1">
                  <c:v>841</c:v>
                </c:pt>
                <c:pt idx="2">
                  <c:v>755</c:v>
                </c:pt>
                <c:pt idx="3">
                  <c:v>952</c:v>
                </c:pt>
                <c:pt idx="4">
                  <c:v>1244</c:v>
                </c:pt>
                <c:pt idx="5">
                  <c:v>1050</c:v>
                </c:pt>
                <c:pt idx="6">
                  <c:v>1445</c:v>
                </c:pt>
                <c:pt idx="7">
                  <c:v>2274</c:v>
                </c:pt>
                <c:pt idx="8">
                  <c:v>21090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A9-44E2-A1C9-53989260F478}"/>
            </c:ext>
          </c:extLst>
        </c:ser>
        <c:ser>
          <c:idx val="1"/>
          <c:order val="1"/>
          <c:tx>
            <c:strRef>
              <c:f>'4'!$C$1</c:f>
              <c:strCache>
                <c:ptCount val="1"/>
                <c:pt idx="0">
                  <c:v>2015.g.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8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0">
                    <a:solidFill>
                      <a:srgbClr val="0066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'4'!$A$2:$A$10</c:f>
              <c:strCache>
                <c:ptCount val="9"/>
                <c:pt idx="0">
                  <c:v>Valmiera</c:v>
                </c:pt>
                <c:pt idx="1">
                  <c:v>Rēzekne</c:v>
                </c:pt>
                <c:pt idx="2">
                  <c:v>Jēkabpils</c:v>
                </c:pt>
                <c:pt idx="3">
                  <c:v>Ventspils</c:v>
                </c:pt>
                <c:pt idx="4">
                  <c:v>Jūrmala</c:v>
                </c:pt>
                <c:pt idx="5">
                  <c:v>Liepāja</c:v>
                </c:pt>
                <c:pt idx="6">
                  <c:v>Jelgava</c:v>
                </c:pt>
                <c:pt idx="7">
                  <c:v>Daugavpils</c:v>
                </c:pt>
                <c:pt idx="8">
                  <c:v>Rīga</c:v>
                </c:pt>
              </c:strCache>
            </c:strRef>
          </c:cat>
          <c:val>
            <c:numRef>
              <c:f>'4'!$C$2:$C$10</c:f>
              <c:numCache>
                <c:formatCode>#,##0</c:formatCode>
                <c:ptCount val="9"/>
                <c:pt idx="0">
                  <c:v>560</c:v>
                </c:pt>
                <c:pt idx="1">
                  <c:v>817</c:v>
                </c:pt>
                <c:pt idx="2">
                  <c:v>765</c:v>
                </c:pt>
                <c:pt idx="3">
                  <c:v>854</c:v>
                </c:pt>
                <c:pt idx="4">
                  <c:v>1106</c:v>
                </c:pt>
                <c:pt idx="5">
                  <c:v>1240</c:v>
                </c:pt>
                <c:pt idx="6">
                  <c:v>1271</c:v>
                </c:pt>
                <c:pt idx="7">
                  <c:v>2259</c:v>
                </c:pt>
                <c:pt idx="8">
                  <c:v>19714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A9-44E2-A1C9-53989260F478}"/>
            </c:ext>
          </c:extLst>
        </c:ser>
        <c:ser>
          <c:idx val="2"/>
          <c:order val="2"/>
          <c:tx>
            <c:strRef>
              <c:f>'4'!$D$1</c:f>
              <c:strCache>
                <c:ptCount val="1"/>
                <c:pt idx="0">
                  <c:v>2016.g.</c:v>
                </c:pt>
              </c:strCache>
            </c:strRef>
          </c:tx>
          <c:spPr>
            <a:solidFill>
              <a:srgbClr val="C00000"/>
            </a:solidFill>
            <a:ln w="12700"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solidFill>
                      <a:srgbClr val="9900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'4'!$A$2:$A$10</c:f>
              <c:strCache>
                <c:ptCount val="9"/>
                <c:pt idx="0">
                  <c:v>Valmiera</c:v>
                </c:pt>
                <c:pt idx="1">
                  <c:v>Rēzekne</c:v>
                </c:pt>
                <c:pt idx="2">
                  <c:v>Jēkabpils</c:v>
                </c:pt>
                <c:pt idx="3">
                  <c:v>Ventspils</c:v>
                </c:pt>
                <c:pt idx="4">
                  <c:v>Jūrmala</c:v>
                </c:pt>
                <c:pt idx="5">
                  <c:v>Liepāja</c:v>
                </c:pt>
                <c:pt idx="6">
                  <c:v>Jelgava</c:v>
                </c:pt>
                <c:pt idx="7">
                  <c:v>Daugavpils</c:v>
                </c:pt>
                <c:pt idx="8">
                  <c:v>Rīga</c:v>
                </c:pt>
              </c:strCache>
            </c:strRef>
          </c:cat>
          <c:val>
            <c:numRef>
              <c:f>'4'!$D$2:$D$10</c:f>
              <c:numCache>
                <c:formatCode>#,##0</c:formatCode>
                <c:ptCount val="9"/>
                <c:pt idx="0">
                  <c:v>475</c:v>
                </c:pt>
                <c:pt idx="1">
                  <c:v>737</c:v>
                </c:pt>
                <c:pt idx="2">
                  <c:v>749</c:v>
                </c:pt>
                <c:pt idx="3">
                  <c:v>797</c:v>
                </c:pt>
                <c:pt idx="4">
                  <c:v>965</c:v>
                </c:pt>
                <c:pt idx="5">
                  <c:v>971</c:v>
                </c:pt>
                <c:pt idx="6">
                  <c:v>1083</c:v>
                </c:pt>
                <c:pt idx="7">
                  <c:v>2595</c:v>
                </c:pt>
                <c:pt idx="8">
                  <c:v>19858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4A9-44E2-A1C9-53989260F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581568"/>
        <c:axId val="103583104"/>
      </c:barChart>
      <c:catAx>
        <c:axId val="103581568"/>
        <c:scaling>
          <c:orientation val="minMax"/>
        </c:scaling>
        <c:delete val="0"/>
        <c:axPos val="b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19050" cmpd="sng"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lv-LV"/>
          </a:p>
        </c:txPr>
        <c:crossAx val="103583104"/>
        <c:crosses val="autoZero"/>
        <c:auto val="1"/>
        <c:lblAlgn val="ctr"/>
        <c:lblOffset val="100"/>
        <c:noMultiLvlLbl val="0"/>
      </c:catAx>
      <c:valAx>
        <c:axId val="1035831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358156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rgbClr val="0000CC"/>
                </a:solidFill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rgbClr val="008000"/>
                </a:solidFill>
              </a:defRPr>
            </a:pPr>
            <a:endParaRPr lang="lv-LV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lv-LV"/>
          </a:p>
        </c:txPr>
      </c:legendEntry>
      <c:layout>
        <c:manualLayout>
          <c:xMode val="edge"/>
          <c:yMode val="edge"/>
          <c:x val="5.3388062800466367E-2"/>
          <c:y val="0.13885929989088441"/>
          <c:w val="0.33138900012109851"/>
          <c:h val="6.2153607203593947E-2"/>
        </c:manualLayout>
      </c:layout>
      <c:overlay val="0"/>
      <c:spPr>
        <a:solidFill>
          <a:schemeClr val="bg1"/>
        </a:solidFill>
        <a:ln w="12700">
          <a:solidFill>
            <a:sysClr val="windowText" lastClr="000000"/>
          </a:solidFill>
        </a:ln>
      </c:spPr>
      <c:txPr>
        <a:bodyPr/>
        <a:lstStyle/>
        <a:p>
          <a:pPr>
            <a:defRPr sz="1400" b="1"/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06303620890889E-2"/>
          <c:y val="8.0919286091669506E-4"/>
          <c:w val="0.89365246195691639"/>
          <c:h val="0.98188532306011522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8205184"/>
        <c:axId val="108206720"/>
      </c:barChart>
      <c:catAx>
        <c:axId val="10820518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08206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8206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8205184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97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700"/>
              <a:t>Reģistrēto sevišķi smago noziegumu skaits</a:t>
            </a:r>
          </a:p>
        </c:rich>
      </c:tx>
      <c:layout>
        <c:manualLayout>
          <c:xMode val="edge"/>
          <c:yMode val="edge"/>
          <c:x val="0.23459471843048904"/>
          <c:y val="2.508363252151746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35135734341076"/>
          <c:y val="9.1749348963147501E-2"/>
          <c:w val="0.87135181131324502"/>
          <c:h val="0.88484001690288072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8250624"/>
        <c:axId val="108252160"/>
      </c:barChart>
      <c:catAx>
        <c:axId val="10825062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08252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8252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8250624"/>
        <c:crosses val="autoZero"/>
        <c:crossBetween val="between"/>
      </c:valAx>
      <c:spPr>
        <a:noFill/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5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lv-LV" sz="1600" b="1" i="0" baseline="0"/>
              <a:t>Reģistrēto sevišķi smago noziegumu skaits</a:t>
            </a:r>
            <a:endParaRPr lang="ru-RU" sz="1600" b="1" i="0" baseline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'5'!$A$2</c:f>
              <c:strCache>
                <c:ptCount val="1"/>
                <c:pt idx="0">
                  <c:v>sevišķi smagi noziegumi </c:v>
                </c:pt>
              </c:strCache>
            </c:strRef>
          </c:tx>
          <c:spPr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9900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'5'!$B$1:$K$1</c:f>
              <c:strCache>
                <c:ptCount val="10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  <c:pt idx="9">
                  <c:v>2016.g.</c:v>
                </c:pt>
              </c:strCache>
            </c:strRef>
          </c:cat>
          <c:val>
            <c:numRef>
              <c:f>'5'!$B$2:$K$2</c:f>
              <c:numCache>
                <c:formatCode>General</c:formatCode>
                <c:ptCount val="10"/>
                <c:pt idx="0">
                  <c:v>5946</c:v>
                </c:pt>
                <c:pt idx="1">
                  <c:v>3936</c:v>
                </c:pt>
                <c:pt idx="2">
                  <c:v>3439</c:v>
                </c:pt>
                <c:pt idx="3">
                  <c:v>2495</c:v>
                </c:pt>
                <c:pt idx="4">
                  <c:v>2359</c:v>
                </c:pt>
                <c:pt idx="5">
                  <c:v>3205</c:v>
                </c:pt>
                <c:pt idx="6">
                  <c:v>1939</c:v>
                </c:pt>
                <c:pt idx="7">
                  <c:v>2227</c:v>
                </c:pt>
                <c:pt idx="8">
                  <c:v>1965</c:v>
                </c:pt>
                <c:pt idx="9">
                  <c:v>1740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F7-45EC-9F7D-497BE0C6AF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264832"/>
        <c:axId val="111551616"/>
      </c:barChart>
      <c:catAx>
        <c:axId val="108264832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Text" lastClr="000000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lv-LV"/>
          </a:p>
        </c:txPr>
        <c:crossAx val="111551616"/>
        <c:crosses val="autoZero"/>
        <c:auto val="1"/>
        <c:lblAlgn val="ctr"/>
        <c:lblOffset val="100"/>
        <c:noMultiLvlLbl val="0"/>
      </c:catAx>
      <c:valAx>
        <c:axId val="111551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2648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0.16822</cdr:x>
      <cdr:y>0.93946</cdr:y>
    </cdr:from>
    <cdr:to>
      <cdr:x>0.85417</cdr:x>
      <cdr:y>0.98929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96144" y="5208950"/>
          <a:ext cx="5285146" cy="27628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  <a:extLst xmlns:a="http://schemas.openxmlformats.org/drawingml/2006/main"/>
      </cdr:spPr>
      <cdr:txBody>
        <a:bodyPr xmlns:a="http://schemas.openxmlformats.org/drawingml/2006/main" wrap="square" lIns="36576" tIns="27432" rIns="36576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lv-LV" sz="12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2005. - 2017.g. ir samazināti prokuroru štati par 106 vienībam ( - 17,5%)</a:t>
          </a:r>
          <a:endParaRPr lang="lv-LV" sz="1200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19032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3" tIns="47432" rIns="94863" bIns="47432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226" y="2"/>
            <a:ext cx="2919032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3" tIns="47432" rIns="94863" bIns="4743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005"/>
            <a:ext cx="2919032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3" tIns="47432" rIns="94863" bIns="47432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226" y="9372005"/>
            <a:ext cx="2919032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3" tIns="47432" rIns="94863" bIns="4743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1A49095-E7BF-441F-BACE-2ABFDF6611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07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19032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3" tIns="47432" rIns="94863" bIns="47432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lv-LV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226" y="2"/>
            <a:ext cx="2919032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3" tIns="47432" rIns="94863" bIns="4743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lv-LV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29187" cy="3697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005"/>
            <a:ext cx="2919032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3" tIns="47432" rIns="94863" bIns="47432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lv-LV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226" y="9372005"/>
            <a:ext cx="2919032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3" tIns="47432" rIns="94863" bIns="4743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06D3EA3-B766-40BF-B6F7-4298E6CA5C05}" type="slidenum">
              <a:rPr lang="lv-LV"/>
              <a:pPr/>
              <a:t>‹#›</a:t>
            </a:fld>
            <a:endParaRPr lang="lv-LV"/>
          </a:p>
        </p:txBody>
      </p:sp>
      <p:sp>
        <p:nvSpPr>
          <p:cNvPr id="8" name="Piezīmju vietturis 7"/>
          <p:cNvSpPr>
            <a:spLocks noGrp="1"/>
          </p:cNvSpPr>
          <p:nvPr>
            <p:ph type="body" sz="quarter" idx="3"/>
          </p:nvPr>
        </p:nvSpPr>
        <p:spPr>
          <a:xfrm>
            <a:off x="673275" y="4686002"/>
            <a:ext cx="5389213" cy="4439612"/>
          </a:xfrm>
          <a:prstGeom prst="rect">
            <a:avLst/>
          </a:prstGeom>
        </p:spPr>
        <p:txBody>
          <a:bodyPr vert="horz" lIns="94863" tIns="47432" rIns="94863" bIns="47432" rtlCol="0">
            <a:normAutofit/>
          </a:bodyPr>
          <a:lstStyle/>
          <a:p>
            <a:pPr lvl="0"/>
            <a:r>
              <a:rPr lang="lv-LV" noProof="0"/>
              <a:t>Noklikšķiniet, lai rediģētu šablona teksta stilus</a:t>
            </a:r>
          </a:p>
          <a:p>
            <a:pPr lvl="1"/>
            <a:r>
              <a:rPr lang="lv-LV" noProof="0"/>
              <a:t>Otrais līmenis</a:t>
            </a:r>
          </a:p>
          <a:p>
            <a:pPr lvl="2"/>
            <a:r>
              <a:rPr lang="lv-LV" noProof="0"/>
              <a:t>Trešais līmenis</a:t>
            </a:r>
          </a:p>
          <a:p>
            <a:pPr lvl="3"/>
            <a:r>
              <a:rPr lang="lv-LV" noProof="0"/>
              <a:t>Ceturtais līmenis</a:t>
            </a:r>
          </a:p>
          <a:p>
            <a:pPr lvl="4"/>
            <a:r>
              <a:rPr lang="lv-LV" noProof="0"/>
              <a:t>Piektais līmenis</a:t>
            </a:r>
          </a:p>
        </p:txBody>
      </p:sp>
    </p:spTree>
    <p:extLst>
      <p:ext uri="{BB962C8B-B14F-4D97-AF65-F5344CB8AC3E}">
        <p14:creationId xmlns:p14="http://schemas.microsoft.com/office/powerpoint/2010/main" val="25348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F67120A-DED5-49AB-9F43-6F9A2D532C05}" type="slidenum">
              <a:rPr lang="lv-LV"/>
              <a:pPr/>
              <a:t>1</a:t>
            </a:fld>
            <a:endParaRPr lang="lv-LV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64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0"/>
            <a:ext cx="1331913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 flipV="1">
            <a:off x="1331913" y="6237288"/>
            <a:ext cx="7415212" cy="0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lv-LV">
              <a:cs typeface="+mn-cs"/>
            </a:endParaRPr>
          </a:p>
        </p:txBody>
      </p:sp>
      <p:sp>
        <p:nvSpPr>
          <p:cNvPr id="6" name="Line 83"/>
          <p:cNvSpPr>
            <a:spLocks noChangeShapeType="1"/>
          </p:cNvSpPr>
          <p:nvPr userDrawn="1"/>
        </p:nvSpPr>
        <p:spPr bwMode="auto">
          <a:xfrm flipV="1">
            <a:off x="5797550" y="549275"/>
            <a:ext cx="2951163" cy="0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lv-LV">
              <a:cs typeface="+mn-cs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 userDrawn="1"/>
        </p:nvSpPr>
        <p:spPr bwMode="auto">
          <a:xfrm>
            <a:off x="41275" y="1179513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lv-LV" sz="700" b="1" dirty="0">
                <a:latin typeface="Times New Roman" pitchFamily="18" charset="0"/>
                <a:cs typeface="+mn-cs"/>
              </a:rPr>
              <a:t>LATVIJAS REPUBLIKAS</a:t>
            </a:r>
          </a:p>
          <a:p>
            <a:pPr algn="ctr">
              <a:defRPr/>
            </a:pPr>
            <a:r>
              <a:rPr lang="lv-LV" sz="700" b="1" dirty="0">
                <a:latin typeface="Times New Roman" pitchFamily="18" charset="0"/>
                <a:cs typeface="+mn-cs"/>
              </a:rPr>
              <a:t> PROKURATŪRA</a:t>
            </a:r>
          </a:p>
        </p:txBody>
      </p:sp>
      <p:pic>
        <p:nvPicPr>
          <p:cNvPr id="8" name="Picture 85" descr="Ger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63550"/>
            <a:ext cx="10795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3354388" y="6453188"/>
            <a:ext cx="2895600" cy="25241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81800" y="6381750"/>
            <a:ext cx="1905000" cy="323850"/>
          </a:xfrm>
        </p:spPr>
        <p:txBody>
          <a:bodyPr/>
          <a:lstStyle>
            <a:lvl1pPr>
              <a:defRPr/>
            </a:lvl1pPr>
          </a:lstStyle>
          <a:p>
            <a:fld id="{B3C81C53-FADC-4FA5-AF8F-8745E03F8435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C69F2-339C-45CA-955E-7DB7F1E9449D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C96F2-8BC0-4446-BCB4-7374178A79F2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3F2F0-19AF-4060-9FE8-7AA847706ED2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85B42-7B11-4285-8CD2-9E680AB80F12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5D413-A0EE-4B6A-A78E-1C55C23BFA71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B389A-FC75-42BA-8C92-8EC7BDAAC9A8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dirty="0"/>
              <a:t>2011.gada  16.februāris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B20FD-6241-4426-BB87-2BD2D2DDEE66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12BBD-3193-41F2-AFDB-C89890892CAD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8415B4-C233-4A1A-BE9E-FDB0EAFFF14F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1BE9D-FC3F-480D-AF32-9F51DAD7F2E4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3481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482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482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lv-LV">
                  <a:cs typeface="+mn-cs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/>
              <a:t>Rediģēt šablona virsraksta stilu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lv-LV"/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r>
              <a:rPr lang="lv-LV" dirty="0"/>
              <a:t>2011.gada 16.februāris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3188C60-6B0C-4DF9-90EF-FE2C6AE4A3D7}" type="slidenum">
              <a:rPr lang="lv-LV"/>
              <a:pPr/>
              <a:t>‹#›</a:t>
            </a:fld>
            <a:endParaRPr lang="lv-LV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lv-LV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357313" y="1844675"/>
            <a:ext cx="7500937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lv-LV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Pārskats par prokuratūras </a:t>
            </a:r>
          </a:p>
          <a:p>
            <a:pPr algn="ctr"/>
            <a:r>
              <a:rPr lang="lv-LV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2016.gada darba rezultātiem</a:t>
            </a:r>
            <a:r>
              <a:rPr lang="en-US" sz="3200" dirty="0">
                <a:latin typeface="Times New Roman" pitchFamily="18" charset="0"/>
              </a:rPr>
              <a:t> </a:t>
            </a:r>
            <a:endParaRPr lang="lv-LV" sz="3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/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285875" y="3357563"/>
            <a:ext cx="7643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lv-LV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Ģenerālprokurors </a:t>
            </a:r>
            <a:r>
              <a:rPr lang="lv-LV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Ēriks Kalnmeiers</a:t>
            </a: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6" name="Slaida numura vietturis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033497-4660-4E7D-AE54-CFAC73FEA2BB}" type="slidenum">
              <a:rPr lang="lv-LV" smtClean="0"/>
              <a:pPr/>
              <a:t>1</a:t>
            </a:fld>
            <a:endParaRPr lang="lv-LV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57313" y="5929313"/>
            <a:ext cx="7500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lv-LV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Rīgā,  2017.gada  22.februārī</a:t>
            </a:r>
            <a:endParaRPr lang="en-US" sz="14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Attēls 7" descr="D:\Users\DAVD_VR\Documents\GroupWise\gerbon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9" y="260648"/>
            <a:ext cx="1178371" cy="88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403648" y="600075"/>
            <a:ext cx="74546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Tīšas slepkavības </a:t>
            </a:r>
            <a:r>
              <a:rPr lang="lv-LV" sz="1400" dirty="0">
                <a:solidFill>
                  <a:srgbClr val="000000"/>
                </a:solidFill>
                <a:latin typeface="Times New Roman"/>
                <a:cs typeface="Times New Roman"/>
              </a:rPr>
              <a:t>(kopā ar mēģinājumiem)</a:t>
            </a:r>
            <a:r>
              <a:rPr lang="lv-LV" sz="1600" dirty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                                                                                                                                         KL 116.-118.p. </a:t>
            </a:r>
          </a:p>
        </p:txBody>
      </p:sp>
      <p:sp>
        <p:nvSpPr>
          <p:cNvPr id="921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AAFB3A-9B77-4527-B656-A15865CB6977}" type="slidenum">
              <a:rPr lang="lv-LV"/>
              <a:pPr/>
              <a:t>10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080030"/>
              </p:ext>
            </p:extLst>
          </p:nvPr>
        </p:nvGraphicFramePr>
        <p:xfrm>
          <a:off x="1439144" y="1164800"/>
          <a:ext cx="7704856" cy="5000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384CE-437E-4FAD-B9E2-80BDA3FEC885}" type="slidenum">
              <a:rPr lang="lv-LV"/>
              <a:pPr/>
              <a:t>11</a:t>
            </a:fld>
            <a:endParaRPr lang="lv-LV" dirty="0"/>
          </a:p>
        </p:txBody>
      </p:sp>
      <p:graphicFrame>
        <p:nvGraphicFramePr>
          <p:cNvPr id="5" name="Diagram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534315"/>
              </p:ext>
            </p:extLst>
          </p:nvPr>
        </p:nvGraphicFramePr>
        <p:xfrm>
          <a:off x="1475656" y="1000186"/>
          <a:ext cx="7570389" cy="5145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Attēls 7" descr="D:\Users\DAVD_VR\Documents\GroupWise\gerbon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034251"/>
              </p:ext>
            </p:extLst>
          </p:nvPr>
        </p:nvGraphicFramePr>
        <p:xfrm>
          <a:off x="1403648" y="692696"/>
          <a:ext cx="7642397" cy="5452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3D9DCE-8B7F-4A83-8454-190EBF73A53E}" type="slidenum">
              <a:rPr lang="lv-LV"/>
              <a:pPr/>
              <a:t>12</a:t>
            </a:fld>
            <a:endParaRPr lang="lv-LV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403648" y="1052736"/>
          <a:ext cx="7617717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Attēls 7" descr="D:\Users\DAVD_VR\Documents\GroupWise\gerbon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983740"/>
              </p:ext>
            </p:extLst>
          </p:nvPr>
        </p:nvGraphicFramePr>
        <p:xfrm>
          <a:off x="1403648" y="620688"/>
          <a:ext cx="7617717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79500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7908C-612D-4540-813C-97D2EB675937}" type="slidenum">
              <a:rPr lang="lv-LV"/>
              <a:pPr/>
              <a:t>13</a:t>
            </a:fld>
            <a:endParaRPr lang="lv-LV" dirty="0"/>
          </a:p>
        </p:txBody>
      </p:sp>
      <p:pic>
        <p:nvPicPr>
          <p:cNvPr id="6" name="Attēls 5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094708"/>
              </p:ext>
            </p:extLst>
          </p:nvPr>
        </p:nvGraphicFramePr>
        <p:xfrm>
          <a:off x="1475656" y="548680"/>
          <a:ext cx="7632849" cy="5616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7908C-612D-4540-813C-97D2EB675937}" type="slidenum">
              <a:rPr lang="lv-LV"/>
              <a:pPr/>
              <a:t>14</a:t>
            </a:fld>
            <a:endParaRPr lang="lv-LV" dirty="0"/>
          </a:p>
        </p:txBody>
      </p:sp>
      <p:pic>
        <p:nvPicPr>
          <p:cNvPr id="5" name="Attēls 4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776140"/>
              </p:ext>
            </p:extLst>
          </p:nvPr>
        </p:nvGraphicFramePr>
        <p:xfrm>
          <a:off x="1403648" y="620688"/>
          <a:ext cx="770485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8051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9C016D-F720-48F4-92E6-74F8E83D0801}" type="slidenum">
              <a:rPr lang="lv-LV"/>
              <a:pPr/>
              <a:t>15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402493"/>
              </p:ext>
            </p:extLst>
          </p:nvPr>
        </p:nvGraphicFramePr>
        <p:xfrm>
          <a:off x="1331641" y="620689"/>
          <a:ext cx="7812360" cy="554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9C016D-F720-48F4-92E6-74F8E83D0801}" type="slidenum">
              <a:rPr lang="lv-LV"/>
              <a:pPr/>
              <a:t>16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156770"/>
              </p:ext>
            </p:extLst>
          </p:nvPr>
        </p:nvGraphicFramePr>
        <p:xfrm>
          <a:off x="1403647" y="620689"/>
          <a:ext cx="7632849" cy="5556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7436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C42FF-03E0-44C0-B9B7-A33441763B12}" type="slidenum">
              <a:rPr lang="lv-LV"/>
              <a:pPr/>
              <a:t>17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243126"/>
              </p:ext>
            </p:extLst>
          </p:nvPr>
        </p:nvGraphicFramePr>
        <p:xfrm>
          <a:off x="1403648" y="620688"/>
          <a:ext cx="7716539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0B3F7-A845-48C8-85DA-1B51222DC837}" type="slidenum">
              <a:rPr lang="lv-LV"/>
              <a:pPr/>
              <a:t>18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774041"/>
              </p:ext>
            </p:extLst>
          </p:nvPr>
        </p:nvGraphicFramePr>
        <p:xfrm>
          <a:off x="1403648" y="620689"/>
          <a:ext cx="7632848" cy="5537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0B3F7-A845-48C8-85DA-1B51222DC837}" type="slidenum">
              <a:rPr lang="lv-LV"/>
              <a:pPr/>
              <a:t>19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259486"/>
              </p:ext>
            </p:extLst>
          </p:nvPr>
        </p:nvGraphicFramePr>
        <p:xfrm>
          <a:off x="1403648" y="620688"/>
          <a:ext cx="7704856" cy="5558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3675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1357313" y="714375"/>
            <a:ext cx="7572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v-LV" sz="16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Reģistrēto</a:t>
            </a:r>
            <a:r>
              <a:rPr lang="lv-LV" sz="1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noziedzīgo </a:t>
            </a:r>
            <a:r>
              <a:rPr lang="lv-LV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nodarījumu</a:t>
            </a:r>
            <a:r>
              <a:rPr lang="lv-LV" sz="1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skaits</a:t>
            </a:r>
          </a:p>
        </p:txBody>
      </p:sp>
      <p:sp>
        <p:nvSpPr>
          <p:cNvPr id="409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7908C-612D-4540-813C-97D2EB675937}" type="slidenum">
              <a:rPr lang="lv-LV"/>
              <a:pPr/>
              <a:t>2</a:t>
            </a:fld>
            <a:endParaRPr lang="lv-LV" dirty="0"/>
          </a:p>
        </p:txBody>
      </p:sp>
      <p:graphicFrame>
        <p:nvGraphicFramePr>
          <p:cNvPr id="7" name="Diagramm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916672"/>
              </p:ext>
            </p:extLst>
          </p:nvPr>
        </p:nvGraphicFramePr>
        <p:xfrm>
          <a:off x="1357314" y="1196752"/>
          <a:ext cx="7679182" cy="4989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Attēls 8" descr="D:\Users\DAVD_VR\Documents\GroupWise\gerbon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972997"/>
              </p:ext>
            </p:extLst>
          </p:nvPr>
        </p:nvGraphicFramePr>
        <p:xfrm>
          <a:off x="1402556" y="1150109"/>
          <a:ext cx="7481887" cy="5035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0B3F7-A845-48C8-85DA-1B51222DC837}" type="slidenum">
              <a:rPr lang="lv-LV"/>
              <a:pPr/>
              <a:t>20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431214"/>
              </p:ext>
            </p:extLst>
          </p:nvPr>
        </p:nvGraphicFramePr>
        <p:xfrm>
          <a:off x="1403648" y="620688"/>
          <a:ext cx="76328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2138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0B3F7-A845-48C8-85DA-1B51222DC837}" type="slidenum">
              <a:rPr lang="lv-LV"/>
              <a:pPr/>
              <a:t>21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0890559"/>
              </p:ext>
            </p:extLst>
          </p:nvPr>
        </p:nvGraphicFramePr>
        <p:xfrm>
          <a:off x="1403648" y="620688"/>
          <a:ext cx="770485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7999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E8B9CB-E316-462E-B611-CC09608A158A}" type="slidenum">
              <a:rPr lang="lv-LV"/>
              <a:pPr/>
              <a:t>22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0006867"/>
              </p:ext>
            </p:extLst>
          </p:nvPr>
        </p:nvGraphicFramePr>
        <p:xfrm>
          <a:off x="1403648" y="620688"/>
          <a:ext cx="76328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E8B9CB-E316-462E-B611-CC09608A158A}" type="slidenum">
              <a:rPr lang="lv-LV"/>
              <a:pPr/>
              <a:t>23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752887"/>
              </p:ext>
            </p:extLst>
          </p:nvPr>
        </p:nvGraphicFramePr>
        <p:xfrm>
          <a:off x="1403648" y="620688"/>
          <a:ext cx="76328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9514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3261F-2524-49D5-B9F7-0F17018AD6CB}" type="slidenum">
              <a:rPr lang="lv-LV"/>
              <a:pPr/>
              <a:t>24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50717"/>
              </p:ext>
            </p:extLst>
          </p:nvPr>
        </p:nvGraphicFramePr>
        <p:xfrm>
          <a:off x="1403648" y="620688"/>
          <a:ext cx="770485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48522-BA57-4891-8337-33130D3992FF}" type="slidenum">
              <a:rPr lang="lv-LV"/>
              <a:pPr/>
              <a:t>25</a:t>
            </a:fld>
            <a:endParaRPr lang="lv-LV"/>
          </a:p>
        </p:txBody>
      </p:sp>
      <p:graphicFrame>
        <p:nvGraphicFramePr>
          <p:cNvPr id="5" name="Diagram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727117"/>
              </p:ext>
            </p:extLst>
          </p:nvPr>
        </p:nvGraphicFramePr>
        <p:xfrm>
          <a:off x="1403648" y="1047432"/>
          <a:ext cx="7632848" cy="5117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Attēls 7" descr="D:\Users\DAVD_VR\Documents\GroupWise\gerbon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703024"/>
              </p:ext>
            </p:extLst>
          </p:nvPr>
        </p:nvGraphicFramePr>
        <p:xfrm>
          <a:off x="1403647" y="620687"/>
          <a:ext cx="7632849" cy="554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070221-866F-4F8F-8F5A-7D54011A3A80}" type="slidenum">
              <a:rPr lang="lv-LV"/>
              <a:pPr/>
              <a:t>26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56409"/>
              </p:ext>
            </p:extLst>
          </p:nvPr>
        </p:nvGraphicFramePr>
        <p:xfrm>
          <a:off x="1331640" y="620688"/>
          <a:ext cx="777686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070221-866F-4F8F-8F5A-7D54011A3A80}" type="slidenum">
              <a:rPr lang="lv-LV"/>
              <a:pPr/>
              <a:t>27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86566"/>
              </p:ext>
            </p:extLst>
          </p:nvPr>
        </p:nvGraphicFramePr>
        <p:xfrm>
          <a:off x="1403649" y="620688"/>
          <a:ext cx="7704856" cy="558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5382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F4DDB-6847-444E-9053-E7B9C5E664BD}" type="slidenum">
              <a:rPr lang="lv-LV"/>
              <a:pPr/>
              <a:t>28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649663"/>
              </p:ext>
            </p:extLst>
          </p:nvPr>
        </p:nvGraphicFramePr>
        <p:xfrm>
          <a:off x="1403648" y="620688"/>
          <a:ext cx="7659389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66C35-7226-4F12-85E9-9B529BF702F1}" type="slidenum">
              <a:rPr lang="lv-LV"/>
              <a:pPr/>
              <a:t>29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204676"/>
              </p:ext>
            </p:extLst>
          </p:nvPr>
        </p:nvGraphicFramePr>
        <p:xfrm>
          <a:off x="1403648" y="548681"/>
          <a:ext cx="770485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7908C-612D-4540-813C-97D2EB675937}" type="slidenum">
              <a:rPr lang="lv-LV"/>
              <a:pPr/>
              <a:t>3</a:t>
            </a:fld>
            <a:endParaRPr lang="lv-LV" dirty="0"/>
          </a:p>
        </p:txBody>
      </p:sp>
      <p:pic>
        <p:nvPicPr>
          <p:cNvPr id="6" name="Attēls 5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033661"/>
              </p:ext>
            </p:extLst>
          </p:nvPr>
        </p:nvGraphicFramePr>
        <p:xfrm>
          <a:off x="1403648" y="623887"/>
          <a:ext cx="7497464" cy="561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ECBA8D-ADE4-42AE-A713-7A9EBC63D528}" type="slidenum">
              <a:rPr lang="lv-LV"/>
              <a:pPr/>
              <a:t>30</a:t>
            </a:fld>
            <a:endParaRPr lang="lv-LV" dirty="0"/>
          </a:p>
        </p:txBody>
      </p:sp>
      <p:graphicFrame>
        <p:nvGraphicFramePr>
          <p:cNvPr id="6" name="Diagram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140418"/>
              </p:ext>
            </p:extLst>
          </p:nvPr>
        </p:nvGraphicFramePr>
        <p:xfrm>
          <a:off x="1337719" y="1118440"/>
          <a:ext cx="7812360" cy="502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Attēls 7" descr="D:\Users\DAVD_VR\Documents\GroupWise\gerbon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929118"/>
              </p:ext>
            </p:extLst>
          </p:nvPr>
        </p:nvGraphicFramePr>
        <p:xfrm>
          <a:off x="1337719" y="548680"/>
          <a:ext cx="7806281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B504DD-1360-479A-97DE-C1C737DEFA7F}" type="slidenum">
              <a:rPr lang="lv-LV"/>
              <a:pPr/>
              <a:t>31</a:t>
            </a:fld>
            <a:endParaRPr lang="lv-LV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339002"/>
              </p:ext>
            </p:extLst>
          </p:nvPr>
        </p:nvGraphicFramePr>
        <p:xfrm>
          <a:off x="1331640" y="548680"/>
          <a:ext cx="7776864" cy="5675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B504DD-1360-479A-97DE-C1C737DEFA7F}" type="slidenum">
              <a:rPr lang="lv-LV"/>
              <a:pPr/>
              <a:t>32</a:t>
            </a:fld>
            <a:endParaRPr lang="lv-LV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986438"/>
              </p:ext>
            </p:extLst>
          </p:nvPr>
        </p:nvGraphicFramePr>
        <p:xfrm>
          <a:off x="1403648" y="595313"/>
          <a:ext cx="7704856" cy="556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B504DD-1360-479A-97DE-C1C737DEFA7F}" type="slidenum">
              <a:rPr lang="lv-LV"/>
              <a:pPr/>
              <a:t>33</a:t>
            </a:fld>
            <a:endParaRPr lang="lv-LV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276460"/>
              </p:ext>
            </p:extLst>
          </p:nvPr>
        </p:nvGraphicFramePr>
        <p:xfrm>
          <a:off x="1403648" y="620688"/>
          <a:ext cx="770485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5061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B504DD-1360-479A-97DE-C1C737DEFA7F}" type="slidenum">
              <a:rPr lang="lv-LV"/>
              <a:pPr/>
              <a:t>34</a:t>
            </a:fld>
            <a:endParaRPr lang="lv-LV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870834"/>
              </p:ext>
            </p:extLst>
          </p:nvPr>
        </p:nvGraphicFramePr>
        <p:xfrm>
          <a:off x="1403648" y="548680"/>
          <a:ext cx="7704856" cy="5633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B504DD-1360-479A-97DE-C1C737DEFA7F}" type="slidenum">
              <a:rPr lang="lv-LV"/>
              <a:pPr/>
              <a:t>35</a:t>
            </a:fld>
            <a:endParaRPr lang="lv-LV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012885"/>
              </p:ext>
            </p:extLst>
          </p:nvPr>
        </p:nvGraphicFramePr>
        <p:xfrm>
          <a:off x="1403647" y="620688"/>
          <a:ext cx="7704857" cy="554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B504DD-1360-479A-97DE-C1C737DEFA7F}" type="slidenum">
              <a:rPr lang="lv-LV"/>
              <a:pPr/>
              <a:t>36</a:t>
            </a:fld>
            <a:endParaRPr lang="lv-LV"/>
          </a:p>
        </p:txBody>
      </p:sp>
      <p:pic>
        <p:nvPicPr>
          <p:cNvPr id="5" name="Attēls 4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600702"/>
              </p:ext>
            </p:extLst>
          </p:nvPr>
        </p:nvGraphicFramePr>
        <p:xfrm>
          <a:off x="1403648" y="620688"/>
          <a:ext cx="763284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2418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C3D079-458F-4E56-A709-4A07B95E85EC}" type="slidenum">
              <a:rPr lang="lv-LV"/>
              <a:pPr/>
              <a:t>4</a:t>
            </a:fld>
            <a:endParaRPr lang="lv-LV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834013"/>
              </p:ext>
            </p:extLst>
          </p:nvPr>
        </p:nvGraphicFramePr>
        <p:xfrm>
          <a:off x="1508327" y="983393"/>
          <a:ext cx="7650434" cy="504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a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866"/>
              </p:ext>
            </p:extLst>
          </p:nvPr>
        </p:nvGraphicFramePr>
        <p:xfrm>
          <a:off x="1403648" y="620688"/>
          <a:ext cx="7646665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Attēls 8" descr="D:\Users\DAVD_VR\Documents\GroupWise\gerboni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437361"/>
              </p:ext>
            </p:extLst>
          </p:nvPr>
        </p:nvGraphicFramePr>
        <p:xfrm>
          <a:off x="1403648" y="692696"/>
          <a:ext cx="764666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3D9DCE-8B7F-4A83-8454-190EBF73A53E}" type="slidenum">
              <a:rPr lang="lv-LV"/>
              <a:pPr/>
              <a:t>5</a:t>
            </a:fld>
            <a:endParaRPr lang="lv-LV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403648" y="1052736"/>
          <a:ext cx="7617717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251368"/>
              </p:ext>
            </p:extLst>
          </p:nvPr>
        </p:nvGraphicFramePr>
        <p:xfrm>
          <a:off x="1403648" y="620687"/>
          <a:ext cx="7632848" cy="554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Attēls 8" descr="D:\Users\DAVD_VR\Documents\GroupWise\gerboni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340988"/>
              </p:ext>
            </p:extLst>
          </p:nvPr>
        </p:nvGraphicFramePr>
        <p:xfrm>
          <a:off x="1403649" y="620688"/>
          <a:ext cx="76328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D1A3F-92FD-4C1A-9323-BC6D17AF22B4}" type="slidenum">
              <a:rPr lang="lv-LV"/>
              <a:pPr/>
              <a:t>6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802254"/>
              </p:ext>
            </p:extLst>
          </p:nvPr>
        </p:nvGraphicFramePr>
        <p:xfrm>
          <a:off x="1403648" y="620688"/>
          <a:ext cx="76328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D1A3F-92FD-4C1A-9323-BC6D17AF22B4}" type="slidenum">
              <a:rPr lang="lv-LV"/>
              <a:pPr/>
              <a:t>7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805728"/>
              </p:ext>
            </p:extLst>
          </p:nvPr>
        </p:nvGraphicFramePr>
        <p:xfrm>
          <a:off x="1403649" y="620688"/>
          <a:ext cx="76328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4784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8D1996-059F-41A3-A938-F230B6644EF7}" type="slidenum">
              <a:rPr lang="lv-LV"/>
              <a:pPr/>
              <a:t>8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726766"/>
              </p:ext>
            </p:extLst>
          </p:nvPr>
        </p:nvGraphicFramePr>
        <p:xfrm>
          <a:off x="1331641" y="548680"/>
          <a:ext cx="781236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8D1996-059F-41A3-A938-F230B6644EF7}" type="slidenum">
              <a:rPr lang="lv-LV"/>
              <a:pPr/>
              <a:t>9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861625"/>
              </p:ext>
            </p:extLst>
          </p:nvPr>
        </p:nvGraphicFramePr>
        <p:xfrm>
          <a:off x="1403648" y="548681"/>
          <a:ext cx="770485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2699078"/>
      </p:ext>
    </p:extLst>
  </p:cSld>
  <p:clrMapOvr>
    <a:masterClrMapping/>
  </p:clrMapOvr>
</p:sld>
</file>

<file path=ppt/theme/theme1.xml><?xml version="1.0" encoding="utf-8"?>
<a:theme xmlns:a="http://schemas.openxmlformats.org/drawingml/2006/main" name="Slāņi">
  <a:themeElements>
    <a:clrScheme name="Slāņi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Slāņi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āņi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āņi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āņi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āņi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āņi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āņi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āņi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āņi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āņi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āņi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dizain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dizain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2670</TotalTime>
  <Words>642</Words>
  <Application>Microsoft Office PowerPoint</Application>
  <PresentationFormat>On-screen Show (4:3)</PresentationFormat>
  <Paragraphs>204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Slāņi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LR Prokuratura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Slaids 1</dc:title>
  <dc:creator>Gints Korts</dc:creator>
  <cp:lastModifiedBy>Kristīne Sutugina</cp:lastModifiedBy>
  <cp:revision>647</cp:revision>
  <cp:lastPrinted>2017-02-20T12:08:14Z</cp:lastPrinted>
  <dcterms:created xsi:type="dcterms:W3CDTF">2007-02-12T13:48:19Z</dcterms:created>
  <dcterms:modified xsi:type="dcterms:W3CDTF">2017-02-22T11:17:51Z</dcterms:modified>
</cp:coreProperties>
</file>