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rawings/drawing1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  <Override PartName="/ppt/charts/colors27.xml" ContentType="application/vnd.ms-office.chartcolorstyle+xml"/>
  <Override PartName="/ppt/charts/style27.xml" ContentType="application/vnd.ms-office.chartstyle+xml"/>
  <Override PartName="/ppt/charts/colors28.xml" ContentType="application/vnd.ms-office.chartcolorstyle+xml"/>
  <Override PartName="/ppt/charts/style28.xml" ContentType="application/vnd.ms-office.chartstyle+xml"/>
  <Override PartName="/ppt/charts/colors29.xml" ContentType="application/vnd.ms-office.chartcolorstyle+xml"/>
  <Override PartName="/ppt/charts/style29.xml" ContentType="application/vnd.ms-office.chartstyle+xml"/>
  <Override PartName="/ppt/charts/colors30.xml" ContentType="application/vnd.ms-office.chartcolorstyle+xml"/>
  <Override PartName="/ppt/charts/style30.xml" ContentType="application/vnd.ms-office.chartstyle+xml"/>
  <Override PartName="/ppt/charts/colors31.xml" ContentType="application/vnd.ms-office.chartcolorstyle+xml"/>
  <Override PartName="/ppt/charts/style3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86" r:id="rId4"/>
    <p:sldId id="259" r:id="rId5"/>
    <p:sldId id="260" r:id="rId6"/>
    <p:sldId id="261" r:id="rId7"/>
    <p:sldId id="296" r:id="rId8"/>
    <p:sldId id="262" r:id="rId9"/>
    <p:sldId id="304" r:id="rId10"/>
    <p:sldId id="263" r:id="rId11"/>
    <p:sldId id="264" r:id="rId12"/>
    <p:sldId id="294" r:id="rId13"/>
    <p:sldId id="288" r:id="rId14"/>
    <p:sldId id="292" r:id="rId15"/>
    <p:sldId id="265" r:id="rId16"/>
    <p:sldId id="297" r:id="rId17"/>
    <p:sldId id="266" r:id="rId18"/>
    <p:sldId id="267" r:id="rId19"/>
    <p:sldId id="305" r:id="rId20"/>
    <p:sldId id="306" r:id="rId21"/>
    <p:sldId id="307" r:id="rId22"/>
    <p:sldId id="268" r:id="rId23"/>
    <p:sldId id="283" r:id="rId24"/>
    <p:sldId id="276" r:id="rId25"/>
    <p:sldId id="277" r:id="rId26"/>
    <p:sldId id="271" r:id="rId27"/>
    <p:sldId id="308" r:id="rId28"/>
    <p:sldId id="272" r:id="rId29"/>
    <p:sldId id="273" r:id="rId30"/>
    <p:sldId id="274" r:id="rId31"/>
    <p:sldId id="278" r:id="rId32"/>
    <p:sldId id="280" r:id="rId33"/>
    <p:sldId id="309" r:id="rId34"/>
    <p:sldId id="281" r:id="rId35"/>
    <p:sldId id="282" r:id="rId36"/>
    <p:sldId id="284" r:id="rId37"/>
  </p:sldIdLst>
  <p:sldSz cx="9144000" cy="6858000" type="screen4x3"/>
  <p:notesSz cx="6735763" cy="9866313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CC6600"/>
    <a:srgbClr val="008000"/>
    <a:srgbClr val="00CC00"/>
    <a:srgbClr val="FF9900"/>
    <a:srgbClr val="0033CC"/>
    <a:srgbClr val="CC3300"/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6817" autoAdjust="0"/>
  </p:normalViewPr>
  <p:slideViewPr>
    <p:cSldViewPr>
      <p:cViewPr>
        <p:scale>
          <a:sx n="100" d="100"/>
          <a:sy n="100" d="100"/>
        </p:scale>
        <p:origin x="-194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848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DIT_GK\Desktop\Gada%20sanaksme%2022.02.2012.ga.xls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anaksmes%20materi&#257;li%20uz%2012.02.xls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rokurors\Desktop\Sanaksme%20par%202017_15.02.2018.g..xls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2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3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4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5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6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7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8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9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20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22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23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24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25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26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Microsoft_Excel_Worksheet27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Microsoft_Excel_Worksheet28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Microsoft_Excel_Worksheet2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anaksmes%20materi&#257;li%20uz%2012.02.xls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Microsoft_Excel_Worksheet3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2.xlsx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Microsoft_Excel_Worksheet3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Microsoft_Excel_Worksheet3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anaksmes%20materi&#257;li%20uz%2012.0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DAVD_VR\Desktop\Sanaksme%20par%202014.gadu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73787946318033E-2"/>
          <c:y val="3.3324476415756671E-2"/>
          <c:w val="0.97603345171804445"/>
          <c:h val="0.8840839030923601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044544"/>
        <c:axId val="94046080"/>
      </c:barChart>
      <c:catAx>
        <c:axId val="94044544"/>
        <c:scaling>
          <c:orientation val="minMax"/>
        </c:scaling>
        <c:delete val="0"/>
        <c:axPos val="b"/>
        <c:majorGridlines>
          <c:spPr>
            <a:ln>
              <a:solidFill>
                <a:srgbClr val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94046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046080"/>
        <c:scaling>
          <c:orientation val="minMax"/>
          <c:min val="40000"/>
        </c:scaling>
        <c:delete val="1"/>
        <c:axPos val="l"/>
        <c:numFmt formatCode="General" sourceLinked="1"/>
        <c:majorTickMark val="out"/>
        <c:minorTickMark val="none"/>
        <c:tickLblPos val="nextTo"/>
        <c:crossAx val="94044544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lv-LV" sz="1600" b="1" i="0" baseline="0"/>
              <a:t>Reģistrēto smago noziegumu skaits </a:t>
            </a:r>
            <a:endParaRPr lang="ru-RU" sz="1600" b="1" i="0" baseline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245504"/>
        <c:axId val="122247040"/>
      </c:barChart>
      <c:catAx>
        <c:axId val="122245504"/>
        <c:scaling>
          <c:orientation val="minMax"/>
        </c:scaling>
        <c:delete val="0"/>
        <c:axPos val="b"/>
        <c:majorGridlines>
          <c:spPr>
            <a:ln w="9525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22247040"/>
        <c:crosses val="autoZero"/>
        <c:auto val="1"/>
        <c:lblAlgn val="ctr"/>
        <c:lblOffset val="100"/>
        <c:noMultiLvlLbl val="0"/>
      </c:catAx>
      <c:valAx>
        <c:axId val="122247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22455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/>
              <a:t>Reģistrēto smago noziegumu skaits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'6'!$A$2</c:f>
              <c:strCache>
                <c:ptCount val="1"/>
                <c:pt idx="0">
                  <c:v>smagi noziegumi </c:v>
                </c:pt>
              </c:strCache>
            </c:strRef>
          </c:tx>
          <c:spPr>
            <a:gradFill>
              <a:gsLst>
                <a:gs pos="6195">
                  <a:schemeClr val="tx1"/>
                </a:gs>
                <a:gs pos="81000">
                  <a:srgbClr val="995780"/>
                </a:gs>
                <a:gs pos="34000">
                  <a:srgbClr val="3333FF"/>
                </a:gs>
                <a:gs pos="87000">
                  <a:srgbClr val="FF7A00"/>
                </a:gs>
                <a:gs pos="9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'6'!$B$1:$K$1</c:f>
              <c:strCache>
                <c:ptCount val="10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  <c:pt idx="9">
                  <c:v>2017.g.</c:v>
                </c:pt>
              </c:strCache>
            </c:strRef>
          </c:cat>
          <c:val>
            <c:numRef>
              <c:f>'6'!$B$2:$K$2</c:f>
              <c:numCache>
                <c:formatCode>General</c:formatCode>
                <c:ptCount val="10"/>
                <c:pt idx="0">
                  <c:v>18624</c:v>
                </c:pt>
                <c:pt idx="1">
                  <c:v>19415</c:v>
                </c:pt>
                <c:pt idx="2">
                  <c:v>17239</c:v>
                </c:pt>
                <c:pt idx="3">
                  <c:v>17764</c:v>
                </c:pt>
                <c:pt idx="4">
                  <c:v>16390</c:v>
                </c:pt>
                <c:pt idx="5">
                  <c:v>15043</c:v>
                </c:pt>
                <c:pt idx="6">
                  <c:v>14757</c:v>
                </c:pt>
                <c:pt idx="7" formatCode="#,##0">
                  <c:v>13546</c:v>
                </c:pt>
                <c:pt idx="8" formatCode="#,##0">
                  <c:v>12805</c:v>
                </c:pt>
                <c:pt idx="9" formatCode="#,##0">
                  <c:v>11572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05-4B27-91CA-439813C77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69472"/>
        <c:axId val="31371264"/>
      </c:barChart>
      <c:catAx>
        <c:axId val="3136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1371264"/>
        <c:crosses val="autoZero"/>
        <c:auto val="1"/>
        <c:lblAlgn val="ctr"/>
        <c:lblOffset val="100"/>
        <c:noMultiLvlLbl val="0"/>
      </c:catAx>
      <c:valAx>
        <c:axId val="31371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36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/>
              <a:t>Reģistrēto mazāk smago noziegumu un kriminālpārkāpumu skaits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'7'!$A$2</c:f>
              <c:strCache>
                <c:ptCount val="1"/>
                <c:pt idx="0">
                  <c:v>mazāk smagi noziegumi 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FFF00"/>
              </a:solidFill>
              <a:ln w="12700">
                <a:solidFill>
                  <a:srgbClr val="C0000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6.0163356719450757E-2"/>
                  <c:y val="-4.9360496741343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71-46DA-B125-470A97F6E2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'7'!$B$1:$K$1</c:f>
              <c:strCache>
                <c:ptCount val="10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  <c:pt idx="9">
                  <c:v>2017.g.</c:v>
                </c:pt>
              </c:strCache>
            </c:strRef>
          </c:cat>
          <c:val>
            <c:numRef>
              <c:f>'7'!$B$2:$K$2</c:f>
              <c:numCache>
                <c:formatCode>0</c:formatCode>
                <c:ptCount val="10"/>
                <c:pt idx="0">
                  <c:v>16616</c:v>
                </c:pt>
                <c:pt idx="1">
                  <c:v>15866</c:v>
                </c:pt>
                <c:pt idx="2">
                  <c:v>14320</c:v>
                </c:pt>
                <c:pt idx="3">
                  <c:v>13855</c:v>
                </c:pt>
                <c:pt idx="4">
                  <c:v>14332</c:v>
                </c:pt>
                <c:pt idx="5">
                  <c:v>21990</c:v>
                </c:pt>
                <c:pt idx="6">
                  <c:v>24841</c:v>
                </c:pt>
                <c:pt idx="7" formatCode="#,##0">
                  <c:v>25289</c:v>
                </c:pt>
                <c:pt idx="8" formatCode="#,##0">
                  <c:v>25027</c:v>
                </c:pt>
                <c:pt idx="9" formatCode="#,##0">
                  <c:v>24799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71-46DA-B125-470A97F6E2A6}"/>
            </c:ext>
          </c:extLst>
        </c:ser>
        <c:ser>
          <c:idx val="1"/>
          <c:order val="1"/>
          <c:tx>
            <c:strRef>
              <c:f>'7'!$A$3</c:f>
              <c:strCache>
                <c:ptCount val="1"/>
                <c:pt idx="0">
                  <c:v> kriminālpārkāpumi  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rgbClr val="00FF00"/>
              </a:solidFill>
              <a:ln w="12700">
                <a:solidFill>
                  <a:srgbClr val="0000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061353008941436E-2"/>
                  <c:y val="4.1527777777777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71-46DA-B125-470A97F6E2A6}"/>
                </c:ext>
              </c:extLst>
            </c:dLbl>
            <c:dLbl>
              <c:idx val="1"/>
              <c:layout>
                <c:manualLayout>
                  <c:x val="-4.8280021081008706E-2"/>
                  <c:y val="4.7083333333333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71-46DA-B125-470A97F6E2A6}"/>
                </c:ext>
              </c:extLst>
            </c:dLbl>
            <c:dLbl>
              <c:idx val="2"/>
              <c:layout>
                <c:manualLayout>
                  <c:x val="-4.4441822764676238E-2"/>
                  <c:y val="3.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71-46DA-B125-470A97F6E2A6}"/>
                </c:ext>
              </c:extLst>
            </c:dLbl>
            <c:dLbl>
              <c:idx val="3"/>
              <c:layout>
                <c:manualLayout>
                  <c:x val="-4.4441822764676266E-2"/>
                  <c:y val="4.1527777777777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71-46DA-B125-470A97F6E2A6}"/>
                </c:ext>
              </c:extLst>
            </c:dLbl>
            <c:dLbl>
              <c:idx val="4"/>
              <c:layout>
                <c:manualLayout>
                  <c:x val="-5.5707161016911567E-2"/>
                  <c:y val="5.2638888888888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71-46DA-B125-470A97F6E2A6}"/>
                </c:ext>
              </c:extLst>
            </c:dLbl>
            <c:dLbl>
              <c:idx val="5"/>
              <c:layout>
                <c:manualLayout>
                  <c:x val="-2.3335343522487527E-2"/>
                  <c:y val="-4.7361111111111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71-46DA-B125-470A97F6E2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'7'!$B$1:$K$1</c:f>
              <c:strCache>
                <c:ptCount val="10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  <c:pt idx="9">
                  <c:v>2017.g.</c:v>
                </c:pt>
              </c:strCache>
            </c:strRef>
          </c:cat>
          <c:val>
            <c:numRef>
              <c:f>'7'!$B$3:$K$3</c:f>
              <c:numCache>
                <c:formatCode>0</c:formatCode>
                <c:ptCount val="10"/>
                <c:pt idx="0">
                  <c:v>12917</c:v>
                </c:pt>
                <c:pt idx="1">
                  <c:v>13487</c:v>
                </c:pt>
                <c:pt idx="2">
                  <c:v>11690</c:v>
                </c:pt>
                <c:pt idx="3">
                  <c:v>11307</c:v>
                </c:pt>
                <c:pt idx="4">
                  <c:v>11551</c:v>
                </c:pt>
                <c:pt idx="5">
                  <c:v>3427</c:v>
                </c:pt>
                <c:pt idx="6">
                  <c:v>2194</c:v>
                </c:pt>
                <c:pt idx="7" formatCode="#,##0">
                  <c:v>2667</c:v>
                </c:pt>
                <c:pt idx="8" formatCode="#,##0">
                  <c:v>2591</c:v>
                </c:pt>
                <c:pt idx="9" formatCode="#,##0">
                  <c:v>2278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C71-46DA-B125-470A97F6E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94976"/>
        <c:axId val="31296512"/>
      </c:lineChart>
      <c:catAx>
        <c:axId val="3129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1296512"/>
        <c:crosses val="autoZero"/>
        <c:auto val="1"/>
        <c:lblAlgn val="ctr"/>
        <c:lblOffset val="100"/>
        <c:noMultiLvlLbl val="0"/>
      </c:catAx>
      <c:valAx>
        <c:axId val="3129651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129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/>
      <c:overlay val="0"/>
      <c:spPr>
        <a:noFill/>
        <a:ln w="952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 i="0" baseline="0">
                <a:effectLst/>
              </a:rPr>
              <a:t>Reģistrēto noziedzīgo nodarījumu skaits uz 100.000 iedzīvotājiem</a:t>
            </a:r>
            <a:endParaRPr lang="lv-LV" sz="1500">
              <a:effectLst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'8'!$A$3</c:f>
              <c:strCache>
                <c:ptCount val="1"/>
                <c:pt idx="0">
                  <c:v>Igaunija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'8'!$B$2:$F$2</c:f>
              <c:strCache>
                <c:ptCount val="5"/>
                <c:pt idx="0">
                  <c:v>2013.g.</c:v>
                </c:pt>
                <c:pt idx="1">
                  <c:v>2014.g.</c:v>
                </c:pt>
                <c:pt idx="2">
                  <c:v>2015.g.</c:v>
                </c:pt>
                <c:pt idx="3">
                  <c:v>2016.g.</c:v>
                </c:pt>
                <c:pt idx="4">
                  <c:v>2017.g.</c:v>
                </c:pt>
              </c:strCache>
            </c:strRef>
          </c:cat>
          <c:val>
            <c:numRef>
              <c:f>'8'!$B$3:$F$3</c:f>
              <c:numCache>
                <c:formatCode>General</c:formatCode>
                <c:ptCount val="5"/>
                <c:pt idx="0">
                  <c:v>3002</c:v>
                </c:pt>
                <c:pt idx="1">
                  <c:v>2880</c:v>
                </c:pt>
                <c:pt idx="2">
                  <c:v>2480</c:v>
                </c:pt>
                <c:pt idx="3">
                  <c:v>2199</c:v>
                </c:pt>
                <c:pt idx="4">
                  <c:v>2047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1F-4882-9EEB-51F9986B759E}"/>
            </c:ext>
          </c:extLst>
        </c:ser>
        <c:ser>
          <c:idx val="1"/>
          <c:order val="1"/>
          <c:tx>
            <c:strRef>
              <c:f>'8'!$A$4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'8'!$B$2:$F$2</c:f>
              <c:strCache>
                <c:ptCount val="5"/>
                <c:pt idx="0">
                  <c:v>2013.g.</c:v>
                </c:pt>
                <c:pt idx="1">
                  <c:v>2014.g.</c:v>
                </c:pt>
                <c:pt idx="2">
                  <c:v>2015.g.</c:v>
                </c:pt>
                <c:pt idx="3">
                  <c:v>2016.g.</c:v>
                </c:pt>
                <c:pt idx="4">
                  <c:v>2017.g.</c:v>
                </c:pt>
              </c:strCache>
            </c:strRef>
          </c:cat>
          <c:val>
            <c:numRef>
              <c:f>'8'!$B$4:$F$4</c:f>
              <c:numCache>
                <c:formatCode>General</c:formatCode>
                <c:ptCount val="5"/>
                <c:pt idx="0">
                  <c:v>2874</c:v>
                </c:pt>
                <c:pt idx="1">
                  <c:v>2842</c:v>
                </c:pt>
                <c:pt idx="2">
                  <c:v>2492</c:v>
                </c:pt>
                <c:pt idx="3">
                  <c:v>2067</c:v>
                </c:pt>
                <c:pt idx="4">
                  <c:v>2268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1F-4882-9EEB-51F9986B759E}"/>
            </c:ext>
          </c:extLst>
        </c:ser>
        <c:ser>
          <c:idx val="2"/>
          <c:order val="2"/>
          <c:tx>
            <c:strRef>
              <c:f>'8'!$A$5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'8'!$B$2:$F$2</c:f>
              <c:strCache>
                <c:ptCount val="5"/>
                <c:pt idx="0">
                  <c:v>2013.g.</c:v>
                </c:pt>
                <c:pt idx="1">
                  <c:v>2014.g.</c:v>
                </c:pt>
                <c:pt idx="2">
                  <c:v>2015.g.</c:v>
                </c:pt>
                <c:pt idx="3">
                  <c:v>2016.g.</c:v>
                </c:pt>
                <c:pt idx="4">
                  <c:v>2017.g.</c:v>
                </c:pt>
              </c:strCache>
            </c:strRef>
          </c:cat>
          <c:val>
            <c:numRef>
              <c:f>'8'!$B$5:$F$5</c:f>
              <c:numCache>
                <c:formatCode>General</c:formatCode>
                <c:ptCount val="5"/>
                <c:pt idx="0">
                  <c:v>2360</c:v>
                </c:pt>
                <c:pt idx="1">
                  <c:v>2430</c:v>
                </c:pt>
                <c:pt idx="2">
                  <c:v>2386</c:v>
                </c:pt>
                <c:pt idx="3">
                  <c:v>2327</c:v>
                </c:pt>
                <c:pt idx="4">
                  <c:v>2280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1F-4882-9EEB-51F9986B7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99008"/>
        <c:axId val="5900544"/>
      </c:barChart>
      <c:catAx>
        <c:axId val="5899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5900544"/>
        <c:crosses val="autoZero"/>
        <c:auto val="1"/>
        <c:lblAlgn val="ctr"/>
        <c:lblOffset val="100"/>
        <c:noMultiLvlLbl val="0"/>
      </c:catAx>
      <c:valAx>
        <c:axId val="5900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8990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/>
      <c:overlay val="0"/>
      <c:spPr>
        <a:noFill/>
        <a:ln w="952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/>
              <a:t>Krimināllikuma 180.pantā paredzētā noziedzīgā nodarījuma īpatsvars no valstī reģistrētajiem kopā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'9'!$A$2</c:f>
              <c:strCache>
                <c:ptCount val="1"/>
                <c:pt idx="0">
                  <c:v>Reģistrēto noziedzīgo nodarījumu skaits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'9'!$B$1:$H$1</c:f>
              <c:strCache>
                <c:ptCount val="7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</c:strCache>
            </c:strRef>
          </c:cat>
          <c:val>
            <c:numRef>
              <c:f>'9'!$B$2:$H$2</c:f>
              <c:numCache>
                <c:formatCode>General</c:formatCode>
                <c:ptCount val="7"/>
                <c:pt idx="0">
                  <c:v>51582</c:v>
                </c:pt>
                <c:pt idx="1">
                  <c:v>49905</c:v>
                </c:pt>
                <c:pt idx="2">
                  <c:v>47561</c:v>
                </c:pt>
                <c:pt idx="3">
                  <c:v>48477</c:v>
                </c:pt>
                <c:pt idx="4">
                  <c:v>47406</c:v>
                </c:pt>
                <c:pt idx="5">
                  <c:v>45639</c:v>
                </c:pt>
                <c:pt idx="6">
                  <c:v>44250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0A-47D1-8F29-33A732FD4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471936"/>
        <c:axId val="34474240"/>
      </c:barChart>
      <c:lineChart>
        <c:grouping val="standard"/>
        <c:varyColors val="0"/>
        <c:ser>
          <c:idx val="1"/>
          <c:order val="1"/>
          <c:tx>
            <c:strRef>
              <c:f>'9'!$A$3</c:f>
              <c:strCache>
                <c:ptCount val="1"/>
                <c:pt idx="0">
                  <c:v>t.sk. pēc KL 180.p.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FFFF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431343019499876E-2"/>
                  <c:y val="-4.1229185213187074E-2"/>
                </c:manualLayout>
              </c:layout>
              <c:tx>
                <c:rich>
                  <a:bodyPr/>
                  <a:lstStyle/>
                  <a:p>
                    <a:fld id="{4DE40FCC-81F7-45C3-A084-12717013C3B3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17,5%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0A-47D1-8F29-33A732FD498E}"/>
                </c:ext>
              </c:extLst>
            </c:dLbl>
            <c:dLbl>
              <c:idx val="1"/>
              <c:layout>
                <c:manualLayout>
                  <c:x val="3.2660980055713973E-3"/>
                  <c:y val="-4.1229185213186907E-2"/>
                </c:manualLayout>
              </c:layout>
              <c:tx>
                <c:rich>
                  <a:bodyPr/>
                  <a:lstStyle/>
                  <a:p>
                    <a:fld id="{37B725A5-A730-418A-93B9-968265E27641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20,3%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0A-47D1-8F29-33A732FD498E}"/>
                </c:ext>
              </c:extLst>
            </c:dLbl>
            <c:dLbl>
              <c:idx val="2"/>
              <c:layout>
                <c:manualLayout>
                  <c:x val="4.8991470083570958E-3"/>
                  <c:y val="-4.3519695502808493E-2"/>
                </c:manualLayout>
              </c:layout>
              <c:tx>
                <c:rich>
                  <a:bodyPr/>
                  <a:lstStyle/>
                  <a:p>
                    <a:fld id="{14015A92-6000-40E1-B63D-852EAD74714C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20,8%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0A-47D1-8F29-33A732FD498E}"/>
                </c:ext>
              </c:extLst>
            </c:dLbl>
            <c:dLbl>
              <c:idx val="3"/>
              <c:layout>
                <c:manualLayout>
                  <c:x val="4.8991470083569761E-3"/>
                  <c:y val="-3.2067144054700993E-2"/>
                </c:manualLayout>
              </c:layout>
              <c:tx>
                <c:rich>
                  <a:bodyPr/>
                  <a:lstStyle/>
                  <a:p>
                    <a:fld id="{F66A7A92-E7B2-419A-BD1A-7E09F06CFBE8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22,4%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0A-47D1-8F29-33A732FD498E}"/>
                </c:ext>
              </c:extLst>
            </c:dLbl>
            <c:dLbl>
              <c:idx val="4"/>
              <c:layout>
                <c:manualLayout>
                  <c:x val="6.5321960111427947E-3"/>
                  <c:y val="-3.6648164633943991E-2"/>
                </c:manualLayout>
              </c:layout>
              <c:tx>
                <c:rich>
                  <a:bodyPr/>
                  <a:lstStyle/>
                  <a:p>
                    <a:fld id="{5FE249BF-91F9-4022-8A9F-8C3557F5F1B0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24,4%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C0A-47D1-8F29-33A732FD498E}"/>
                </c:ext>
              </c:extLst>
            </c:dLbl>
            <c:dLbl>
              <c:idx val="5"/>
              <c:layout>
                <c:manualLayout>
                  <c:x val="4.8991470083570958E-3"/>
                  <c:y val="-4.1229185213187074E-2"/>
                </c:manualLayout>
              </c:layout>
              <c:tx>
                <c:rich>
                  <a:bodyPr/>
                  <a:lstStyle/>
                  <a:p>
                    <a:fld id="{D601B905-8985-426A-B46A-3967687EDACA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24,6%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C0A-47D1-8F29-33A732FD498E}"/>
                </c:ext>
              </c:extLst>
            </c:dLbl>
            <c:dLbl>
              <c:idx val="6"/>
              <c:layout>
                <c:manualLayout>
                  <c:x val="8.1652450139283739E-3"/>
                  <c:y val="-3.6648164633944075E-2"/>
                </c:manualLayout>
              </c:layout>
              <c:tx>
                <c:rich>
                  <a:bodyPr/>
                  <a:lstStyle/>
                  <a:p>
                    <a:fld id="{8E516CED-15C4-43DB-9824-5C710DA0A48C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26%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C0A-47D1-8F29-33A732FD4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'9'!$B$1:$H$1</c:f>
              <c:strCache>
                <c:ptCount val="7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</c:strCache>
            </c:strRef>
          </c:cat>
          <c:val>
            <c:numRef>
              <c:f>'9'!$B$3:$H$3</c:f>
              <c:numCache>
                <c:formatCode>General</c:formatCode>
                <c:ptCount val="7"/>
                <c:pt idx="0">
                  <c:v>9020</c:v>
                </c:pt>
                <c:pt idx="1">
                  <c:v>10151</c:v>
                </c:pt>
                <c:pt idx="2">
                  <c:v>9886</c:v>
                </c:pt>
                <c:pt idx="3">
                  <c:v>10835</c:v>
                </c:pt>
                <c:pt idx="4">
                  <c:v>11557</c:v>
                </c:pt>
                <c:pt idx="5">
                  <c:v>11217</c:v>
                </c:pt>
                <c:pt idx="6">
                  <c:v>11485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C0A-47D1-8F29-33A732FD4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471936"/>
        <c:axId val="34474240"/>
      </c:lineChart>
      <c:catAx>
        <c:axId val="34471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4474240"/>
        <c:crosses val="autoZero"/>
        <c:auto val="1"/>
        <c:lblAlgn val="ctr"/>
        <c:lblOffset val="100"/>
        <c:noMultiLvlLbl val="0"/>
      </c:catAx>
      <c:valAx>
        <c:axId val="34474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47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61410961425406E-2"/>
          <c:y val="1.3903133903133906E-2"/>
          <c:w val="0.97287717807714924"/>
          <c:h val="0.76402844516230339"/>
        </c:manualLayout>
      </c:layout>
      <c:lineChart>
        <c:grouping val="standard"/>
        <c:varyColors val="0"/>
        <c:ser>
          <c:idx val="0"/>
          <c:order val="0"/>
          <c:tx>
            <c:strRef>
              <c:f>'9'!$A$2</c:f>
              <c:strCache>
                <c:ptCount val="1"/>
                <c:pt idx="0">
                  <c:v>Reģistrēto noziedzīgo nodarījumu skaits                           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B0F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'9'!$B$1:$K$1</c:f>
              <c:strCache>
                <c:ptCount val="10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  <c:pt idx="9">
                  <c:v>2017.g.</c:v>
                </c:pt>
              </c:strCache>
            </c:strRef>
          </c:cat>
          <c:val>
            <c:numRef>
              <c:f>'9'!$B$2:$K$2</c:f>
              <c:numCache>
                <c:formatCode>General</c:formatCode>
                <c:ptCount val="10"/>
                <c:pt idx="0">
                  <c:v>117</c:v>
                </c:pt>
                <c:pt idx="1">
                  <c:v>109</c:v>
                </c:pt>
                <c:pt idx="2">
                  <c:v>82</c:v>
                </c:pt>
                <c:pt idx="3">
                  <c:v>91</c:v>
                </c:pt>
                <c:pt idx="4">
                  <c:v>114</c:v>
                </c:pt>
                <c:pt idx="5">
                  <c:v>75</c:v>
                </c:pt>
                <c:pt idx="6">
                  <c:v>85</c:v>
                </c:pt>
                <c:pt idx="7">
                  <c:v>87</c:v>
                </c:pt>
                <c:pt idx="8">
                  <c:v>67</c:v>
                </c:pt>
                <c:pt idx="9">
                  <c:v>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A6-4DDD-861D-43227802F7EE}"/>
            </c:ext>
          </c:extLst>
        </c:ser>
        <c:ser>
          <c:idx val="1"/>
          <c:order val="1"/>
          <c:tx>
            <c:strRef>
              <c:f>'9'!$A$3</c:f>
              <c:strCache>
                <c:ptCount val="1"/>
                <c:pt idx="0">
                  <c:v>No reģistrētiem nodoto kriminālvajāšanas uzsākšanai ( IC dati )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FFFF00"/>
              </a:solidFill>
              <a:ln w="9525">
                <a:solidFill>
                  <a:srgbClr val="0000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072412210710838E-2"/>
                  <c:y val="-3.2989544773433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0A6-4DDD-861D-43227802F7EE}"/>
                </c:ext>
              </c:extLst>
            </c:dLbl>
            <c:dLbl>
              <c:idx val="1"/>
              <c:layout>
                <c:manualLayout>
                  <c:x val="-3.0353916721100022E-2"/>
                  <c:y val="-3.5521849100583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0A6-4DDD-861D-43227802F7EE}"/>
                </c:ext>
              </c:extLst>
            </c:dLbl>
            <c:dLbl>
              <c:idx val="4"/>
              <c:layout>
                <c:manualLayout>
                  <c:x val="-2.7072412210710831E-2"/>
                  <c:y val="-3.5521849100583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0A6-4DDD-861D-43227802F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'9'!$B$1:$K$1</c:f>
              <c:strCache>
                <c:ptCount val="10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  <c:pt idx="9">
                  <c:v>2017.g.</c:v>
                </c:pt>
              </c:strCache>
            </c:strRef>
          </c:cat>
          <c:val>
            <c:numRef>
              <c:f>'9'!$B$3:$K$3</c:f>
              <c:numCache>
                <c:formatCode>General</c:formatCode>
                <c:ptCount val="10"/>
                <c:pt idx="0">
                  <c:v>70</c:v>
                </c:pt>
                <c:pt idx="1">
                  <c:v>72</c:v>
                </c:pt>
                <c:pt idx="2">
                  <c:v>58</c:v>
                </c:pt>
                <c:pt idx="3">
                  <c:v>34</c:v>
                </c:pt>
                <c:pt idx="4">
                  <c:v>64</c:v>
                </c:pt>
                <c:pt idx="5">
                  <c:v>35</c:v>
                </c:pt>
                <c:pt idx="6">
                  <c:v>32</c:v>
                </c:pt>
                <c:pt idx="7">
                  <c:v>42</c:v>
                </c:pt>
                <c:pt idx="8">
                  <c:v>28</c:v>
                </c:pt>
                <c:pt idx="9">
                  <c:v>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0A6-4DDD-861D-43227802F7EE}"/>
            </c:ext>
          </c:extLst>
        </c:ser>
        <c:ser>
          <c:idx val="2"/>
          <c:order val="2"/>
          <c:tx>
            <c:strRef>
              <c:f>'9'!$A$4</c:f>
              <c:strCache>
                <c:ptCount val="1"/>
                <c:pt idx="0">
                  <c:v>Īpatsvars %</c:v>
                </c:pt>
              </c:strCache>
            </c:strRef>
          </c:tx>
          <c:spPr>
            <a:ln w="2222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diamond"/>
            <c:size val="9"/>
            <c:spPr>
              <a:solidFill>
                <a:srgbClr val="FFFF00"/>
              </a:solidFill>
              <a:ln w="9525">
                <a:solidFill>
                  <a:srgbClr val="0066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916925741878416E-2"/>
                  <c:y val="3.0640882358512388E-2"/>
                </c:manualLayout>
              </c:layout>
              <c:tx>
                <c:rich>
                  <a:bodyPr/>
                  <a:lstStyle/>
                  <a:p>
                    <a:fld id="{4B9704BB-A778-4732-B52B-CCD281969D43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0A6-4DDD-861D-43227802F7EE}"/>
                </c:ext>
              </c:extLst>
            </c:dLbl>
            <c:dLbl>
              <c:idx val="1"/>
              <c:layout>
                <c:manualLayout>
                  <c:x val="-3.3635421231489215E-2"/>
                  <c:y val="2.8108578031362689E-2"/>
                </c:manualLayout>
              </c:layout>
              <c:tx>
                <c:rich>
                  <a:bodyPr/>
                  <a:lstStyle/>
                  <a:p>
                    <a:fld id="{C77B8DE8-9F09-4D5B-ABD7-D4D58806B003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A6-4DDD-861D-43227802F7EE}"/>
                </c:ext>
              </c:extLst>
            </c:dLbl>
            <c:dLbl>
              <c:idx val="2"/>
              <c:layout>
                <c:manualLayout>
                  <c:x val="-3.6916925741878402E-2"/>
                  <c:y val="-3.0134421493082521E-2"/>
                </c:manualLayout>
              </c:layout>
              <c:tx>
                <c:rich>
                  <a:bodyPr/>
                  <a:lstStyle/>
                  <a:p>
                    <a:fld id="{7B403EE0-2E5B-4EA4-8183-6D1C1B8D1FED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0A6-4DDD-861D-43227802F7EE}"/>
                </c:ext>
              </c:extLst>
            </c:dLbl>
            <c:dLbl>
              <c:idx val="3"/>
              <c:layout>
                <c:manualLayout>
                  <c:x val="-4.1018806379864894E-2"/>
                  <c:y val="-5.0392856110280854E-2"/>
                </c:manualLayout>
              </c:layout>
              <c:tx>
                <c:rich>
                  <a:bodyPr/>
                  <a:lstStyle/>
                  <a:p>
                    <a:fld id="{21B9A8BB-8A26-4E82-BBA8-C4862A15C563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A6-4DDD-861D-43227802F7EE}"/>
                </c:ext>
              </c:extLst>
            </c:dLbl>
            <c:dLbl>
              <c:idx val="4"/>
              <c:layout>
                <c:manualLayout>
                  <c:x val="-3.6096549614281111E-2"/>
                  <c:y val="3.317318668566218E-2"/>
                </c:manualLayout>
              </c:layout>
              <c:tx>
                <c:rich>
                  <a:bodyPr/>
                  <a:lstStyle/>
                  <a:p>
                    <a:fld id="{B782B5E3-0B4C-4FD0-8E81-035359AE5D65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0A6-4DDD-861D-43227802F7E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9749363-A2EE-4FDB-B37B-5EB695B5232B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0A6-4DDD-861D-43227802F7E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A0F0C5F-B4CC-479F-9901-2A1196E002DA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0A6-4DDD-861D-43227802F7E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9761F81-468C-4A14-9A94-D3AAE473A770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0A6-4DDD-861D-43227802F7E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ACBFEB4-8D26-45EA-928D-CB6299173CDC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0A6-4DDD-861D-43227802F7E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2683641-C35C-41B0-9671-404289306D99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0A6-4DDD-861D-43227802F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8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'9'!$B$1:$K$1</c:f>
              <c:strCache>
                <c:ptCount val="10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  <c:pt idx="9">
                  <c:v>2017.g.</c:v>
                </c:pt>
              </c:strCache>
            </c:strRef>
          </c:cat>
          <c:val>
            <c:numRef>
              <c:f>'9'!$B$4:$K$4</c:f>
              <c:numCache>
                <c:formatCode>General</c:formatCode>
                <c:ptCount val="10"/>
                <c:pt idx="0">
                  <c:v>60</c:v>
                </c:pt>
                <c:pt idx="1">
                  <c:v>66</c:v>
                </c:pt>
                <c:pt idx="2">
                  <c:v>71</c:v>
                </c:pt>
                <c:pt idx="3">
                  <c:v>37.4</c:v>
                </c:pt>
                <c:pt idx="4">
                  <c:v>56.1</c:v>
                </c:pt>
                <c:pt idx="5">
                  <c:v>46.7</c:v>
                </c:pt>
                <c:pt idx="6">
                  <c:v>37.6</c:v>
                </c:pt>
                <c:pt idx="7">
                  <c:v>48</c:v>
                </c:pt>
                <c:pt idx="8">
                  <c:v>41.8</c:v>
                </c:pt>
                <c:pt idx="9">
                  <c:v>39.200000000000003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F0A6-4DDD-861D-43227802F7E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850304"/>
        <c:axId val="34851840"/>
      </c:lineChart>
      <c:catAx>
        <c:axId val="34850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4851840"/>
        <c:crosses val="autoZero"/>
        <c:auto val="1"/>
        <c:lblAlgn val="ctr"/>
        <c:lblOffset val="100"/>
        <c:noMultiLvlLbl val="0"/>
      </c:catAx>
      <c:valAx>
        <c:axId val="34851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85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18412612242957427"/>
          <c:y val="0.85759317434317106"/>
          <c:w val="0.62434150281537582"/>
          <c:h val="0.12873178410809549"/>
        </c:manualLayout>
      </c:layout>
      <c:overlay val="0"/>
      <c:spPr>
        <a:noFill/>
        <a:ln w="952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05173099577805E-2"/>
          <c:y val="2.5118759375100778E-2"/>
          <c:w val="0.97621039923316977"/>
          <c:h val="0.85141755217113635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4900864"/>
        <c:axId val="104910848"/>
      </c:barChart>
      <c:catAx>
        <c:axId val="10490086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04910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910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4900864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dirty="0"/>
              <a:t>Tīšas slepkavības </a:t>
            </a:r>
            <a:r>
              <a:rPr lang="lv-LV" sz="1600" b="0" dirty="0"/>
              <a:t>(kopā ar mēģinājumiem)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'10'!$A$2</c:f>
              <c:strCache>
                <c:ptCount val="1"/>
                <c:pt idx="0">
                  <c:v>Tīšas slepkavības (kopā ar mēģinājumiem)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97-4A78-B05D-85DD3BB6459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97-4A78-B05D-85DD3BB6459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97-4A78-B05D-85DD3BB6459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97-4A78-B05D-85DD3BB6459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797-4A78-B05D-85DD3BB64593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797-4A78-B05D-85DD3BB6459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797-4A78-B05D-85DD3BB6459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797-4A78-B05D-85DD3BB6459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797-4A78-B05D-85DD3BB64593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797-4A78-B05D-85DD3BB64593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797-4A78-B05D-85DD3BB64593}"/>
              </c:ext>
            </c:extLst>
          </c:dPt>
          <c:dPt>
            <c:idx val="1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797-4A78-B05D-85DD3BB64593}"/>
              </c:ext>
            </c:extLst>
          </c:dPt>
          <c:dPt>
            <c:idx val="1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797-4A78-B05D-85DD3BB64593}"/>
              </c:ext>
            </c:extLst>
          </c:dPt>
          <c:dPt>
            <c:idx val="13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797-4A78-B05D-85DD3BB64593}"/>
              </c:ext>
            </c:extLst>
          </c:dPt>
          <c:dPt>
            <c:idx val="14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797-4A78-B05D-85DD3BB64593}"/>
              </c:ext>
            </c:extLst>
          </c:dPt>
          <c:dPt>
            <c:idx val="15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797-4A78-B05D-85DD3BB64593}"/>
              </c:ext>
            </c:extLst>
          </c:dPt>
          <c:dPt>
            <c:idx val="16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3797-4A78-B05D-85DD3BB64593}"/>
              </c:ext>
            </c:extLst>
          </c:dPt>
          <c:dPt>
            <c:idx val="1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3797-4A78-B05D-85DD3BB6459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5293720956160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97-4A78-B05D-85DD3BB64593}"/>
                </c:ext>
              </c:extLst>
            </c:dLbl>
            <c:dLbl>
              <c:idx val="3"/>
              <c:layout>
                <c:manualLayout>
                  <c:x val="5.4458811628685811E-3"/>
                  <c:y val="-2.65604249667994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97-4A78-B05D-85DD3BB6459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'10'!$B$1:$S$1</c:f>
              <c:strCache>
                <c:ptCount val="18"/>
                <c:pt idx="0">
                  <c:v>2000.g.</c:v>
                </c:pt>
                <c:pt idx="1">
                  <c:v>2001.g.</c:v>
                </c:pt>
                <c:pt idx="2">
                  <c:v>2002.g.</c:v>
                </c:pt>
                <c:pt idx="3">
                  <c:v>2003.g.</c:v>
                </c:pt>
                <c:pt idx="4">
                  <c:v>2004.g.</c:v>
                </c:pt>
                <c:pt idx="5">
                  <c:v>2005.g.</c:v>
                </c:pt>
                <c:pt idx="6">
                  <c:v>2006.g.</c:v>
                </c:pt>
                <c:pt idx="7">
                  <c:v>2007.g.</c:v>
                </c:pt>
                <c:pt idx="8">
                  <c:v>2008.g.</c:v>
                </c:pt>
                <c:pt idx="9">
                  <c:v>2009.g.</c:v>
                </c:pt>
                <c:pt idx="10">
                  <c:v>2010.g.</c:v>
                </c:pt>
                <c:pt idx="11">
                  <c:v>2011.g.</c:v>
                </c:pt>
                <c:pt idx="12">
                  <c:v>2012.g.</c:v>
                </c:pt>
                <c:pt idx="13">
                  <c:v>2013.g.</c:v>
                </c:pt>
                <c:pt idx="14">
                  <c:v>2014.g.</c:v>
                </c:pt>
                <c:pt idx="15">
                  <c:v>2015.g.</c:v>
                </c:pt>
                <c:pt idx="16">
                  <c:v>2016.g.</c:v>
                </c:pt>
                <c:pt idx="17">
                  <c:v>2017.g.</c:v>
                </c:pt>
              </c:strCache>
            </c:strRef>
          </c:cat>
          <c:val>
            <c:numRef>
              <c:f>'10'!$B$2:$S$2</c:f>
              <c:numCache>
                <c:formatCode>General</c:formatCode>
                <c:ptCount val="18"/>
                <c:pt idx="0">
                  <c:v>219</c:v>
                </c:pt>
                <c:pt idx="1">
                  <c:v>214</c:v>
                </c:pt>
                <c:pt idx="2">
                  <c:v>207</c:v>
                </c:pt>
                <c:pt idx="3">
                  <c:v>220</c:v>
                </c:pt>
                <c:pt idx="4">
                  <c:v>199</c:v>
                </c:pt>
                <c:pt idx="5">
                  <c:v>145</c:v>
                </c:pt>
                <c:pt idx="6">
                  <c:v>148</c:v>
                </c:pt>
                <c:pt idx="7">
                  <c:v>117</c:v>
                </c:pt>
                <c:pt idx="8">
                  <c:v>117</c:v>
                </c:pt>
                <c:pt idx="9">
                  <c:v>109</c:v>
                </c:pt>
                <c:pt idx="10">
                  <c:v>82</c:v>
                </c:pt>
                <c:pt idx="11">
                  <c:v>91</c:v>
                </c:pt>
                <c:pt idx="12">
                  <c:v>114</c:v>
                </c:pt>
                <c:pt idx="13">
                  <c:v>75</c:v>
                </c:pt>
                <c:pt idx="14">
                  <c:v>85</c:v>
                </c:pt>
                <c:pt idx="15">
                  <c:v>87</c:v>
                </c:pt>
                <c:pt idx="16">
                  <c:v>67</c:v>
                </c:pt>
                <c:pt idx="17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3797-4A78-B05D-85DD3BB645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5808640"/>
        <c:axId val="105810176"/>
      </c:barChart>
      <c:catAx>
        <c:axId val="105808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05810176"/>
        <c:crosses val="autoZero"/>
        <c:auto val="1"/>
        <c:lblAlgn val="ctr"/>
        <c:lblOffset val="100"/>
        <c:noMultiLvlLbl val="0"/>
      </c:catAx>
      <c:valAx>
        <c:axId val="105810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80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06303620890889E-2"/>
          <c:y val="8.0919286091669506E-4"/>
          <c:w val="0.89365246195691639"/>
          <c:h val="0.98188532306011522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6109184"/>
        <c:axId val="106119168"/>
      </c:barChart>
      <c:catAx>
        <c:axId val="1061091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06119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119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610918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 dirty="0"/>
              <a:t>Sevišķi</a:t>
            </a:r>
            <a:r>
              <a:rPr lang="lv-LV" sz="1600" b="1" dirty="0"/>
              <a:t> smagu noziegumu sadalījums pēc Krimināllikuma pantiem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'11'!$B$1</c:f>
              <c:strCache>
                <c:ptCount val="1"/>
                <c:pt idx="0">
                  <c:v>2014.g.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'11'!$A$2:$A$7</c:f>
              <c:strCache>
                <c:ptCount val="6"/>
                <c:pt idx="0">
                  <c:v>125.p. 2.,3.d.</c:v>
                </c:pt>
                <c:pt idx="1">
                  <c:v>175.p.4.d.</c:v>
                </c:pt>
                <c:pt idx="2">
                  <c:v>177.p.3.d.</c:v>
                </c:pt>
                <c:pt idx="3">
                  <c:v>179.p.3.d.</c:v>
                </c:pt>
                <c:pt idx="4">
                  <c:v>185.p.2.d.</c:v>
                </c:pt>
                <c:pt idx="5">
                  <c:v>253.1.p.2.,3.d.</c:v>
                </c:pt>
              </c:strCache>
            </c:strRef>
          </c:cat>
          <c:val>
            <c:numRef>
              <c:f>'11'!$B$2:$B$7</c:f>
              <c:numCache>
                <c:formatCode>General</c:formatCode>
                <c:ptCount val="6"/>
                <c:pt idx="0">
                  <c:v>93</c:v>
                </c:pt>
                <c:pt idx="1">
                  <c:v>256</c:v>
                </c:pt>
                <c:pt idx="2">
                  <c:v>425</c:v>
                </c:pt>
                <c:pt idx="3">
                  <c:v>71</c:v>
                </c:pt>
                <c:pt idx="4">
                  <c:v>335</c:v>
                </c:pt>
                <c:pt idx="5">
                  <c:v>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C5-4F86-9787-8B45AEBC19F0}"/>
            </c:ext>
          </c:extLst>
        </c:ser>
        <c:ser>
          <c:idx val="1"/>
          <c:order val="1"/>
          <c:tx>
            <c:strRef>
              <c:f>'11'!$C$1</c:f>
              <c:strCache>
                <c:ptCount val="1"/>
                <c:pt idx="0">
                  <c:v>2015.g.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8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'11'!$A$2:$A$7</c:f>
              <c:strCache>
                <c:ptCount val="6"/>
                <c:pt idx="0">
                  <c:v>125.p. 2.,3.d.</c:v>
                </c:pt>
                <c:pt idx="1">
                  <c:v>175.p.4.d.</c:v>
                </c:pt>
                <c:pt idx="2">
                  <c:v>177.p.3.d.</c:v>
                </c:pt>
                <c:pt idx="3">
                  <c:v>179.p.3.d.</c:v>
                </c:pt>
                <c:pt idx="4">
                  <c:v>185.p.2.d.</c:v>
                </c:pt>
                <c:pt idx="5">
                  <c:v>253.1.p.2.,3.d.</c:v>
                </c:pt>
              </c:strCache>
            </c:strRef>
          </c:cat>
          <c:val>
            <c:numRef>
              <c:f>'11'!$C$2:$C$7</c:f>
              <c:numCache>
                <c:formatCode>General</c:formatCode>
                <c:ptCount val="6"/>
                <c:pt idx="0">
                  <c:v>70</c:v>
                </c:pt>
                <c:pt idx="1">
                  <c:v>266</c:v>
                </c:pt>
                <c:pt idx="2">
                  <c:v>163</c:v>
                </c:pt>
                <c:pt idx="3">
                  <c:v>154</c:v>
                </c:pt>
                <c:pt idx="4">
                  <c:v>311</c:v>
                </c:pt>
                <c:pt idx="5">
                  <c:v>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C5-4F86-9787-8B45AEBC19F0}"/>
            </c:ext>
          </c:extLst>
        </c:ser>
        <c:ser>
          <c:idx val="2"/>
          <c:order val="2"/>
          <c:tx>
            <c:strRef>
              <c:f>'11'!$D$1</c:f>
              <c:strCache>
                <c:ptCount val="1"/>
                <c:pt idx="0">
                  <c:v>2016.g.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'11'!$A$2:$A$7</c:f>
              <c:strCache>
                <c:ptCount val="6"/>
                <c:pt idx="0">
                  <c:v>125.p. 2.,3.d.</c:v>
                </c:pt>
                <c:pt idx="1">
                  <c:v>175.p.4.d.</c:v>
                </c:pt>
                <c:pt idx="2">
                  <c:v>177.p.3.d.</c:v>
                </c:pt>
                <c:pt idx="3">
                  <c:v>179.p.3.d.</c:v>
                </c:pt>
                <c:pt idx="4">
                  <c:v>185.p.2.d.</c:v>
                </c:pt>
                <c:pt idx="5">
                  <c:v>253.1.p.2.,3.d.</c:v>
                </c:pt>
              </c:strCache>
            </c:strRef>
          </c:cat>
          <c:val>
            <c:numRef>
              <c:f>'11'!$D$2:$D$7</c:f>
              <c:numCache>
                <c:formatCode>General</c:formatCode>
                <c:ptCount val="6"/>
                <c:pt idx="0">
                  <c:v>76</c:v>
                </c:pt>
                <c:pt idx="1">
                  <c:v>189</c:v>
                </c:pt>
                <c:pt idx="2">
                  <c:v>294</c:v>
                </c:pt>
                <c:pt idx="3">
                  <c:v>96</c:v>
                </c:pt>
                <c:pt idx="4">
                  <c:v>325</c:v>
                </c:pt>
                <c:pt idx="5">
                  <c:v>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C5-4F86-9787-8B45AEBC19F0}"/>
            </c:ext>
          </c:extLst>
        </c:ser>
        <c:ser>
          <c:idx val="3"/>
          <c:order val="3"/>
          <c:tx>
            <c:strRef>
              <c:f>'11'!$E$1</c:f>
              <c:strCache>
                <c:ptCount val="1"/>
                <c:pt idx="0">
                  <c:v>2017.g.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'11'!$A$2:$A$7</c:f>
              <c:strCache>
                <c:ptCount val="6"/>
                <c:pt idx="0">
                  <c:v>125.p. 2.,3.d.</c:v>
                </c:pt>
                <c:pt idx="1">
                  <c:v>175.p.4.d.</c:v>
                </c:pt>
                <c:pt idx="2">
                  <c:v>177.p.3.d.</c:v>
                </c:pt>
                <c:pt idx="3">
                  <c:v>179.p.3.d.</c:v>
                </c:pt>
                <c:pt idx="4">
                  <c:v>185.p.2.d.</c:v>
                </c:pt>
                <c:pt idx="5">
                  <c:v>253.1.p.2.,3.d.</c:v>
                </c:pt>
              </c:strCache>
            </c:strRef>
          </c:cat>
          <c:val>
            <c:numRef>
              <c:f>'11'!$E$2:$E$7</c:f>
              <c:numCache>
                <c:formatCode>General</c:formatCode>
                <c:ptCount val="6"/>
                <c:pt idx="0">
                  <c:v>70</c:v>
                </c:pt>
                <c:pt idx="1">
                  <c:v>286</c:v>
                </c:pt>
                <c:pt idx="2">
                  <c:v>165</c:v>
                </c:pt>
                <c:pt idx="3">
                  <c:v>102</c:v>
                </c:pt>
                <c:pt idx="4">
                  <c:v>306</c:v>
                </c:pt>
                <c:pt idx="5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C5-4F86-9787-8B45AEBC19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164992"/>
        <c:axId val="106166528"/>
      </c:barChart>
      <c:catAx>
        <c:axId val="10616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Text" lastClr="000000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06166528"/>
        <c:crosses val="autoZero"/>
        <c:auto val="1"/>
        <c:lblAlgn val="ctr"/>
        <c:lblOffset val="100"/>
        <c:noMultiLvlLbl val="0"/>
      </c:catAx>
      <c:valAx>
        <c:axId val="106166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16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 w="952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'2'!$A$2</c:f>
              <c:strCache>
                <c:ptCount val="1"/>
                <c:pt idx="0">
                  <c:v>Reģistrēto noziedzīgo nodarījumu skaits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24000">
                  <a:srgbClr val="FF7A00"/>
                </a:gs>
                <a:gs pos="35000">
                  <a:srgbClr val="FF0300"/>
                </a:gs>
                <a:gs pos="82000">
                  <a:srgbClr val="4D0808"/>
                </a:gs>
              </a:gsLst>
              <a:lin ang="5400000" scaled="0"/>
            </a:gradFill>
            <a:ln w="15875">
              <a:solidFill>
                <a:srgbClr val="C00000"/>
              </a:solidFill>
            </a:ln>
            <a:effectLst>
              <a:glow rad="63500">
                <a:schemeClr val="accent1">
                  <a:alpha val="40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7CF-4413-B691-F9F3F8BD2DE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7CF-4413-B691-F9F3F8BD2DE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7CF-4413-B691-F9F3F8BD2DE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7CF-4413-B691-F9F3F8BD2DE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7CF-4413-B691-F9F3F8BD2DE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7CF-4413-B691-F9F3F8BD2DE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7CF-4413-B691-F9F3F8BD2DE7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D7CF-4413-B691-F9F3F8BD2D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'2'!$B$2:$I$2</c:f>
              <c:numCache>
                <c:formatCode>General</c:formatCode>
                <c:ptCount val="8"/>
                <c:pt idx="0">
                  <c:v>51108</c:v>
                </c:pt>
                <c:pt idx="1">
                  <c:v>51582</c:v>
                </c:pt>
                <c:pt idx="2">
                  <c:v>49905</c:v>
                </c:pt>
                <c:pt idx="3">
                  <c:v>47561</c:v>
                </c:pt>
                <c:pt idx="4">
                  <c:v>48477</c:v>
                </c:pt>
                <c:pt idx="5">
                  <c:v>47406</c:v>
                </c:pt>
                <c:pt idx="6">
                  <c:v>45639</c:v>
                </c:pt>
                <c:pt idx="7">
                  <c:v>44250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7CF-4413-B691-F9F3F8BD2D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4089984"/>
        <c:axId val="94250880"/>
      </c:barChart>
      <c:catAx>
        <c:axId val="9408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94250880"/>
        <c:crosses val="autoZero"/>
        <c:auto val="1"/>
        <c:lblAlgn val="ctr"/>
        <c:lblOffset val="100"/>
        <c:noMultiLvlLbl val="0"/>
      </c:catAx>
      <c:valAx>
        <c:axId val="94250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08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/>
              <a:t>Reģistrēti noziedzīgi nodarījumi pret tikumību un dzimumneaizskaramību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'12'!$A$2</c:f>
              <c:strCache>
                <c:ptCount val="1"/>
                <c:pt idx="0">
                  <c:v>159.p.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'12'!$B$1:$G$1</c:f>
              <c:strCache>
                <c:ptCount val="6"/>
                <c:pt idx="0">
                  <c:v>2012.g. - 314</c:v>
                </c:pt>
                <c:pt idx="1">
                  <c:v>2013.g. - 381</c:v>
                </c:pt>
                <c:pt idx="2">
                  <c:v>2014.g. - 460</c:v>
                </c:pt>
                <c:pt idx="3">
                  <c:v>2015.g. - 315</c:v>
                </c:pt>
                <c:pt idx="4">
                  <c:v>2016.g. - 247</c:v>
                </c:pt>
                <c:pt idx="5">
                  <c:v>2017.g. - 296</c:v>
                </c:pt>
              </c:strCache>
            </c:strRef>
          </c:cat>
          <c:val>
            <c:numRef>
              <c:f>'12'!$B$2:$G$2</c:f>
              <c:numCache>
                <c:formatCode>General</c:formatCode>
                <c:ptCount val="6"/>
                <c:pt idx="0">
                  <c:v>69</c:v>
                </c:pt>
                <c:pt idx="1">
                  <c:v>73</c:v>
                </c:pt>
                <c:pt idx="2">
                  <c:v>75</c:v>
                </c:pt>
                <c:pt idx="3">
                  <c:v>60</c:v>
                </c:pt>
                <c:pt idx="4">
                  <c:v>59</c:v>
                </c:pt>
                <c:pt idx="5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0E-4BC4-8438-1CF8EE1E6986}"/>
            </c:ext>
          </c:extLst>
        </c:ser>
        <c:ser>
          <c:idx val="1"/>
          <c:order val="1"/>
          <c:tx>
            <c:strRef>
              <c:f>'12'!$A$3</c:f>
              <c:strCache>
                <c:ptCount val="1"/>
                <c:pt idx="0">
                  <c:v>160.p.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'12'!$B$1:$G$1</c:f>
              <c:strCache>
                <c:ptCount val="6"/>
                <c:pt idx="0">
                  <c:v>2012.g. - 314</c:v>
                </c:pt>
                <c:pt idx="1">
                  <c:v>2013.g. - 381</c:v>
                </c:pt>
                <c:pt idx="2">
                  <c:v>2014.g. - 460</c:v>
                </c:pt>
                <c:pt idx="3">
                  <c:v>2015.g. - 315</c:v>
                </c:pt>
                <c:pt idx="4">
                  <c:v>2016.g. - 247</c:v>
                </c:pt>
                <c:pt idx="5">
                  <c:v>2017.g. - 296</c:v>
                </c:pt>
              </c:strCache>
            </c:strRef>
          </c:cat>
          <c:val>
            <c:numRef>
              <c:f>'12'!$B$3:$G$3</c:f>
              <c:numCache>
                <c:formatCode>General</c:formatCode>
                <c:ptCount val="6"/>
                <c:pt idx="0">
                  <c:v>75</c:v>
                </c:pt>
                <c:pt idx="1">
                  <c:v>184</c:v>
                </c:pt>
                <c:pt idx="2">
                  <c:v>240</c:v>
                </c:pt>
                <c:pt idx="3">
                  <c:v>93</c:v>
                </c:pt>
                <c:pt idx="4">
                  <c:v>80</c:v>
                </c:pt>
                <c:pt idx="5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0E-4BC4-8438-1CF8EE1E6986}"/>
            </c:ext>
          </c:extLst>
        </c:ser>
        <c:ser>
          <c:idx val="2"/>
          <c:order val="2"/>
          <c:tx>
            <c:strRef>
              <c:f>'12'!$A$4</c:f>
              <c:strCache>
                <c:ptCount val="1"/>
                <c:pt idx="0">
                  <c:v>161.p.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'12'!$B$1:$G$1</c:f>
              <c:strCache>
                <c:ptCount val="6"/>
                <c:pt idx="0">
                  <c:v>2012.g. - 314</c:v>
                </c:pt>
                <c:pt idx="1">
                  <c:v>2013.g. - 381</c:v>
                </c:pt>
                <c:pt idx="2">
                  <c:v>2014.g. - 460</c:v>
                </c:pt>
                <c:pt idx="3">
                  <c:v>2015.g. - 315</c:v>
                </c:pt>
                <c:pt idx="4">
                  <c:v>2016.g. - 247</c:v>
                </c:pt>
                <c:pt idx="5">
                  <c:v>2017.g. - 296</c:v>
                </c:pt>
              </c:strCache>
            </c:strRef>
          </c:cat>
          <c:val>
            <c:numRef>
              <c:f>'12'!$B$4:$G$4</c:f>
              <c:numCache>
                <c:formatCode>General</c:formatCode>
                <c:ptCount val="6"/>
                <c:pt idx="0">
                  <c:v>32</c:v>
                </c:pt>
                <c:pt idx="1">
                  <c:v>39</c:v>
                </c:pt>
                <c:pt idx="2">
                  <c:v>35</c:v>
                </c:pt>
                <c:pt idx="3">
                  <c:v>37</c:v>
                </c:pt>
                <c:pt idx="4">
                  <c:v>50</c:v>
                </c:pt>
                <c:pt idx="5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0E-4BC4-8438-1CF8EE1E6986}"/>
            </c:ext>
          </c:extLst>
        </c:ser>
        <c:ser>
          <c:idx val="3"/>
          <c:order val="3"/>
          <c:tx>
            <c:strRef>
              <c:f>'12'!$A$5</c:f>
              <c:strCache>
                <c:ptCount val="1"/>
                <c:pt idx="0">
                  <c:v>162.p.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'12'!$B$1:$G$1</c:f>
              <c:strCache>
                <c:ptCount val="6"/>
                <c:pt idx="0">
                  <c:v>2012.g. - 314</c:v>
                </c:pt>
                <c:pt idx="1">
                  <c:v>2013.g. - 381</c:v>
                </c:pt>
                <c:pt idx="2">
                  <c:v>2014.g. - 460</c:v>
                </c:pt>
                <c:pt idx="3">
                  <c:v>2015.g. - 315</c:v>
                </c:pt>
                <c:pt idx="4">
                  <c:v>2016.g. - 247</c:v>
                </c:pt>
                <c:pt idx="5">
                  <c:v>2017.g. - 296</c:v>
                </c:pt>
              </c:strCache>
            </c:strRef>
          </c:cat>
          <c:val>
            <c:numRef>
              <c:f>'12'!$B$5:$G$5</c:f>
              <c:numCache>
                <c:formatCode>General</c:formatCode>
                <c:ptCount val="6"/>
                <c:pt idx="0">
                  <c:v>107</c:v>
                </c:pt>
                <c:pt idx="1">
                  <c:v>72</c:v>
                </c:pt>
                <c:pt idx="2">
                  <c:v>97</c:v>
                </c:pt>
                <c:pt idx="3">
                  <c:v>107</c:v>
                </c:pt>
                <c:pt idx="4">
                  <c:v>45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0E-4BC4-8438-1CF8EE1E6986}"/>
            </c:ext>
          </c:extLst>
        </c:ser>
        <c:ser>
          <c:idx val="4"/>
          <c:order val="4"/>
          <c:tx>
            <c:strRef>
              <c:f>'12'!$A$6</c:f>
              <c:strCache>
                <c:ptCount val="1"/>
                <c:pt idx="0">
                  <c:v>162.1.p.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59643456313349E-3"/>
                  <c:y val="-4.4078025298682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0E-4BC4-8438-1CF8EE1E6986}"/>
                </c:ext>
              </c:extLst>
            </c:dLbl>
            <c:dLbl>
              <c:idx val="1"/>
              <c:layout>
                <c:manualLayout>
                  <c:x val="-3.0426445210186609E-17"/>
                  <c:y val="-4.00702255162349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0E-4BC4-8438-1CF8EE1E6986}"/>
                </c:ext>
              </c:extLst>
            </c:dLbl>
            <c:dLbl>
              <c:idx val="2"/>
              <c:layout>
                <c:manualLayout>
                  <c:x val="0"/>
                  <c:y val="-3.08880567096529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0E-4BC4-8438-1CF8EE1E6986}"/>
                </c:ext>
              </c:extLst>
            </c:dLbl>
            <c:dLbl>
              <c:idx val="3"/>
              <c:layout>
                <c:manualLayout>
                  <c:x val="0"/>
                  <c:y val="-3.14912239794868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E-4BC4-8438-1CF8EE1E6986}"/>
                </c:ext>
              </c:extLst>
            </c:dLbl>
            <c:dLbl>
              <c:idx val="4"/>
              <c:layout>
                <c:manualLayout>
                  <c:x val="-1.2170578084074644E-16"/>
                  <c:y val="-3.31835989112985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0E-4BC4-8438-1CF8EE1E6986}"/>
                </c:ext>
              </c:extLst>
            </c:dLbl>
            <c:dLbl>
              <c:idx val="5"/>
              <c:layout>
                <c:manualLayout>
                  <c:x val="0"/>
                  <c:y val="-3.82806063557237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0E-4BC4-8438-1CF8EE1E6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'12'!$B$1:$G$1</c:f>
              <c:strCache>
                <c:ptCount val="6"/>
                <c:pt idx="0">
                  <c:v>2012.g. - 314</c:v>
                </c:pt>
                <c:pt idx="1">
                  <c:v>2013.g. - 381</c:v>
                </c:pt>
                <c:pt idx="2">
                  <c:v>2014.g. - 460</c:v>
                </c:pt>
                <c:pt idx="3">
                  <c:v>2015.g. - 315</c:v>
                </c:pt>
                <c:pt idx="4">
                  <c:v>2016.g. - 247</c:v>
                </c:pt>
                <c:pt idx="5">
                  <c:v>2017.g. - 296</c:v>
                </c:pt>
              </c:strCache>
            </c:strRef>
          </c:cat>
          <c:val>
            <c:numRef>
              <c:f>'12'!$B$6:$G$6</c:f>
              <c:numCache>
                <c:formatCode>General</c:formatCode>
                <c:ptCount val="6"/>
                <c:pt idx="0">
                  <c:v>31</c:v>
                </c:pt>
                <c:pt idx="1">
                  <c:v>13</c:v>
                </c:pt>
                <c:pt idx="2">
                  <c:v>13</c:v>
                </c:pt>
                <c:pt idx="3">
                  <c:v>18</c:v>
                </c:pt>
                <c:pt idx="4">
                  <c:v>13</c:v>
                </c:pt>
                <c:pt idx="5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0E-4BC4-8438-1CF8EE1E69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8282496"/>
        <c:axId val="138284416"/>
      </c:barChart>
      <c:catAx>
        <c:axId val="13828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Text" lastClr="000000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38284416"/>
        <c:crosses val="autoZero"/>
        <c:auto val="1"/>
        <c:lblAlgn val="ctr"/>
        <c:lblOffset val="100"/>
        <c:noMultiLvlLbl val="0"/>
      </c:catAx>
      <c:valAx>
        <c:axId val="138284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2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C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 w="952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400" b="1" i="0" u="none" strike="noStrike" baseline="0" dirty="0">
                <a:effectLst/>
              </a:rPr>
              <a:t>Noziedzīgi nodarījumi pret </a:t>
            </a:r>
            <a:br>
              <a:rPr lang="lv-LV" sz="1400" b="1" i="0" u="none" strike="noStrike" baseline="0" dirty="0">
                <a:effectLst/>
              </a:rPr>
            </a:br>
            <a:r>
              <a:rPr lang="lv-LV" sz="1400" b="1" i="0" u="none" strike="noStrike" baseline="0" dirty="0">
                <a:effectLst/>
              </a:rPr>
              <a:t>tikumību un dzimumneaizskaramību, ja tie izdarīti ar personu, </a:t>
            </a:r>
          </a:p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400" b="1" i="0" u="none" strike="noStrike" baseline="0" dirty="0">
                <a:effectLst/>
              </a:rPr>
              <a:t>kura nav sasniegusi 16 gadu</a:t>
            </a:r>
            <a:r>
              <a:rPr lang="ru-RU" sz="1400" b="1" i="0" u="none" strike="noStrike" baseline="0" dirty="0">
                <a:effectLst/>
              </a:rPr>
              <a:t> </a:t>
            </a:r>
            <a:r>
              <a:rPr lang="lv-LV" sz="1400" b="1" i="0" u="none" strike="noStrike" baseline="0" dirty="0">
                <a:effectLst/>
              </a:rPr>
              <a:t>vecumu</a:t>
            </a:r>
            <a:endParaRPr lang="lv-LV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'13'!$A$2</c:f>
              <c:strCache>
                <c:ptCount val="1"/>
                <c:pt idx="0">
                  <c:v>159.p.3.d.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'13'!$B$1:$E$1</c:f>
              <c:strCache>
                <c:ptCount val="4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  <c:pt idx="3">
                  <c:v>2017.g.</c:v>
                </c:pt>
              </c:strCache>
            </c:strRef>
          </c:cat>
          <c:val>
            <c:numRef>
              <c:f>'13'!$B$2:$E$2</c:f>
              <c:numCache>
                <c:formatCode>General</c:formatCode>
                <c:ptCount val="4"/>
                <c:pt idx="0">
                  <c:v>11</c:v>
                </c:pt>
                <c:pt idx="1">
                  <c:v>18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75-4412-955D-46E450C703BB}"/>
            </c:ext>
          </c:extLst>
        </c:ser>
        <c:ser>
          <c:idx val="1"/>
          <c:order val="1"/>
          <c:tx>
            <c:strRef>
              <c:f>'13'!$A$3</c:f>
              <c:strCache>
                <c:ptCount val="1"/>
                <c:pt idx="0">
                  <c:v>160.p.4.,6.d.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66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rgbClr val="0066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'13'!$B$1:$E$1</c:f>
              <c:strCache>
                <c:ptCount val="4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  <c:pt idx="3">
                  <c:v>2017.g.</c:v>
                </c:pt>
              </c:strCache>
            </c:strRef>
          </c:cat>
          <c:val>
            <c:numRef>
              <c:f>'13'!$B$3:$E$3</c:f>
              <c:numCache>
                <c:formatCode>General</c:formatCode>
                <c:ptCount val="4"/>
                <c:pt idx="0">
                  <c:v>23</c:v>
                </c:pt>
                <c:pt idx="1">
                  <c:v>53</c:v>
                </c:pt>
                <c:pt idx="2">
                  <c:v>56</c:v>
                </c:pt>
                <c:pt idx="3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75-4412-955D-46E450C703BB}"/>
            </c:ext>
          </c:extLst>
        </c:ser>
        <c:ser>
          <c:idx val="2"/>
          <c:order val="2"/>
          <c:tx>
            <c:strRef>
              <c:f>'13'!$A$4</c:f>
              <c:strCache>
                <c:ptCount val="1"/>
                <c:pt idx="0">
                  <c:v>161.p.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'13'!$B$1:$E$1</c:f>
              <c:strCache>
                <c:ptCount val="4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  <c:pt idx="3">
                  <c:v>2017.g.</c:v>
                </c:pt>
              </c:strCache>
            </c:strRef>
          </c:cat>
          <c:val>
            <c:numRef>
              <c:f>'13'!$B$4:$E$4</c:f>
              <c:numCache>
                <c:formatCode>General</c:formatCode>
                <c:ptCount val="4"/>
                <c:pt idx="0">
                  <c:v>35</c:v>
                </c:pt>
                <c:pt idx="1">
                  <c:v>37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75-4412-955D-46E450C703BB}"/>
            </c:ext>
          </c:extLst>
        </c:ser>
        <c:ser>
          <c:idx val="3"/>
          <c:order val="3"/>
          <c:tx>
            <c:strRef>
              <c:f>'13'!$A$5</c:f>
              <c:strCache>
                <c:ptCount val="1"/>
                <c:pt idx="0">
                  <c:v>162.p.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3333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rgbClr val="3333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'13'!$B$1:$E$1</c:f>
              <c:strCache>
                <c:ptCount val="4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  <c:pt idx="3">
                  <c:v>2017.g.</c:v>
                </c:pt>
              </c:strCache>
            </c:strRef>
          </c:cat>
          <c:val>
            <c:numRef>
              <c:f>'13'!$B$5:$E$5</c:f>
              <c:numCache>
                <c:formatCode>General</c:formatCode>
                <c:ptCount val="4"/>
                <c:pt idx="0">
                  <c:v>97</c:v>
                </c:pt>
                <c:pt idx="1">
                  <c:v>107</c:v>
                </c:pt>
                <c:pt idx="2">
                  <c:v>45</c:v>
                </c:pt>
                <c:pt idx="3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75-4412-955D-46E450C703BB}"/>
            </c:ext>
          </c:extLst>
        </c:ser>
        <c:ser>
          <c:idx val="4"/>
          <c:order val="4"/>
          <c:tx>
            <c:strRef>
              <c:f>'13'!$A$6</c:f>
              <c:strCache>
                <c:ptCount val="1"/>
                <c:pt idx="0">
                  <c:v>162.1.p.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'13'!$B$1:$E$1</c:f>
              <c:strCache>
                <c:ptCount val="4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  <c:pt idx="3">
                  <c:v>2017.g.</c:v>
                </c:pt>
              </c:strCache>
            </c:strRef>
          </c:cat>
          <c:val>
            <c:numRef>
              <c:f>'13'!$B$6:$E$6</c:f>
              <c:numCache>
                <c:formatCode>General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13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75-4412-955D-46E450C70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0374400"/>
        <c:axId val="140375936"/>
      </c:barChart>
      <c:lineChart>
        <c:grouping val="standard"/>
        <c:varyColors val="0"/>
        <c:ser>
          <c:idx val="5"/>
          <c:order val="5"/>
          <c:tx>
            <c:strRef>
              <c:f>'13'!$A$7</c:f>
              <c:strCache>
                <c:ptCount val="1"/>
                <c:pt idx="0">
                  <c:v>kopā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3333FF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'13'!$B$1:$E$1</c:f>
              <c:strCache>
                <c:ptCount val="4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  <c:pt idx="3">
                  <c:v>2017.g.</c:v>
                </c:pt>
              </c:strCache>
            </c:strRef>
          </c:cat>
          <c:val>
            <c:numRef>
              <c:f>'13'!$B$7:$E$7</c:f>
              <c:numCache>
                <c:formatCode>General</c:formatCode>
                <c:ptCount val="4"/>
                <c:pt idx="0">
                  <c:v>179</c:v>
                </c:pt>
                <c:pt idx="1">
                  <c:v>233</c:v>
                </c:pt>
                <c:pt idx="2">
                  <c:v>179</c:v>
                </c:pt>
                <c:pt idx="3">
                  <c:v>221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F75-4412-955D-46E450C70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374400"/>
        <c:axId val="140375936"/>
      </c:lineChart>
      <c:catAx>
        <c:axId val="140374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0375936"/>
        <c:crosses val="autoZero"/>
        <c:auto val="1"/>
        <c:lblAlgn val="ctr"/>
        <c:lblOffset val="100"/>
        <c:noMultiLvlLbl val="0"/>
      </c:catAx>
      <c:valAx>
        <c:axId val="140375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37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C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 w="952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 dirty="0"/>
              <a:t>Noziedzīgi nodarījumi valsts institūciju dienestā, kuri saistīti ar korupciju</a:t>
            </a:r>
          </a:p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400" b="1" dirty="0"/>
              <a:t> (KL 320. – 323.p.)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813142257298514E-2"/>
          <c:y val="0.12939092626071852"/>
          <c:w val="0.96373715485402967"/>
          <c:h val="0.6752453190626727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'14'!$A$3</c:f>
              <c:strCache>
                <c:ptCount val="1"/>
                <c:pt idx="0">
                  <c:v>Pabeigto pirmstiesas kriminālprocesu skaits ( apsūdzēto personu skaits ) pēc KL 320-323.p.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FF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F521E9C-85EE-4B65-BA6C-C3BC51FF6419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(101)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54A-4FBA-ADB8-BB8F6E489C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7D5578-B38B-4C35-B3B3-BADCA1280C22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(112)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4A-4FBA-ADB8-BB8F6E489C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20C2F0E-9204-44CA-B904-FE6D7E5EBC0E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(154)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54A-4FBA-ADB8-BB8F6E489C3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D99EFAF-449C-4E9C-B9BB-96FF8891F480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(188)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4A-4FBA-ADB8-BB8F6E489C3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476087E-3CB7-4E56-8740-ACFAA54DC2D2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(163)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54A-4FBA-ADB8-BB8F6E489C3B}"/>
                </c:ext>
              </c:extLst>
            </c:dLbl>
            <c:dLbl>
              <c:idx val="5"/>
              <c:layout>
                <c:manualLayout>
                  <c:x val="0"/>
                  <c:y val="0.1463171036204744"/>
                </c:manualLayout>
              </c:layout>
              <c:tx>
                <c:rich>
                  <a:bodyPr/>
                  <a:lstStyle/>
                  <a:p>
                    <a:fld id="{850790E6-B063-431B-8CA6-05A5E626D5ED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(158)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4A-4FBA-ADB8-BB8F6E489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'14'!$B$1:$G$1</c:f>
              <c:strCache>
                <c:ptCount val="6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  <c:pt idx="5">
                  <c:v>2017.g.</c:v>
                </c:pt>
              </c:strCache>
            </c:strRef>
          </c:cat>
          <c:val>
            <c:numRef>
              <c:f>'14'!$B$3:$G$3</c:f>
              <c:numCache>
                <c:formatCode>General</c:formatCode>
                <c:ptCount val="6"/>
                <c:pt idx="0">
                  <c:v>74</c:v>
                </c:pt>
                <c:pt idx="1">
                  <c:v>96</c:v>
                </c:pt>
                <c:pt idx="2">
                  <c:v>144</c:v>
                </c:pt>
                <c:pt idx="3">
                  <c:v>171</c:v>
                </c:pt>
                <c:pt idx="4">
                  <c:v>150</c:v>
                </c:pt>
                <c:pt idx="5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54A-4FBA-ADB8-BB8F6E489C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793536"/>
        <c:axId val="141799424"/>
      </c:barChart>
      <c:lineChart>
        <c:grouping val="standard"/>
        <c:varyColors val="0"/>
        <c:ser>
          <c:idx val="0"/>
          <c:order val="0"/>
          <c:tx>
            <c:strRef>
              <c:f>'14'!$A$2</c:f>
              <c:strCache>
                <c:ptCount val="1"/>
                <c:pt idx="0">
                  <c:v>Reģistrēto noziedzīgo nodarījumu skaits, kuri saistīti ar kukuļņemšanu / kukuļdošanu (KL 320.- 323.p.)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1.7307267001485816E-2"/>
                  <c:y val="-3.6419113604981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4A-4FBA-ADB8-BB8F6E489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'14'!$B$1:$G$1</c:f>
              <c:strCache>
                <c:ptCount val="6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  <c:pt idx="5">
                  <c:v>2017.g.</c:v>
                </c:pt>
              </c:strCache>
            </c:strRef>
          </c:cat>
          <c:val>
            <c:numRef>
              <c:f>'14'!$B$2:$G$2</c:f>
              <c:numCache>
                <c:formatCode>General</c:formatCode>
                <c:ptCount val="6"/>
                <c:pt idx="0">
                  <c:v>137</c:v>
                </c:pt>
                <c:pt idx="1">
                  <c:v>170</c:v>
                </c:pt>
                <c:pt idx="2">
                  <c:v>243</c:v>
                </c:pt>
                <c:pt idx="3">
                  <c:v>246</c:v>
                </c:pt>
                <c:pt idx="4">
                  <c:v>248</c:v>
                </c:pt>
                <c:pt idx="5">
                  <c:v>124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54A-4FBA-ADB8-BB8F6E489C3B}"/>
            </c:ext>
          </c:extLst>
        </c:ser>
        <c:ser>
          <c:idx val="2"/>
          <c:order val="2"/>
          <c:tx>
            <c:strRef>
              <c:f>'14'!$A$4</c:f>
              <c:strCache>
                <c:ptCount val="1"/>
                <c:pt idx="0">
                  <c:v>to skaitā KL 323.pants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rgbClr val="FFFF00"/>
              </a:solidFill>
              <a:ln w="9525">
                <a:solidFill>
                  <a:srgbClr val="0000FF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8735311860468254E-2"/>
                  <c:y val="-3.1838093025738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4A-4FBA-ADB8-BB8F6E489C3B}"/>
                </c:ext>
              </c:extLst>
            </c:dLbl>
            <c:dLbl>
              <c:idx val="3"/>
              <c:layout>
                <c:manualLayout>
                  <c:x val="-3.2142067288473783E-2"/>
                  <c:y val="-3.1838093025738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4A-4FBA-ADB8-BB8F6E489C3B}"/>
                </c:ext>
              </c:extLst>
            </c:dLbl>
            <c:dLbl>
              <c:idx val="4"/>
              <c:layout>
                <c:manualLayout>
                  <c:x val="-3.2142067288473783E-2"/>
                  <c:y val="-3.1838093025738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4A-4FBA-ADB8-BB8F6E489C3B}"/>
                </c:ext>
              </c:extLst>
            </c:dLbl>
            <c:dLbl>
              <c:idx val="5"/>
              <c:layout>
                <c:manualLayout>
                  <c:x val="-1.1908074596072918E-3"/>
                  <c:y val="-2.2428604613917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4A-4FBA-ADB8-BB8F6E489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'14'!$B$1:$G$1</c:f>
              <c:strCache>
                <c:ptCount val="6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  <c:pt idx="4">
                  <c:v>2016.g.</c:v>
                </c:pt>
                <c:pt idx="5">
                  <c:v>2017.g.</c:v>
                </c:pt>
              </c:strCache>
            </c:strRef>
          </c:cat>
          <c:val>
            <c:numRef>
              <c:f>'14'!$B$4:$G$4</c:f>
              <c:numCache>
                <c:formatCode>General</c:formatCode>
                <c:ptCount val="6"/>
                <c:pt idx="0">
                  <c:v>99</c:v>
                </c:pt>
                <c:pt idx="1">
                  <c:v>122</c:v>
                </c:pt>
                <c:pt idx="2">
                  <c:v>197</c:v>
                </c:pt>
                <c:pt idx="3">
                  <c:v>208</c:v>
                </c:pt>
                <c:pt idx="4">
                  <c:v>207</c:v>
                </c:pt>
                <c:pt idx="5">
                  <c:v>103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54A-4FBA-ADB8-BB8F6E489C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793536"/>
        <c:axId val="141799424"/>
      </c:lineChart>
      <c:catAx>
        <c:axId val="141793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1799424"/>
        <c:crosses val="autoZero"/>
        <c:auto val="1"/>
        <c:lblAlgn val="ctr"/>
        <c:lblOffset val="100"/>
        <c:noMultiLvlLbl val="0"/>
      </c:catAx>
      <c:valAx>
        <c:axId val="14179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79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500" b="1"/>
              <a:t>Noziedzīgi nodarījumi, kas saistīti ar narkotiskām, </a:t>
            </a:r>
            <a:endParaRPr lang="lv-LV" sz="1500" b="1"/>
          </a:p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500" b="1"/>
              <a:t>psihotropām vai jaunam psihoaktīvām vielām</a:t>
            </a:r>
            <a:endParaRPr lang="lv-LV" sz="1500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8131420219739316E-2"/>
          <c:y val="0.11635792271277215"/>
          <c:w val="0.96373715956052142"/>
          <c:h val="0.72881656727896038"/>
        </c:manualLayout>
      </c:layout>
      <c:lineChart>
        <c:grouping val="standard"/>
        <c:varyColors val="0"/>
        <c:ser>
          <c:idx val="0"/>
          <c:order val="0"/>
          <c:tx>
            <c:strRef>
              <c:f>'15.'!$A$2</c:f>
              <c:strCache>
                <c:ptCount val="1"/>
                <c:pt idx="0">
                  <c:v>Reģistrēto noziedzīgo nodarījumu skaits, kuri saistīti ar narkotiskām, psihotropām vai jaunam psihoaktīvām vielām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CC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4.8625172407482709E-2"/>
                  <c:y val="-4.9183027282682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A21-4758-A5EB-66413DA922AA}"/>
                </c:ext>
              </c:extLst>
            </c:dLbl>
            <c:dLbl>
              <c:idx val="5"/>
              <c:layout>
                <c:manualLayout>
                  <c:x val="-3.8735306833079505E-2"/>
                  <c:y val="-7.8959661047762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A21-4758-A5EB-66413DA9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'15.'!$B$1:$K$1</c:f>
              <c:strCache>
                <c:ptCount val="10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  <c:pt idx="9">
                  <c:v>2017.g.</c:v>
                </c:pt>
              </c:strCache>
            </c:strRef>
          </c:cat>
          <c:val>
            <c:numRef>
              <c:f>'15.'!$B$2:$K$2</c:f>
              <c:numCache>
                <c:formatCode>General</c:formatCode>
                <c:ptCount val="10"/>
                <c:pt idx="0">
                  <c:v>2512</c:v>
                </c:pt>
                <c:pt idx="1">
                  <c:v>2307</c:v>
                </c:pt>
                <c:pt idx="2">
                  <c:v>2189</c:v>
                </c:pt>
                <c:pt idx="3">
                  <c:v>1970</c:v>
                </c:pt>
                <c:pt idx="4">
                  <c:v>2750</c:v>
                </c:pt>
                <c:pt idx="5">
                  <c:v>1637</c:v>
                </c:pt>
                <c:pt idx="6">
                  <c:v>2660</c:v>
                </c:pt>
                <c:pt idx="7">
                  <c:v>2993</c:v>
                </c:pt>
                <c:pt idx="8">
                  <c:v>2737</c:v>
                </c:pt>
                <c:pt idx="9">
                  <c:v>2472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21-4758-A5EB-66413DA922AA}"/>
            </c:ext>
          </c:extLst>
        </c:ser>
        <c:ser>
          <c:idx val="1"/>
          <c:order val="1"/>
          <c:tx>
            <c:strRef>
              <c:f>'15.'!$A$3</c:f>
              <c:strCache>
                <c:ptCount val="1"/>
                <c:pt idx="0">
                  <c:v>Pabeigto pirmstiesas kriminālprocesu skaits ( apsūdzēto personu skaits ) pēc KL 248.1.-256.p.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FFFF00"/>
              </a:solidFill>
              <a:ln w="9525">
                <a:solidFill>
                  <a:srgbClr val="0000FF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8E06D5D3-AFB6-41EB-A149-9AE06F21E654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(1350)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21-4758-A5EB-66413DA922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53071D-1569-40D5-891E-431A4123E16A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(1487)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A21-4758-A5EB-66413DA922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D820A54-BA96-445F-9D0E-FE6F0A047838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(1411)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21-4758-A5EB-66413DA922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678103F-679D-45EA-8834-848A3252E4EB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(1376)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A21-4758-A5EB-66413DA922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3847780-4055-4901-A473-D6441590681F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(1431)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A21-4758-A5EB-66413DA922A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14C302F-4EB0-4D6D-8C2A-14973B7BFA5E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(1136)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A21-4758-A5EB-66413DA922A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202DCCE-C018-48DF-8388-78DEA17D4C7D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(1229)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A21-4758-A5EB-66413DA922A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A60F3F1-7B23-4676-900E-D3E5E8AC89ED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(1817)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A21-4758-A5EB-66413DA922A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00A6542-795B-4906-8D22-246562329FE1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(1930)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A21-4758-A5EB-66413DA922A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E8FF24E-0C35-46FE-9D4E-38AE48AA2B66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(1498)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A21-4758-A5EB-66413DA9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'15.'!$B$1:$K$1</c:f>
              <c:strCache>
                <c:ptCount val="10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  <c:pt idx="9">
                  <c:v>2017.g.</c:v>
                </c:pt>
              </c:strCache>
            </c:strRef>
          </c:cat>
          <c:val>
            <c:numRef>
              <c:f>'15.'!$B$3:$K$3</c:f>
              <c:numCache>
                <c:formatCode>General</c:formatCode>
                <c:ptCount val="10"/>
                <c:pt idx="0">
                  <c:v>1249</c:v>
                </c:pt>
                <c:pt idx="1">
                  <c:v>1360</c:v>
                </c:pt>
                <c:pt idx="2">
                  <c:v>1287</c:v>
                </c:pt>
                <c:pt idx="3">
                  <c:v>1244</c:v>
                </c:pt>
                <c:pt idx="4">
                  <c:v>1315</c:v>
                </c:pt>
                <c:pt idx="5">
                  <c:v>1016</c:v>
                </c:pt>
                <c:pt idx="6">
                  <c:v>1130</c:v>
                </c:pt>
                <c:pt idx="7">
                  <c:v>1694</c:v>
                </c:pt>
                <c:pt idx="8">
                  <c:v>1787</c:v>
                </c:pt>
                <c:pt idx="9">
                  <c:v>1368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CA21-4758-A5EB-66413DA922A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2849152"/>
        <c:axId val="142850688"/>
      </c:lineChart>
      <c:catAx>
        <c:axId val="142849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2850688"/>
        <c:crosses val="autoZero"/>
        <c:auto val="1"/>
        <c:lblAlgn val="ctr"/>
        <c:lblOffset val="100"/>
        <c:noMultiLvlLbl val="0"/>
      </c:catAx>
      <c:valAx>
        <c:axId val="142850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84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1.8170356698378701E-2"/>
          <c:y val="0.90965596174739605"/>
          <c:w val="0.97056700727865564"/>
          <c:h val="7.2486895395461104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/>
              <a:t>Noziedzīgi iegūtu līdzekļu legalizēšana 2010. - 2017.gadā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7881920444014356E-2"/>
          <c:y val="7.8793553962979573E-2"/>
          <c:w val="0.96423615911197125"/>
          <c:h val="0.73889481255329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'17'!$A$2</c:f>
              <c:strCache>
                <c:ptCount val="1"/>
                <c:pt idx="0">
                  <c:v>Reģistrēto noziedzīgo nodarījumu skaits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'17'!$B$1:$I$1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'17'!$B$2:$I$2</c:f>
              <c:numCache>
                <c:formatCode>General</c:formatCode>
                <c:ptCount val="8"/>
                <c:pt idx="0">
                  <c:v>149</c:v>
                </c:pt>
                <c:pt idx="1">
                  <c:v>154</c:v>
                </c:pt>
                <c:pt idx="2">
                  <c:v>63</c:v>
                </c:pt>
                <c:pt idx="3">
                  <c:v>83</c:v>
                </c:pt>
                <c:pt idx="4">
                  <c:v>88</c:v>
                </c:pt>
                <c:pt idx="5">
                  <c:v>231</c:v>
                </c:pt>
                <c:pt idx="6">
                  <c:v>120</c:v>
                </c:pt>
                <c:pt idx="7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1F-4FED-8D46-BE951C596746}"/>
            </c:ext>
          </c:extLst>
        </c:ser>
        <c:ser>
          <c:idx val="1"/>
          <c:order val="1"/>
          <c:tx>
            <c:strRef>
              <c:f>'17'!$A$3</c:f>
              <c:strCache>
                <c:ptCount val="1"/>
                <c:pt idx="0">
                  <c:v>Krimināllietu skaits, kuras saņemtas kriminālvajāšanas uzsākšanai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0066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'17'!$B$1:$I$1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'17'!$B$3:$I$3</c:f>
              <c:numCache>
                <c:formatCode>General</c:formatCode>
                <c:ptCount val="8"/>
                <c:pt idx="0">
                  <c:v>24</c:v>
                </c:pt>
                <c:pt idx="1">
                  <c:v>28</c:v>
                </c:pt>
                <c:pt idx="2">
                  <c:v>16</c:v>
                </c:pt>
                <c:pt idx="3">
                  <c:v>21</c:v>
                </c:pt>
                <c:pt idx="4">
                  <c:v>27</c:v>
                </c:pt>
                <c:pt idx="5">
                  <c:v>17</c:v>
                </c:pt>
                <c:pt idx="6">
                  <c:v>8</c:v>
                </c:pt>
                <c:pt idx="7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1F-4FED-8D46-BE951C596746}"/>
            </c:ext>
          </c:extLst>
        </c:ser>
        <c:ser>
          <c:idx val="2"/>
          <c:order val="2"/>
          <c:tx>
            <c:strRef>
              <c:f>'17'!$A$4</c:f>
              <c:strCache>
                <c:ptCount val="1"/>
                <c:pt idx="0">
                  <c:v>Uz tiesu nosūtīto krimināllietu ( personu ) skaits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1281456563701473E-3"/>
                  <c:y val="-8.3984407091084268E-17"/>
                </c:manualLayout>
              </c:layout>
              <c:tx>
                <c:rich>
                  <a:bodyPr/>
                  <a:lstStyle/>
                  <a:p>
                    <a:fld id="{A486B7D4-28AC-45C1-8D97-FF3C70966B3F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(21)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1F-4FED-8D46-BE951C596746}"/>
                </c:ext>
              </c:extLst>
            </c:dLbl>
            <c:dLbl>
              <c:idx val="1"/>
              <c:layout>
                <c:manualLayout>
                  <c:x val="6.5025165250961001E-3"/>
                  <c:y val="-8.3984407091084268E-17"/>
                </c:manualLayout>
              </c:layout>
              <c:tx>
                <c:rich>
                  <a:bodyPr/>
                  <a:lstStyle/>
                  <a:p>
                    <a:fld id="{0B34C28D-9686-482F-B377-560F6A7D5230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(70)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C1F-4FED-8D46-BE951C596746}"/>
                </c:ext>
              </c:extLst>
            </c:dLbl>
            <c:dLbl>
              <c:idx val="2"/>
              <c:layout>
                <c:manualLayout>
                  <c:x val="6.5025165250961296E-3"/>
                  <c:y val="0"/>
                </c:manualLayout>
              </c:layout>
              <c:tx>
                <c:rich>
                  <a:bodyPr/>
                  <a:lstStyle/>
                  <a:p>
                    <a:fld id="{F2FC5035-6E07-4888-8CA0-D42322B8BDC5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(40)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C1F-4FED-8D46-BE951C596746}"/>
                </c:ext>
              </c:extLst>
            </c:dLbl>
            <c:dLbl>
              <c:idx val="3"/>
              <c:layout>
                <c:manualLayout>
                  <c:x val="4.8768873938221571E-3"/>
                  <c:y val="0"/>
                </c:manualLayout>
              </c:layout>
              <c:tx>
                <c:rich>
                  <a:bodyPr/>
                  <a:lstStyle/>
                  <a:p>
                    <a:fld id="{56FBE2D4-68FA-4116-9CE8-A384D746F0C2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(43)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C1F-4FED-8D46-BE951C596746}"/>
                </c:ext>
              </c:extLst>
            </c:dLbl>
            <c:dLbl>
              <c:idx val="4"/>
              <c:layout>
                <c:manualLayout>
                  <c:x val="4.8768873938220972E-3"/>
                  <c:y val="-8.3984407091084268E-17"/>
                </c:manualLayout>
              </c:layout>
              <c:tx>
                <c:rich>
                  <a:bodyPr/>
                  <a:lstStyle/>
                  <a:p>
                    <a:fld id="{5686BC04-9F6D-429B-94FC-E2BDAD1F337E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(43)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C1F-4FED-8D46-BE951C596746}"/>
                </c:ext>
              </c:extLst>
            </c:dLbl>
            <c:dLbl>
              <c:idx val="5"/>
              <c:layout>
                <c:manualLayout>
                  <c:x val="9.7537747876441944E-3"/>
                  <c:y val="-8.3984407091084268E-17"/>
                </c:manualLayout>
              </c:layout>
              <c:tx>
                <c:rich>
                  <a:bodyPr/>
                  <a:lstStyle/>
                  <a:p>
                    <a:fld id="{62A61C3C-2D08-4EF3-98C6-11FA230BB0A3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(24)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C1F-4FED-8D46-BE951C596746}"/>
                </c:ext>
              </c:extLst>
            </c:dLbl>
            <c:dLbl>
              <c:idx val="6"/>
              <c:layout>
                <c:manualLayout>
                  <c:x val="3.2512582625480648E-3"/>
                  <c:y val="2.2905102896214153E-3"/>
                </c:manualLayout>
              </c:layout>
              <c:tx>
                <c:rich>
                  <a:bodyPr/>
                  <a:lstStyle/>
                  <a:p>
                    <a:fld id="{768872A5-EFEA-476A-93A5-F1255E87EDB1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(20)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C1F-4FED-8D46-BE951C596746}"/>
                </c:ext>
              </c:extLst>
            </c:dLbl>
            <c:dLbl>
              <c:idx val="7"/>
              <c:layout>
                <c:manualLayout>
                  <c:x val="3.2512582625480648E-3"/>
                  <c:y val="-8.3984407091084268E-17"/>
                </c:manualLayout>
              </c:layout>
              <c:tx>
                <c:rich>
                  <a:bodyPr/>
                  <a:lstStyle/>
                  <a:p>
                    <a:fld id="{2F32FCC5-629D-4D9B-8CB0-120509AC9186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(48)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C1F-4FED-8D46-BE951C596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'17'!$B$1:$I$1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'17'!$B$4:$I$4</c:f>
              <c:numCache>
                <c:formatCode>General</c:formatCode>
                <c:ptCount val="8"/>
                <c:pt idx="0">
                  <c:v>9</c:v>
                </c:pt>
                <c:pt idx="1">
                  <c:v>27</c:v>
                </c:pt>
                <c:pt idx="2">
                  <c:v>18</c:v>
                </c:pt>
                <c:pt idx="3">
                  <c:v>17</c:v>
                </c:pt>
                <c:pt idx="4">
                  <c:v>14</c:v>
                </c:pt>
                <c:pt idx="5">
                  <c:v>9</c:v>
                </c:pt>
                <c:pt idx="6">
                  <c:v>10</c:v>
                </c:pt>
                <c:pt idx="7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1F-4FED-8D46-BE951C5967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3174272"/>
        <c:axId val="143192448"/>
      </c:barChart>
      <c:catAx>
        <c:axId val="143174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3192448"/>
        <c:crosses val="autoZero"/>
        <c:auto val="1"/>
        <c:lblAlgn val="ctr"/>
        <c:lblOffset val="100"/>
        <c:noMultiLvlLbl val="0"/>
      </c:catAx>
      <c:valAx>
        <c:axId val="143192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17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21858063636150515"/>
          <c:y val="0.88358580648326246"/>
          <c:w val="0.55381655439481947"/>
          <c:h val="0.10314708899588357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/>
              <a:t>Saņemto ziņojumi skaits par neparastiem un aizdomīgiem darījumiem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'17.'!$C$1</c:f>
              <c:strCache>
                <c:ptCount val="1"/>
                <c:pt idx="0">
                  <c:v>Ziņojumi par neparastiem un aizdomīgiem darījumiem</c:v>
                </c:pt>
              </c:strCache>
            </c:strRef>
          </c:tx>
          <c:spPr>
            <a:gradFill flip="none" rotWithShape="1">
              <a:gsLst>
                <a:gs pos="16000">
                  <a:srgbClr val="00B050"/>
                </a:gs>
                <a:gs pos="42000">
                  <a:srgbClr val="006600"/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66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'17.'!$B$2:$B$11</c:f>
              <c:strCache>
                <c:ptCount val="10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  <c:pt idx="9">
                  <c:v>2017.g.</c:v>
                </c:pt>
              </c:strCache>
            </c:strRef>
          </c:cat>
          <c:val>
            <c:numRef>
              <c:f>'17.'!$C$2:$C$11</c:f>
              <c:numCache>
                <c:formatCode>General</c:formatCode>
                <c:ptCount val="10"/>
                <c:pt idx="0">
                  <c:v>36418</c:v>
                </c:pt>
                <c:pt idx="1">
                  <c:v>20780</c:v>
                </c:pt>
                <c:pt idx="2">
                  <c:v>16407</c:v>
                </c:pt>
                <c:pt idx="3">
                  <c:v>18405</c:v>
                </c:pt>
                <c:pt idx="4">
                  <c:v>18721</c:v>
                </c:pt>
                <c:pt idx="5">
                  <c:v>17168</c:v>
                </c:pt>
                <c:pt idx="6">
                  <c:v>17041</c:v>
                </c:pt>
                <c:pt idx="7">
                  <c:v>17113</c:v>
                </c:pt>
                <c:pt idx="8">
                  <c:v>15768</c:v>
                </c:pt>
                <c:pt idx="9">
                  <c:v>17934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11-4B98-9C1A-B457AE6AB1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874496"/>
        <c:axId val="142885632"/>
      </c:barChart>
      <c:catAx>
        <c:axId val="142874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2885632"/>
        <c:crosses val="autoZero"/>
        <c:auto val="1"/>
        <c:lblAlgn val="ctr"/>
        <c:lblOffset val="100"/>
        <c:noMultiLvlLbl val="0"/>
      </c:catAx>
      <c:valAx>
        <c:axId val="142885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87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 i="0" baseline="0">
                <a:effectLst/>
              </a:rPr>
              <a:t>Izdoto rīkojumu skaits un iesaldētie līdzekļi (EUR) tajos</a:t>
            </a:r>
            <a:endParaRPr lang="lv-LV" sz="15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'18.'!$C$1</c:f>
              <c:strCache>
                <c:ptCount val="1"/>
                <c:pt idx="0">
                  <c:v>Iesaldētie līdzekļi</c:v>
                </c:pt>
              </c:strCache>
            </c:strRef>
          </c:tx>
          <c:spPr>
            <a:solidFill>
              <a:srgbClr val="0000FF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65911421106019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0C-4F47-B6F7-5DB3BBC2E2C3}"/>
                </c:ext>
              </c:extLst>
            </c:dLbl>
            <c:dLbl>
              <c:idx val="1"/>
              <c:layout>
                <c:manualLayout>
                  <c:x val="-5.6290518436555207E-17"/>
                  <c:y val="0.140921433270841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0C-4F47-B6F7-5DB3BBC2E2C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C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'18.'!$A$2:$A$8</c:f>
              <c:strCache>
                <c:ptCount val="7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</c:strCache>
            </c:strRef>
          </c:cat>
          <c:val>
            <c:numRef>
              <c:f>'18.'!$C$2:$C$8</c:f>
              <c:numCache>
                <c:formatCode>General</c:formatCode>
                <c:ptCount val="7"/>
                <c:pt idx="0">
                  <c:v>5096000</c:v>
                </c:pt>
                <c:pt idx="1">
                  <c:v>28813000</c:v>
                </c:pt>
                <c:pt idx="2">
                  <c:v>21450000</c:v>
                </c:pt>
                <c:pt idx="3">
                  <c:v>79000000</c:v>
                </c:pt>
                <c:pt idx="4">
                  <c:v>21614000</c:v>
                </c:pt>
                <c:pt idx="5">
                  <c:v>36170000</c:v>
                </c:pt>
                <c:pt idx="6">
                  <c:v>45600000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A0C-4F47-B6F7-5DB3BBC2E2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3198464"/>
        <c:axId val="143213696"/>
      </c:barChart>
      <c:lineChart>
        <c:grouping val="standard"/>
        <c:varyColors val="0"/>
        <c:ser>
          <c:idx val="0"/>
          <c:order val="0"/>
          <c:tx>
            <c:strRef>
              <c:f>'18.'!$B$1</c:f>
              <c:strCache>
                <c:ptCount val="1"/>
                <c:pt idx="0">
                  <c:v>Izdoto rīkojumu skaits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rgbClr val="92D05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6866239611317767E-2"/>
                  <c:y val="3.2411929652293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0C-4F47-B6F7-5DB3BBC2E2C3}"/>
                </c:ext>
              </c:extLst>
            </c:dLbl>
            <c:dLbl>
              <c:idx val="2"/>
              <c:layout>
                <c:manualLayout>
                  <c:x val="-5.0662051838484941E-2"/>
                  <c:y val="-3.4796753907646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0C-4F47-B6F7-5DB3BBC2E2C3}"/>
                </c:ext>
              </c:extLst>
            </c:dLbl>
            <c:dLbl>
              <c:idx val="4"/>
              <c:layout>
                <c:manualLayout>
                  <c:x val="-1.2281709536602396E-2"/>
                  <c:y val="-3.6964775957967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0C-4F47-B6F7-5DB3BBC2E2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'18.'!$A$2:$A$8</c:f>
              <c:strCache>
                <c:ptCount val="7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</c:strCache>
            </c:strRef>
          </c:cat>
          <c:val>
            <c:numRef>
              <c:f>'18.'!$B$2:$B$8</c:f>
              <c:numCache>
                <c:formatCode>General</c:formatCode>
                <c:ptCount val="7"/>
                <c:pt idx="0">
                  <c:v>109</c:v>
                </c:pt>
                <c:pt idx="1">
                  <c:v>66</c:v>
                </c:pt>
                <c:pt idx="2">
                  <c:v>126</c:v>
                </c:pt>
                <c:pt idx="3">
                  <c:v>403</c:v>
                </c:pt>
                <c:pt idx="4">
                  <c:v>243</c:v>
                </c:pt>
                <c:pt idx="5">
                  <c:v>252</c:v>
                </c:pt>
                <c:pt idx="6">
                  <c:v>243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5A0C-4F47-B6F7-5DB3BBC2E2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229312"/>
        <c:axId val="143215232"/>
      </c:lineChart>
      <c:catAx>
        <c:axId val="143198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3213696"/>
        <c:crosses val="autoZero"/>
        <c:auto val="1"/>
        <c:lblAlgn val="ctr"/>
        <c:lblOffset val="100"/>
        <c:noMultiLvlLbl val="0"/>
      </c:catAx>
      <c:valAx>
        <c:axId val="143213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3198464"/>
        <c:crosses val="autoZero"/>
        <c:crossBetween val="between"/>
      </c:valAx>
      <c:valAx>
        <c:axId val="1432152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3229312"/>
        <c:crosses val="max"/>
        <c:crossBetween val="between"/>
      </c:valAx>
      <c:catAx>
        <c:axId val="143229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215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/>
              <a:t>Izmeklēšanas iestādēm nodoto materiālu skaits par noziedzīgi iegūtu līdzekļu legalizāciju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23894">
                  <a:srgbClr val="008000"/>
                </a:gs>
                <a:gs pos="46000">
                  <a:srgbClr val="00CC00"/>
                </a:gs>
                <a:gs pos="100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'19.'!$B$9:$H$9</c:f>
              <c:strCache>
                <c:ptCount val="7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</c:strCache>
            </c:strRef>
          </c:cat>
          <c:val>
            <c:numRef>
              <c:f>'19.'!$B$10:$H$10</c:f>
              <c:numCache>
                <c:formatCode>General</c:formatCode>
                <c:ptCount val="7"/>
                <c:pt idx="0">
                  <c:v>442</c:v>
                </c:pt>
                <c:pt idx="1">
                  <c:v>258</c:v>
                </c:pt>
                <c:pt idx="2">
                  <c:v>259</c:v>
                </c:pt>
                <c:pt idx="3">
                  <c:v>310</c:v>
                </c:pt>
                <c:pt idx="4">
                  <c:v>340</c:v>
                </c:pt>
                <c:pt idx="5">
                  <c:v>231</c:v>
                </c:pt>
                <c:pt idx="6">
                  <c:v>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E8-4594-A20F-C5F3C03D18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3525376"/>
        <c:axId val="143540608"/>
      </c:barChart>
      <c:catAx>
        <c:axId val="14352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3540608"/>
        <c:crosses val="autoZero"/>
        <c:auto val="1"/>
        <c:lblAlgn val="ctr"/>
        <c:lblOffset val="100"/>
        <c:noMultiLvlLbl val="0"/>
      </c:catAx>
      <c:valAx>
        <c:axId val="143540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52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500" b="1">
                <a:solidFill>
                  <a:schemeClr val="tx1"/>
                </a:solidFill>
              </a:rPr>
              <a:t>Tiesai nodoto personu skaits par noziedzīgiem nodarījumiem,</a:t>
            </a:r>
            <a:r>
              <a:rPr lang="lv-LV" sz="1500" b="1">
                <a:solidFill>
                  <a:schemeClr val="tx1"/>
                </a:solidFill>
              </a:rPr>
              <a:t/>
            </a:r>
            <a:br>
              <a:rPr lang="lv-LV" sz="1500" b="1">
                <a:solidFill>
                  <a:schemeClr val="tx1"/>
                </a:solidFill>
              </a:rPr>
            </a:br>
            <a:r>
              <a:rPr lang="en-US" sz="1500" b="1">
                <a:solidFill>
                  <a:schemeClr val="tx1"/>
                </a:solidFill>
              </a:rPr>
              <a:t>kuri saistīti ar cilvēkti</a:t>
            </a:r>
            <a:r>
              <a:rPr lang="lv-LV" sz="1500" b="1">
                <a:solidFill>
                  <a:schemeClr val="tx1"/>
                </a:solidFill>
              </a:rPr>
              <a:t>rdzniecību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'20.'!$A$2</c:f>
              <c:strCache>
                <c:ptCount val="1"/>
                <c:pt idx="0">
                  <c:v>KL 154.1.p.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66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'20.'!$B$1:$H$1</c:f>
              <c:strCache>
                <c:ptCount val="7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</c:strCache>
            </c:strRef>
          </c:cat>
          <c:val>
            <c:numRef>
              <c:f>'20.'!$B$2:$H$2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4">
                  <c:v>8</c:v>
                </c:pt>
                <c:pt idx="5">
                  <c:v>11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99-4FC7-B02C-71FCBCFAAA0A}"/>
            </c:ext>
          </c:extLst>
        </c:ser>
        <c:ser>
          <c:idx val="1"/>
          <c:order val="1"/>
          <c:tx>
            <c:strRef>
              <c:f>'20.'!$A$3</c:f>
              <c:strCache>
                <c:ptCount val="1"/>
                <c:pt idx="0">
                  <c:v>KL 165.p.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'20.'!$B$1:$H$1</c:f>
              <c:strCache>
                <c:ptCount val="7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</c:strCache>
            </c:strRef>
          </c:cat>
          <c:val>
            <c:numRef>
              <c:f>'20.'!$B$3:$H$3</c:f>
              <c:numCache>
                <c:formatCode>General</c:formatCode>
                <c:ptCount val="7"/>
                <c:pt idx="0">
                  <c:v>26</c:v>
                </c:pt>
                <c:pt idx="1">
                  <c:v>42</c:v>
                </c:pt>
                <c:pt idx="2">
                  <c:v>22</c:v>
                </c:pt>
                <c:pt idx="3">
                  <c:v>19</c:v>
                </c:pt>
                <c:pt idx="4">
                  <c:v>38</c:v>
                </c:pt>
                <c:pt idx="5">
                  <c:v>30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99-4FC7-B02C-71FCBCFAAA0A}"/>
            </c:ext>
          </c:extLst>
        </c:ser>
        <c:ser>
          <c:idx val="2"/>
          <c:order val="2"/>
          <c:tx>
            <c:strRef>
              <c:f>'20.'!$A$4</c:f>
              <c:strCache>
                <c:ptCount val="1"/>
                <c:pt idx="0">
                  <c:v>KL 165.1.p.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'20.'!$B$1:$H$1</c:f>
              <c:strCache>
                <c:ptCount val="7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</c:strCache>
            </c:strRef>
          </c:cat>
          <c:val>
            <c:numRef>
              <c:f>'20.'!$B$4:$H$4</c:f>
              <c:numCache>
                <c:formatCode>General</c:formatCode>
                <c:ptCount val="7"/>
                <c:pt idx="0">
                  <c:v>13</c:v>
                </c:pt>
                <c:pt idx="1">
                  <c:v>11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99-4FC7-B02C-71FCBCFAAA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3852288"/>
        <c:axId val="143853824"/>
      </c:barChart>
      <c:catAx>
        <c:axId val="143852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3853824"/>
        <c:crosses val="autoZero"/>
        <c:auto val="1"/>
        <c:lblAlgn val="ctr"/>
        <c:lblOffset val="100"/>
        <c:noMultiLvlLbl val="0"/>
      </c:catAx>
      <c:valAx>
        <c:axId val="143853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8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 i="0" baseline="0">
                <a:effectLst/>
              </a:rPr>
              <a:t>Pabeigto kriminālprocesu skaits</a:t>
            </a:r>
            <a:br>
              <a:rPr lang="lv-LV" sz="1500" b="1" i="0" baseline="0">
                <a:effectLst/>
              </a:rPr>
            </a:br>
            <a:r>
              <a:rPr lang="lv-LV" sz="1500" b="1" i="0" baseline="0">
                <a:effectLst/>
              </a:rPr>
              <a:t>par atsevišķiem noziedzīgiem nodarījum</a:t>
            </a:r>
            <a:endParaRPr lang="lv-LV" sz="1500">
              <a:effectLst/>
            </a:endParaRPr>
          </a:p>
        </c:rich>
      </c:tx>
      <c:layout>
        <c:manualLayout>
          <c:xMode val="edge"/>
          <c:yMode val="edge"/>
          <c:x val="0.27015992564612162"/>
          <c:y val="1.66319933845722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7963539030642687E-2"/>
          <c:y val="0.12480992819158769"/>
          <c:w val="0.96407292193871463"/>
          <c:h val="0.73140227049127848"/>
        </c:manualLayout>
      </c:layout>
      <c:lineChart>
        <c:grouping val="standard"/>
        <c:varyColors val="0"/>
        <c:ser>
          <c:idx val="0"/>
          <c:order val="0"/>
          <c:tx>
            <c:strRef>
              <c:f>'21.'!$A$2</c:f>
              <c:strCache>
                <c:ptCount val="1"/>
                <c:pt idx="0">
                  <c:v>Kontrabanda KL 190. un 190.1.p. 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B0F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'21.'!$B$1:$I$1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'21.'!$B$2:$I$2</c:f>
              <c:numCache>
                <c:formatCode>General</c:formatCode>
                <c:ptCount val="8"/>
                <c:pt idx="0">
                  <c:v>142</c:v>
                </c:pt>
                <c:pt idx="1">
                  <c:v>106</c:v>
                </c:pt>
                <c:pt idx="2">
                  <c:v>106</c:v>
                </c:pt>
                <c:pt idx="3">
                  <c:v>70</c:v>
                </c:pt>
                <c:pt idx="4">
                  <c:v>80</c:v>
                </c:pt>
                <c:pt idx="5">
                  <c:v>70</c:v>
                </c:pt>
                <c:pt idx="6">
                  <c:v>112</c:v>
                </c:pt>
                <c:pt idx="7">
                  <c:v>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8F5-472A-9AC5-CE534F035DF8}"/>
            </c:ext>
          </c:extLst>
        </c:ser>
        <c:ser>
          <c:idx val="1"/>
          <c:order val="1"/>
          <c:tx>
            <c:strRef>
              <c:f>'21.'!$A$3</c:f>
              <c:strCache>
                <c:ptCount val="1"/>
                <c:pt idx="0">
                  <c:v>Izvairīšanās no nodokļu maksāšanas KL 218.p.</c:v>
                </c:pt>
              </c:strCache>
            </c:strRef>
          </c:tx>
          <c:spPr>
            <a:ln w="38100" cap="rnd">
              <a:solidFill>
                <a:srgbClr val="00CC00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rgbClr val="FFFF00"/>
              </a:solidFill>
              <a:ln w="9525">
                <a:solidFill>
                  <a:srgbClr val="00CC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6945308545964029E-2"/>
                  <c:y val="3.6533645708493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F5-472A-9AC5-CE534F035DF8}"/>
                </c:ext>
              </c:extLst>
            </c:dLbl>
            <c:dLbl>
              <c:idx val="5"/>
              <c:layout>
                <c:manualLayout>
                  <c:x val="-2.3679210540392633E-2"/>
                  <c:y val="2.9662113600313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F5-472A-9AC5-CE534F035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66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'21.'!$B$1:$I$1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'21.'!$B$3:$I$3</c:f>
              <c:numCache>
                <c:formatCode>General</c:formatCode>
                <c:ptCount val="8"/>
                <c:pt idx="0">
                  <c:v>53</c:v>
                </c:pt>
                <c:pt idx="1">
                  <c:v>64</c:v>
                </c:pt>
                <c:pt idx="2">
                  <c:v>63</c:v>
                </c:pt>
                <c:pt idx="3">
                  <c:v>60</c:v>
                </c:pt>
                <c:pt idx="4">
                  <c:v>55</c:v>
                </c:pt>
                <c:pt idx="5">
                  <c:v>70</c:v>
                </c:pt>
                <c:pt idx="6">
                  <c:v>74</c:v>
                </c:pt>
                <c:pt idx="7">
                  <c:v>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8F5-472A-9AC5-CE534F035DF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864320"/>
        <c:axId val="141866112"/>
      </c:lineChart>
      <c:catAx>
        <c:axId val="14186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1866112"/>
        <c:crosses val="autoZero"/>
        <c:auto val="1"/>
        <c:lblAlgn val="ctr"/>
        <c:lblOffset val="100"/>
        <c:noMultiLvlLbl val="0"/>
      </c:catAx>
      <c:valAx>
        <c:axId val="141866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86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9.0826199352335324E-2"/>
          <c:y val="0.94237742386080914"/>
          <c:w val="0.80528308068650811"/>
          <c:h val="4.3879511922829628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 i="0" baseline="0" dirty="0">
                <a:effectLst/>
              </a:rPr>
              <a:t>Reģistrēto noziedzīgo nodarījumu skaits reģionos</a:t>
            </a:r>
            <a:endParaRPr lang="lv-LV" sz="1500" dirty="0">
              <a:effectLst/>
            </a:endParaRPr>
          </a:p>
          <a:p>
            <a:pPr>
              <a:defRPr sz="15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300" b="0" i="0" baseline="0" dirty="0">
                <a:effectLst/>
              </a:rPr>
              <a:t>( % īpatsvars no reģistrētiem valstī )</a:t>
            </a:r>
            <a:endParaRPr lang="lv-LV" sz="13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9941081740164138E-2"/>
          <c:y val="0.20713282939702227"/>
          <c:w val="0.96011783651967175"/>
          <c:h val="0.68510371142023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2747C2D-A741-4E19-AE13-2BA6765A25DA}" type="VALUE">
                      <a:rPr lang="en-US" b="0"/>
                      <a:pPr/>
                      <a:t>[VALUE]</a:t>
                    </a:fld>
                    <a:r>
                      <a:rPr lang="en-US" b="0"/>
                      <a:t> (0,1%)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D85-4AC2-AF8B-3E11BB7BA27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82EF574-6035-41F7-A9BF-3184C09B56FD}" type="VALUE">
                      <a:rPr lang="en-US"/>
                      <a:pPr/>
                      <a:t>[VALUE]</a:t>
                    </a:fld>
                    <a:r>
                      <a:rPr lang="en-US"/>
                      <a:t> (8,2%)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D85-4AC2-AF8B-3E11BB7BA27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E193865-1438-4325-A6DA-2036AAB4D904}" type="VALUE">
                      <a:rPr lang="en-US"/>
                      <a:pPr/>
                      <a:t>[VALUE]</a:t>
                    </a:fld>
                    <a:r>
                      <a:rPr lang="en-US"/>
                      <a:t> (10,4%)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D85-4AC2-AF8B-3E11BB7BA27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B536148-B685-41AB-957B-2AAC7DCCB8C1}" type="VALUE">
                      <a:rPr lang="en-US"/>
                      <a:pPr/>
                      <a:t>[VALUE]</a:t>
                    </a:fld>
                    <a:r>
                      <a:rPr lang="en-US"/>
                      <a:t> (12%)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D85-4AC2-AF8B-3E11BB7BA27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D8CE70A-C551-42D3-A97D-A4C7770DBFA1}" type="VALUE">
                      <a:rPr lang="en-US"/>
                      <a:pPr/>
                      <a:t>[VALUE]</a:t>
                    </a:fld>
                    <a:r>
                      <a:rPr lang="en-US"/>
                      <a:t> (13,2%)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D85-4AC2-AF8B-3E11BB7BA27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DAAE5587-C50B-4A57-BA6A-438496AA78C9}" type="VALUE">
                      <a:rPr lang="en-US"/>
                      <a:pPr/>
                      <a:t>[VALUE]</a:t>
                    </a:fld>
                    <a:r>
                      <a:rPr lang="en-US"/>
                      <a:t> (14,5%)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D85-4AC2-AF8B-3E11BB7BA27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60F184A8-12F1-4224-9F6C-CDBD82812421}" type="VALUE">
                      <a:rPr lang="en-US"/>
                      <a:pPr/>
                      <a:t>[VALUE]</a:t>
                    </a:fld>
                    <a:r>
                      <a:rPr lang="en-US"/>
                      <a:t> (41,6%)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D85-4AC2-AF8B-3E11BB7BA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'3'!$A$2:$A$8</c:f>
              <c:strCache>
                <c:ptCount val="7"/>
                <c:pt idx="0">
                  <c:v>nav adreses</c:v>
                </c:pt>
                <c:pt idx="1">
                  <c:v>Vidzemes reģions</c:v>
                </c:pt>
                <c:pt idx="2">
                  <c:v>Kurzemes reģions</c:v>
                </c:pt>
                <c:pt idx="3">
                  <c:v>Zemgales reģions</c:v>
                </c:pt>
                <c:pt idx="4">
                  <c:v>Latgales reģions</c:v>
                </c:pt>
                <c:pt idx="5">
                  <c:v>Pierīgas reģions</c:v>
                </c:pt>
                <c:pt idx="6">
                  <c:v>Rīgas reģions</c:v>
                </c:pt>
              </c:strCache>
            </c:strRef>
          </c:cat>
          <c:val>
            <c:numRef>
              <c:f>'3'!$B$2:$B$8</c:f>
              <c:numCache>
                <c:formatCode>General</c:formatCode>
                <c:ptCount val="7"/>
                <c:pt idx="0">
                  <c:v>54</c:v>
                </c:pt>
                <c:pt idx="1">
                  <c:v>3907</c:v>
                </c:pt>
                <c:pt idx="2" formatCode="#,##0">
                  <c:v>4933</c:v>
                </c:pt>
                <c:pt idx="3" formatCode="#,##0">
                  <c:v>5666</c:v>
                </c:pt>
                <c:pt idx="4" formatCode="#,##0">
                  <c:v>6276</c:v>
                </c:pt>
                <c:pt idx="5" formatCode="#,##0">
                  <c:v>6856</c:v>
                </c:pt>
                <c:pt idx="6" formatCode="#,##0">
                  <c:v>19714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D85-4AC2-AF8B-3E11BB7BA276}"/>
            </c:ext>
          </c:extLst>
        </c:ser>
        <c:ser>
          <c:idx val="1"/>
          <c:order val="1"/>
          <c:tx>
            <c:strRef>
              <c:f>'3'!$C$1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1971EEE-42C8-4F8F-893F-B4A1BC6FBD97}" type="VALUE">
                      <a:rPr lang="en-US"/>
                      <a:pPr/>
                      <a:t>[VALUE]</a:t>
                    </a:fld>
                    <a:r>
                      <a:rPr lang="en-US"/>
                      <a:t> (0,2%)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D85-4AC2-AF8B-3E11BB7BA27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368E246-2A8B-4669-A093-CB3D75F406E8}" type="VALUE">
                      <a:rPr lang="en-US"/>
                      <a:pPr/>
                      <a:t>[VALUE]</a:t>
                    </a:fld>
                    <a:r>
                      <a:rPr lang="en-US"/>
                      <a:t> (7,7%)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D85-4AC2-AF8B-3E11BB7BA27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93E5774-69FF-4A73-8312-F421AC3BF147}" type="VALUE">
                      <a:rPr lang="en-US"/>
                      <a:pPr/>
                      <a:t>[VALUE]</a:t>
                    </a:fld>
                    <a:r>
                      <a:rPr lang="en-US"/>
                      <a:t> (9,3%)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D85-4AC2-AF8B-3E11BB7BA27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5C557C8-2726-42DD-8004-18F94C728A0D}" type="VALUE">
                      <a:rPr lang="en-US"/>
                      <a:pPr/>
                      <a:t>[VALUE]</a:t>
                    </a:fld>
                    <a:r>
                      <a:rPr lang="en-US"/>
                      <a:t> (11,3%)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D85-4AC2-AF8B-3E11BB7BA27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8F9343F7-922F-4790-9B0D-810BA52785E8}" type="VALUE">
                      <a:rPr lang="en-US"/>
                      <a:pPr/>
                      <a:t>[VALUE]</a:t>
                    </a:fld>
                    <a:r>
                      <a:rPr lang="en-US"/>
                      <a:t> (14,4%)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0D85-4AC2-AF8B-3E11BB7BA27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FA6E07FA-BE5F-4663-B4F2-9BFE911633EE}" type="VALUE">
                      <a:rPr lang="en-US"/>
                      <a:pPr/>
                      <a:t>[VALUE]</a:t>
                    </a:fld>
                    <a:r>
                      <a:rPr lang="en-US"/>
                      <a:t> (13,5%)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D85-4AC2-AF8B-3E11BB7BA27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2BEE30FB-97C3-419E-88B0-7D8A4A523507}" type="VALUE">
                      <a:rPr lang="en-US"/>
                      <a:pPr/>
                      <a:t>[VALUE]</a:t>
                    </a:fld>
                    <a:r>
                      <a:rPr lang="en-US"/>
                      <a:t> (43,5%)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0D85-4AC2-AF8B-3E11BB7BA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8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'3'!$A$2:$A$8</c:f>
              <c:strCache>
                <c:ptCount val="7"/>
                <c:pt idx="0">
                  <c:v>nav adreses</c:v>
                </c:pt>
                <c:pt idx="1">
                  <c:v>Vidzemes reģions</c:v>
                </c:pt>
                <c:pt idx="2">
                  <c:v>Kurzemes reģions</c:v>
                </c:pt>
                <c:pt idx="3">
                  <c:v>Zemgales reģions</c:v>
                </c:pt>
                <c:pt idx="4">
                  <c:v>Latgales reģions</c:v>
                </c:pt>
                <c:pt idx="5">
                  <c:v>Pierīgas reģions</c:v>
                </c:pt>
                <c:pt idx="6">
                  <c:v>Rīgas reģions</c:v>
                </c:pt>
              </c:strCache>
            </c:strRef>
          </c:cat>
          <c:val>
            <c:numRef>
              <c:f>'3'!$C$2:$C$8</c:f>
              <c:numCache>
                <c:formatCode>#,##0</c:formatCode>
                <c:ptCount val="7"/>
                <c:pt idx="0" formatCode="General">
                  <c:v>78</c:v>
                </c:pt>
                <c:pt idx="1">
                  <c:v>3537</c:v>
                </c:pt>
                <c:pt idx="2">
                  <c:v>4255</c:v>
                </c:pt>
                <c:pt idx="3">
                  <c:v>5160</c:v>
                </c:pt>
                <c:pt idx="4">
                  <c:v>6574</c:v>
                </c:pt>
                <c:pt idx="5">
                  <c:v>6177</c:v>
                </c:pt>
                <c:pt idx="6">
                  <c:v>19858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0D85-4AC2-AF8B-3E11BB7BA276}"/>
            </c:ext>
          </c:extLst>
        </c:ser>
        <c:ser>
          <c:idx val="2"/>
          <c:order val="2"/>
          <c:tx>
            <c:strRef>
              <c:f>'3'!$D$1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33AE7BB-661C-4B41-8ADD-CC931A6E96A3}" type="VALUE">
                      <a:rPr lang="en-US"/>
                      <a:pPr/>
                      <a:t>[VALUE]</a:t>
                    </a:fld>
                    <a:r>
                      <a:rPr lang="en-US"/>
                      <a:t> (0,1%)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0D85-4AC2-AF8B-3E11BB7BA27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53B0936-6215-4CEF-969C-E565598ED687}" type="VALUE">
                      <a:rPr lang="en-US"/>
                      <a:pPr/>
                      <a:t>[VALUE]</a:t>
                    </a:fld>
                    <a:r>
                      <a:rPr lang="en-US"/>
                      <a:t> (7,7%)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0D85-4AC2-AF8B-3E11BB7BA27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75460D7-A7AB-4A81-93CE-2F3FD85C2EB6}" type="VALUE">
                      <a:rPr lang="en-US"/>
                      <a:pPr/>
                      <a:t>[VALUE]</a:t>
                    </a:fld>
                    <a:r>
                      <a:rPr lang="en-US"/>
                      <a:t> (9,6%)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0D85-4AC2-AF8B-3E11BB7BA27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784BA4A-0563-49D9-91C0-1750EA8E82A4}" type="VALUE">
                      <a:rPr lang="en-US"/>
                      <a:pPr/>
                      <a:t>[VALUE]</a:t>
                    </a:fld>
                    <a:r>
                      <a:rPr lang="en-US"/>
                      <a:t> (10,8%)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0D85-4AC2-AF8B-3E11BB7BA27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8F94206-14F2-4393-B5B0-BDCED46EFDE6}" type="VALUE">
                      <a:rPr lang="en-US"/>
                      <a:pPr/>
                      <a:t>[VALUE]</a:t>
                    </a:fld>
                    <a:r>
                      <a:rPr lang="en-US"/>
                      <a:t> (13,2%)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0D85-4AC2-AF8B-3E11BB7BA27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71D5AB03-317D-4597-9242-AFF828F2B1E4}" type="VALUE">
                      <a:rPr lang="en-US"/>
                      <a:pPr/>
                      <a:t>[VALUE]</a:t>
                    </a:fld>
                    <a:r>
                      <a:rPr lang="en-US"/>
                      <a:t> (14,7%)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0D85-4AC2-AF8B-3E11BB7BA27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CC60C60B-DD21-4E05-AED7-257E15AD5FAC}" type="VALUE">
                      <a:rPr lang="en-US"/>
                      <a:pPr/>
                      <a:t>[VALUE]</a:t>
                    </a:fld>
                    <a:r>
                      <a:rPr lang="en-US"/>
                      <a:t> (44,5%)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0D85-4AC2-AF8B-3E11BB7BA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'3'!$A$2:$A$8</c:f>
              <c:strCache>
                <c:ptCount val="7"/>
                <c:pt idx="0">
                  <c:v>nav adreses</c:v>
                </c:pt>
                <c:pt idx="1">
                  <c:v>Vidzemes reģions</c:v>
                </c:pt>
                <c:pt idx="2">
                  <c:v>Kurzemes reģions</c:v>
                </c:pt>
                <c:pt idx="3">
                  <c:v>Zemgales reģions</c:v>
                </c:pt>
                <c:pt idx="4">
                  <c:v>Latgales reģions</c:v>
                </c:pt>
                <c:pt idx="5">
                  <c:v>Pierīgas reģions</c:v>
                </c:pt>
                <c:pt idx="6">
                  <c:v>Rīgas reģions</c:v>
                </c:pt>
              </c:strCache>
            </c:strRef>
          </c:cat>
          <c:val>
            <c:numRef>
              <c:f>'3'!$D$2:$D$8</c:f>
              <c:numCache>
                <c:formatCode>#,##0</c:formatCode>
                <c:ptCount val="7"/>
                <c:pt idx="0" formatCode="General">
                  <c:v>63</c:v>
                </c:pt>
                <c:pt idx="1">
                  <c:v>3408</c:v>
                </c:pt>
                <c:pt idx="2">
                  <c:v>3979</c:v>
                </c:pt>
                <c:pt idx="3">
                  <c:v>4777</c:v>
                </c:pt>
                <c:pt idx="4">
                  <c:v>5844</c:v>
                </c:pt>
                <c:pt idx="5">
                  <c:v>6484</c:v>
                </c:pt>
                <c:pt idx="6">
                  <c:v>19695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0D85-4AC2-AF8B-3E11BB7BA2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469888"/>
        <c:axId val="114844416"/>
      </c:barChart>
      <c:catAx>
        <c:axId val="11446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14844416"/>
        <c:crosses val="autoZero"/>
        <c:auto val="1"/>
        <c:lblAlgn val="ctr"/>
        <c:lblOffset val="100"/>
        <c:noMultiLvlLbl val="0"/>
      </c:catAx>
      <c:valAx>
        <c:axId val="114844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46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36672448676337543"/>
          <c:y val="0.12591220758032667"/>
          <c:w val="0.27380218618204366"/>
          <c:h val="5.2813668320096673E-2"/>
        </c:manualLayout>
      </c:layout>
      <c:overlay val="1"/>
      <c:spPr>
        <a:noFill/>
        <a:ln w="952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'22.'!$A$2</c:f>
              <c:strCache>
                <c:ptCount val="1"/>
                <c:pt idx="0">
                  <c:v>Prokuroru uzraudzībā uzsākto kriminālprocesu skaits</c:v>
                </c:pt>
              </c:strCache>
            </c:strRef>
          </c:tx>
          <c:spPr>
            <a:gradFill>
              <a:gsLst>
                <a:gs pos="70000">
                  <a:srgbClr val="C00000"/>
                </a:gs>
                <a:gs pos="84000">
                  <a:srgbClr val="0000FF"/>
                </a:gs>
                <a:gs pos="100000">
                  <a:srgbClr val="0000FF"/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'22.'!$B$1:$I$1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'22.'!$B$2:$I$2</c:f>
              <c:numCache>
                <c:formatCode>General</c:formatCode>
                <c:ptCount val="8"/>
                <c:pt idx="0">
                  <c:v>52427</c:v>
                </c:pt>
                <c:pt idx="1">
                  <c:v>53232</c:v>
                </c:pt>
                <c:pt idx="2">
                  <c:v>47988</c:v>
                </c:pt>
                <c:pt idx="3">
                  <c:v>47763</c:v>
                </c:pt>
                <c:pt idx="4">
                  <c:v>48596</c:v>
                </c:pt>
                <c:pt idx="5">
                  <c:v>48962</c:v>
                </c:pt>
                <c:pt idx="6">
                  <c:v>46552</c:v>
                </c:pt>
                <c:pt idx="7">
                  <c:v>43490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91-4AEE-8736-6755F03119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977856"/>
        <c:axId val="141980800"/>
      </c:barChart>
      <c:catAx>
        <c:axId val="141977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1980800"/>
        <c:crosses val="autoZero"/>
        <c:auto val="1"/>
        <c:lblAlgn val="ctr"/>
        <c:lblOffset val="100"/>
        <c:noMultiLvlLbl val="0"/>
      </c:catAx>
      <c:valAx>
        <c:axId val="141980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97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500" b="1" i="0" baseline="0">
                <a:effectLst/>
              </a:rPr>
              <a:t>Prokurora uzraudzība par likuma ievērošanu pirmstiesas izmeklēšanā</a:t>
            </a:r>
            <a:endParaRPr lang="lv-LV" sz="15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'23.'!$A$2</c:f>
              <c:strCache>
                <c:ptCount val="1"/>
                <c:pt idx="0">
                  <c:v>Atcelti lēmumi par atteikšanos uzsākt kriminālprocesu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00B0F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'23.'!$B$1:$I$1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'23.'!$B$2:$I$2</c:f>
              <c:numCache>
                <c:formatCode>General</c:formatCode>
                <c:ptCount val="8"/>
                <c:pt idx="0">
                  <c:v>1588</c:v>
                </c:pt>
                <c:pt idx="1">
                  <c:v>1379</c:v>
                </c:pt>
                <c:pt idx="2">
                  <c:v>1269</c:v>
                </c:pt>
                <c:pt idx="3">
                  <c:v>1443</c:v>
                </c:pt>
                <c:pt idx="4">
                  <c:v>1514</c:v>
                </c:pt>
                <c:pt idx="5">
                  <c:v>1499</c:v>
                </c:pt>
                <c:pt idx="6">
                  <c:v>1336</c:v>
                </c:pt>
                <c:pt idx="7">
                  <c:v>1441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9D6-4420-92CA-798AF3386402}"/>
            </c:ext>
          </c:extLst>
        </c:ser>
        <c:ser>
          <c:idx val="1"/>
          <c:order val="1"/>
          <c:tx>
            <c:strRef>
              <c:f>'23.'!$A$3</c:f>
              <c:strCache>
                <c:ptCount val="1"/>
                <c:pt idx="0">
                  <c:v>Atcelti lēmumi par krimināllietas izbeigšanu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FFF00"/>
              </a:solidFill>
              <a:ln w="9525">
                <a:solidFill>
                  <a:srgbClr val="0000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'23.'!$B$1:$I$1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'23.'!$B$3:$I$3</c:f>
              <c:numCache>
                <c:formatCode>General</c:formatCode>
                <c:ptCount val="8"/>
                <c:pt idx="0">
                  <c:v>501</c:v>
                </c:pt>
                <c:pt idx="1">
                  <c:v>527</c:v>
                </c:pt>
                <c:pt idx="2">
                  <c:v>558</c:v>
                </c:pt>
                <c:pt idx="3">
                  <c:v>516</c:v>
                </c:pt>
                <c:pt idx="4">
                  <c:v>468</c:v>
                </c:pt>
                <c:pt idx="5">
                  <c:v>468</c:v>
                </c:pt>
                <c:pt idx="6">
                  <c:v>403</c:v>
                </c:pt>
                <c:pt idx="7">
                  <c:v>331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9D6-4420-92CA-798AF3386402}"/>
            </c:ext>
          </c:extLst>
        </c:ser>
        <c:ser>
          <c:idx val="2"/>
          <c:order val="2"/>
          <c:tx>
            <c:strRef>
              <c:f>'23.'!$A$4</c:f>
              <c:strCache>
                <c:ptCount val="1"/>
                <c:pt idx="0">
                  <c:v>Atdotas lietas atpakaļ izmeklēšanas turpināšanai 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00CC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1.2062727703773465E-2"/>
                  <c:y val="-1.6862088218872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D6-4420-92CA-798AF3386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'23.'!$B$1:$I$1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'23.'!$B$4:$I$4</c:f>
              <c:numCache>
                <c:formatCode>General</c:formatCode>
                <c:ptCount val="8"/>
                <c:pt idx="0">
                  <c:v>308</c:v>
                </c:pt>
                <c:pt idx="1">
                  <c:v>342</c:v>
                </c:pt>
                <c:pt idx="2">
                  <c:v>299</c:v>
                </c:pt>
                <c:pt idx="3">
                  <c:v>284</c:v>
                </c:pt>
                <c:pt idx="4">
                  <c:v>269</c:v>
                </c:pt>
                <c:pt idx="5">
                  <c:v>273</c:v>
                </c:pt>
                <c:pt idx="6">
                  <c:v>250</c:v>
                </c:pt>
                <c:pt idx="7">
                  <c:v>243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9D6-4420-92CA-798AF338640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856960"/>
        <c:axId val="144858496"/>
      </c:lineChart>
      <c:catAx>
        <c:axId val="144856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4858496"/>
        <c:crosses val="autoZero"/>
        <c:auto val="1"/>
        <c:lblAlgn val="ctr"/>
        <c:lblOffset val="100"/>
        <c:noMultiLvlLbl val="0"/>
      </c:catAx>
      <c:valAx>
        <c:axId val="144858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85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24186851842095669"/>
          <c:y val="0.86159405953652779"/>
          <c:w val="0.52591314532110534"/>
          <c:h val="0.12500560545509701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37875550413769E-2"/>
          <c:y val="3.3832437611965201E-2"/>
          <c:w val="0.9759543557880811"/>
          <c:h val="0.8502564262800486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74528"/>
        <c:axId val="106776064"/>
      </c:barChart>
      <c:catAx>
        <c:axId val="10677452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06776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776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774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'24.'!$A$2</c:f>
              <c:strCache>
                <c:ptCount val="1"/>
                <c:pt idx="0">
                  <c:v>Prokurora iesniegumi par likumu pārkāpumiem pirmstiesas procesā</c:v>
                </c:pt>
              </c:strCache>
            </c:strRef>
          </c:tx>
          <c:spPr>
            <a:gradFill>
              <a:gsLst>
                <a:gs pos="100000">
                  <a:srgbClr val="2E00C2"/>
                </a:gs>
                <a:gs pos="14000">
                  <a:srgbClr val="C00000"/>
                </a:gs>
                <a:gs pos="90000">
                  <a:srgbClr val="00CC00"/>
                </a:gs>
                <a:gs pos="100000">
                  <a:srgbClr val="0000FF"/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'24.'!$B$1:$I$1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'24.'!$B$2:$I$2</c:f>
              <c:numCache>
                <c:formatCode>General</c:formatCode>
                <c:ptCount val="8"/>
                <c:pt idx="0">
                  <c:v>334</c:v>
                </c:pt>
                <c:pt idx="1">
                  <c:v>499</c:v>
                </c:pt>
                <c:pt idx="2">
                  <c:v>497</c:v>
                </c:pt>
                <c:pt idx="3">
                  <c:v>474</c:v>
                </c:pt>
                <c:pt idx="4">
                  <c:v>716</c:v>
                </c:pt>
                <c:pt idx="5">
                  <c:v>655</c:v>
                </c:pt>
                <c:pt idx="6">
                  <c:v>621</c:v>
                </c:pt>
                <c:pt idx="7">
                  <c:v>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29-48B1-8FCF-86BA7F3948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791296"/>
        <c:axId val="106793984"/>
      </c:barChart>
      <c:catAx>
        <c:axId val="106791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06793984"/>
        <c:crosses val="autoZero"/>
        <c:auto val="1"/>
        <c:lblAlgn val="ctr"/>
        <c:lblOffset val="100"/>
        <c:noMultiLvlLbl val="0"/>
      </c:catAx>
      <c:valAx>
        <c:axId val="106793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79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500" b="1" i="0" baseline="0">
                <a:effectLst/>
              </a:rPr>
              <a:t>Prokuroru darbs pirmstiesas kriminālprocesā</a:t>
            </a:r>
            <a:endParaRPr lang="lv-LV" sz="15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'25.'!$A$2</c:f>
              <c:strCache>
                <c:ptCount val="1"/>
                <c:pt idx="0">
                  <c:v>Pieņemtas lietas prokuratūras lietvedībā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CC99FF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'25.'!$B$2:$I$2</c:f>
              <c:numCache>
                <c:formatCode>General</c:formatCode>
                <c:ptCount val="8"/>
                <c:pt idx="0">
                  <c:v>13593</c:v>
                </c:pt>
                <c:pt idx="1">
                  <c:v>13305</c:v>
                </c:pt>
                <c:pt idx="2">
                  <c:v>13372</c:v>
                </c:pt>
                <c:pt idx="3">
                  <c:v>13170</c:v>
                </c:pt>
                <c:pt idx="4">
                  <c:v>13237</c:v>
                </c:pt>
                <c:pt idx="5">
                  <c:v>14307</c:v>
                </c:pt>
                <c:pt idx="6">
                  <c:v>14409</c:v>
                </c:pt>
                <c:pt idx="7">
                  <c:v>13483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2A-44F2-870A-06849812BE89}"/>
            </c:ext>
          </c:extLst>
        </c:ser>
        <c:ser>
          <c:idx val="1"/>
          <c:order val="1"/>
          <c:tx>
            <c:strRef>
              <c:f>'25.'!$A$3</c:f>
              <c:strCache>
                <c:ptCount val="1"/>
                <c:pt idx="0">
                  <c:v>Pabeigts pirmstiesas kriminālprocess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FFFF00"/>
              </a:solidFill>
              <a:ln w="9525">
                <a:solidFill>
                  <a:srgbClr val="0000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'25.'!$B$3:$I$3</c:f>
              <c:numCache>
                <c:formatCode>General</c:formatCode>
                <c:ptCount val="8"/>
                <c:pt idx="0">
                  <c:v>11827</c:v>
                </c:pt>
                <c:pt idx="1">
                  <c:v>11513</c:v>
                </c:pt>
                <c:pt idx="2">
                  <c:v>11680</c:v>
                </c:pt>
                <c:pt idx="3">
                  <c:v>11501</c:v>
                </c:pt>
                <c:pt idx="4">
                  <c:v>11482</c:v>
                </c:pt>
                <c:pt idx="5">
                  <c:v>12238</c:v>
                </c:pt>
                <c:pt idx="6">
                  <c:v>12693</c:v>
                </c:pt>
                <c:pt idx="7">
                  <c:v>11767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C2A-44F2-870A-06849812BE89}"/>
            </c:ext>
          </c:extLst>
        </c:ser>
        <c:ser>
          <c:idx val="2"/>
          <c:order val="2"/>
          <c:tx>
            <c:strRef>
              <c:f>'25.'!$A$4</c:f>
              <c:strCache>
                <c:ptCount val="1"/>
                <c:pt idx="0">
                  <c:v>Nepabeigto lietu atlikums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rgbClr val="00CC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'25.'!$B$4:$I$4</c:f>
              <c:numCache>
                <c:formatCode>General</c:formatCode>
                <c:ptCount val="8"/>
                <c:pt idx="0">
                  <c:v>513</c:v>
                </c:pt>
                <c:pt idx="1">
                  <c:v>498</c:v>
                </c:pt>
                <c:pt idx="2">
                  <c:v>508</c:v>
                </c:pt>
                <c:pt idx="3">
                  <c:v>408</c:v>
                </c:pt>
                <c:pt idx="4">
                  <c:v>466</c:v>
                </c:pt>
                <c:pt idx="5">
                  <c:v>519</c:v>
                </c:pt>
                <c:pt idx="6">
                  <c:v>449</c:v>
                </c:pt>
                <c:pt idx="7">
                  <c:v>474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C2A-44F2-870A-06849812BE8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196544"/>
        <c:axId val="145198080"/>
      </c:lineChart>
      <c:catAx>
        <c:axId val="14519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5198080"/>
        <c:crosses val="autoZero"/>
        <c:auto val="1"/>
        <c:lblAlgn val="ctr"/>
        <c:lblOffset val="100"/>
        <c:noMultiLvlLbl val="0"/>
      </c:catAx>
      <c:valAx>
        <c:axId val="145198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19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>
                <a:solidFill>
                  <a:sysClr val="windowText" lastClr="000000"/>
                </a:solidFill>
              </a:rPr>
              <a:t>Kriminālprocesu skaits, kuri pabeigti uz nereabilitējošiem pamatiem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'26.'!$A$2</c:f>
              <c:strCache>
                <c:ptCount val="1"/>
                <c:pt idx="0">
                  <c:v>KPL 379.p. 1.un 2.d.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'26.'!$B$1:$F$1</c:f>
              <c:strCache>
                <c:ptCount val="5"/>
                <c:pt idx="0">
                  <c:v>2013.g.</c:v>
                </c:pt>
                <c:pt idx="1">
                  <c:v>2014.g.</c:v>
                </c:pt>
                <c:pt idx="2">
                  <c:v>2015.g.</c:v>
                </c:pt>
                <c:pt idx="3">
                  <c:v>2016.g.</c:v>
                </c:pt>
                <c:pt idx="4">
                  <c:v>2017.g.</c:v>
                </c:pt>
              </c:strCache>
            </c:strRef>
          </c:cat>
          <c:val>
            <c:numRef>
              <c:f>'26.'!$B$2:$F$2</c:f>
              <c:numCache>
                <c:formatCode>General</c:formatCode>
                <c:ptCount val="5"/>
                <c:pt idx="0">
                  <c:v>316</c:v>
                </c:pt>
                <c:pt idx="1">
                  <c:v>248</c:v>
                </c:pt>
                <c:pt idx="2">
                  <c:v>250</c:v>
                </c:pt>
                <c:pt idx="3">
                  <c:v>261</c:v>
                </c:pt>
                <c:pt idx="4">
                  <c:v>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07-4F2E-9AE7-245C92CD1600}"/>
            </c:ext>
          </c:extLst>
        </c:ser>
        <c:ser>
          <c:idx val="1"/>
          <c:order val="1"/>
          <c:tx>
            <c:strRef>
              <c:f>'26.'!$A$3</c:f>
              <c:strCache>
                <c:ptCount val="1"/>
                <c:pt idx="0">
                  <c:v>KPL 377.p. 9.pkt.</c:v>
                </c:pt>
              </c:strCache>
            </c:strRef>
          </c:tx>
          <c:spPr>
            <a:solidFill>
              <a:srgbClr val="0080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'26.'!$B$1:$F$1</c:f>
              <c:strCache>
                <c:ptCount val="5"/>
                <c:pt idx="0">
                  <c:v>2013.g.</c:v>
                </c:pt>
                <c:pt idx="1">
                  <c:v>2014.g.</c:v>
                </c:pt>
                <c:pt idx="2">
                  <c:v>2015.g.</c:v>
                </c:pt>
                <c:pt idx="3">
                  <c:v>2016.g.</c:v>
                </c:pt>
                <c:pt idx="4">
                  <c:v>2017.g.</c:v>
                </c:pt>
              </c:strCache>
            </c:strRef>
          </c:cat>
          <c:val>
            <c:numRef>
              <c:f>'26.'!$B$3:$F$3</c:f>
              <c:numCache>
                <c:formatCode>General</c:formatCode>
                <c:ptCount val="5"/>
                <c:pt idx="0">
                  <c:v>211</c:v>
                </c:pt>
                <c:pt idx="1">
                  <c:v>186</c:v>
                </c:pt>
                <c:pt idx="2">
                  <c:v>174</c:v>
                </c:pt>
                <c:pt idx="3">
                  <c:v>209</c:v>
                </c:pt>
                <c:pt idx="4">
                  <c:v>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07-4F2E-9AE7-245C92CD1600}"/>
            </c:ext>
          </c:extLst>
        </c:ser>
        <c:ser>
          <c:idx val="2"/>
          <c:order val="2"/>
          <c:tx>
            <c:strRef>
              <c:f>'26.'!$A$4</c:f>
              <c:strCache>
                <c:ptCount val="1"/>
                <c:pt idx="0">
                  <c:v> KPL 415.p.</c:v>
                </c:pt>
              </c:strCache>
            </c:strRef>
          </c:tx>
          <c:spPr>
            <a:solidFill>
              <a:srgbClr val="0000FF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'26.'!$B$1:$F$1</c:f>
              <c:strCache>
                <c:ptCount val="5"/>
                <c:pt idx="0">
                  <c:v>2013.g.</c:v>
                </c:pt>
                <c:pt idx="1">
                  <c:v>2014.g.</c:v>
                </c:pt>
                <c:pt idx="2">
                  <c:v>2015.g.</c:v>
                </c:pt>
                <c:pt idx="3">
                  <c:v>2016.g.</c:v>
                </c:pt>
                <c:pt idx="4">
                  <c:v>2017.g.</c:v>
                </c:pt>
              </c:strCache>
            </c:strRef>
          </c:cat>
          <c:val>
            <c:numRef>
              <c:f>'26.'!$B$4:$F$4</c:f>
              <c:numCache>
                <c:formatCode>General</c:formatCode>
                <c:ptCount val="5"/>
                <c:pt idx="0">
                  <c:v>551</c:v>
                </c:pt>
                <c:pt idx="1">
                  <c:v>455</c:v>
                </c:pt>
                <c:pt idx="2">
                  <c:v>416</c:v>
                </c:pt>
                <c:pt idx="3">
                  <c:v>492</c:v>
                </c:pt>
                <c:pt idx="4">
                  <c:v>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07-4F2E-9AE7-245C92CD1600}"/>
            </c:ext>
          </c:extLst>
        </c:ser>
        <c:ser>
          <c:idx val="3"/>
          <c:order val="3"/>
          <c:tx>
            <c:strRef>
              <c:f>'26.'!$A$5</c:f>
              <c:strCache>
                <c:ptCount val="1"/>
                <c:pt idx="0">
                  <c:v>KPL 421.p.</c:v>
                </c:pt>
              </c:strCache>
            </c:strRef>
          </c:tx>
          <c:spPr>
            <a:solidFill>
              <a:srgbClr val="FF99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'26.'!$B$1:$F$1</c:f>
              <c:strCache>
                <c:ptCount val="5"/>
                <c:pt idx="0">
                  <c:v>2013.g.</c:v>
                </c:pt>
                <c:pt idx="1">
                  <c:v>2014.g.</c:v>
                </c:pt>
                <c:pt idx="2">
                  <c:v>2015.g.</c:v>
                </c:pt>
                <c:pt idx="3">
                  <c:v>2016.g.</c:v>
                </c:pt>
                <c:pt idx="4">
                  <c:v>2017.g.</c:v>
                </c:pt>
              </c:strCache>
            </c:strRef>
          </c:cat>
          <c:val>
            <c:numRef>
              <c:f>'26.'!$B$5:$F$5</c:f>
              <c:numCache>
                <c:formatCode>General</c:formatCode>
                <c:ptCount val="5"/>
                <c:pt idx="0">
                  <c:v>1553</c:v>
                </c:pt>
                <c:pt idx="1">
                  <c:v>1512</c:v>
                </c:pt>
                <c:pt idx="2">
                  <c:v>1572</c:v>
                </c:pt>
                <c:pt idx="3">
                  <c:v>1709</c:v>
                </c:pt>
                <c:pt idx="4">
                  <c:v>1735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707-4F2E-9AE7-245C92CD16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586816"/>
        <c:axId val="145596800"/>
      </c:barChart>
      <c:catAx>
        <c:axId val="145586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5596800"/>
        <c:crosses val="autoZero"/>
        <c:auto val="1"/>
        <c:lblAlgn val="ctr"/>
        <c:lblOffset val="100"/>
        <c:noMultiLvlLbl val="0"/>
      </c:catAx>
      <c:valAx>
        <c:axId val="145596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58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99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500" b="1"/>
              <a:t>Valsts apsūdzības uzturēšana</a:t>
            </a:r>
            <a:endParaRPr lang="lv-LV" sz="1500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'27.'!$A$2</c:f>
              <c:strCache>
                <c:ptCount val="1"/>
                <c:pt idx="0">
                  <c:v>Izskatītās krimināllietas 1.instances tiesā </c:v>
                </c:pt>
              </c:strCache>
            </c:strRef>
          </c:tx>
          <c:spPr>
            <a:solidFill>
              <a:srgbClr val="FFC0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'27.'!$B$1:$I$1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'27.'!$B$2:$I$2</c:f>
              <c:numCache>
                <c:formatCode>General</c:formatCode>
                <c:ptCount val="8"/>
                <c:pt idx="0">
                  <c:v>8612</c:v>
                </c:pt>
                <c:pt idx="1">
                  <c:v>8378</c:v>
                </c:pt>
                <c:pt idx="2">
                  <c:v>8348</c:v>
                </c:pt>
                <c:pt idx="3">
                  <c:v>8007</c:v>
                </c:pt>
                <c:pt idx="4">
                  <c:v>8425</c:v>
                </c:pt>
                <c:pt idx="5">
                  <c:v>8930</c:v>
                </c:pt>
                <c:pt idx="6">
                  <c:v>8677</c:v>
                </c:pt>
                <c:pt idx="7">
                  <c:v>8577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CD-42E8-836E-0C2F1AC6F947}"/>
            </c:ext>
          </c:extLst>
        </c:ser>
        <c:ser>
          <c:idx val="1"/>
          <c:order val="1"/>
          <c:tx>
            <c:strRef>
              <c:f>'27.'!$A$3</c:f>
              <c:strCache>
                <c:ptCount val="1"/>
                <c:pt idx="0">
                  <c:v>Izskatītās krimināllietas apelācijas instances tiesā (t.sk. sniegts rakstveida viedoklis)</c:v>
                </c:pt>
              </c:strCache>
            </c:strRef>
          </c:tx>
          <c:spPr>
            <a:solidFill>
              <a:srgbClr val="0099FF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'27.'!$B$1:$I$1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'27.'!$B$3:$I$3</c:f>
              <c:numCache>
                <c:formatCode>General</c:formatCode>
                <c:ptCount val="8"/>
                <c:pt idx="0">
                  <c:v>1469</c:v>
                </c:pt>
                <c:pt idx="1">
                  <c:v>1516</c:v>
                </c:pt>
                <c:pt idx="2">
                  <c:v>1579</c:v>
                </c:pt>
                <c:pt idx="3">
                  <c:v>1629</c:v>
                </c:pt>
                <c:pt idx="4">
                  <c:v>1477</c:v>
                </c:pt>
                <c:pt idx="5">
                  <c:v>1396</c:v>
                </c:pt>
                <c:pt idx="6">
                  <c:v>1378</c:v>
                </c:pt>
                <c:pt idx="7">
                  <c:v>1339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CD-42E8-836E-0C2F1AC6F9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908864"/>
        <c:axId val="145910400"/>
      </c:barChart>
      <c:catAx>
        <c:axId val="145908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5910400"/>
        <c:crosses val="autoZero"/>
        <c:auto val="1"/>
        <c:lblAlgn val="ctr"/>
        <c:lblOffset val="100"/>
        <c:noMultiLvlLbl val="0"/>
      </c:catAx>
      <c:valAx>
        <c:axId val="145910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90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12036264917051671"/>
          <c:y val="0.90193369567883508"/>
          <c:w val="0.76751625630430265"/>
          <c:h val="8.432324258343589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/>
              <a:t>Tiesai nodoto personu skaits</a:t>
            </a:r>
          </a:p>
        </c:rich>
      </c:tx>
      <c:layout>
        <c:manualLayout>
          <c:xMode val="edge"/>
          <c:yMode val="edge"/>
          <c:x val="0.32871568268115586"/>
          <c:y val="1.13665227444120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090692070225909E-2"/>
          <c:y val="8.6215368912219301E-2"/>
          <c:w val="0.9678186158595482"/>
          <c:h val="0.70408646835812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'28.'!$A$2</c:f>
              <c:strCache>
                <c:ptCount val="1"/>
                <c:pt idx="0">
                  <c:v>Personas, pret kurām prokurors atteicies no apsūdzības; personas, par kurām lieta izbeigta tiesā saskaņā ar KPL 377.p.1.,2.pkt.; pilnība attaisnotās personas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'28.'!$B$1:$I$1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'28.'!$B$2:$I$2</c:f>
              <c:numCache>
                <c:formatCode>General</c:formatCode>
                <c:ptCount val="8"/>
                <c:pt idx="0">
                  <c:v>111</c:v>
                </c:pt>
                <c:pt idx="1">
                  <c:v>106</c:v>
                </c:pt>
                <c:pt idx="2">
                  <c:v>115</c:v>
                </c:pt>
                <c:pt idx="3">
                  <c:v>84</c:v>
                </c:pt>
                <c:pt idx="4">
                  <c:v>80</c:v>
                </c:pt>
                <c:pt idx="5">
                  <c:v>104</c:v>
                </c:pt>
                <c:pt idx="6">
                  <c:v>102</c:v>
                </c:pt>
                <c:pt idx="7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B7-48AF-AD2B-04E685EE4F7C}"/>
            </c:ext>
          </c:extLst>
        </c:ser>
        <c:ser>
          <c:idx val="1"/>
          <c:order val="1"/>
          <c:tx>
            <c:strRef>
              <c:f>'28.'!$A$3</c:f>
              <c:strCache>
                <c:ptCount val="1"/>
                <c:pt idx="0">
                  <c:v>Tiesai nodoto personu skaits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rgbClr val="0000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'28.'!$B$1:$I$1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'28.'!$B$3:$I$3</c:f>
              <c:numCache>
                <c:formatCode>General</c:formatCode>
                <c:ptCount val="8"/>
                <c:pt idx="0">
                  <c:v>11570</c:v>
                </c:pt>
                <c:pt idx="1">
                  <c:v>11445</c:v>
                </c:pt>
                <c:pt idx="2">
                  <c:v>11041</c:v>
                </c:pt>
                <c:pt idx="3">
                  <c:v>10415</c:v>
                </c:pt>
                <c:pt idx="4">
                  <c:v>10545</c:v>
                </c:pt>
                <c:pt idx="5">
                  <c:v>11429</c:v>
                </c:pt>
                <c:pt idx="6">
                  <c:v>11525</c:v>
                </c:pt>
                <c:pt idx="7">
                  <c:v>10325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B7-48AF-AD2B-04E685EE4F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6233984"/>
        <c:axId val="146243968"/>
      </c:barChart>
      <c:catAx>
        <c:axId val="14623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6243968"/>
        <c:crosses val="autoZero"/>
        <c:auto val="1"/>
        <c:lblAlgn val="ctr"/>
        <c:lblOffset val="100"/>
        <c:noMultiLvlLbl val="0"/>
      </c:catAx>
      <c:valAx>
        <c:axId val="146243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23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10009274320153863"/>
          <c:y val="0.85886282443861184"/>
          <c:w val="0.79981451359692279"/>
          <c:h val="0.13187791630212889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85933738369851"/>
          <c:y val="0.38137778854543802"/>
          <c:w val="0.58837994050318565"/>
          <c:h val="0.3635206345667218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/>
              <a:t>Starptautiskās sadarbības nodaļas darbs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'29.'!$A$2</c:f>
              <c:strCache>
                <c:ptCount val="1"/>
                <c:pt idx="0">
                  <c:v>No ārvalstīm saņemtie lūgumi par tiesiskās palīdzības sniegšanu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FFFF00"/>
              </a:solidFill>
              <a:ln w="9525">
                <a:solidFill>
                  <a:srgbClr val="0000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'29.'!$B$2:$I$2</c:f>
              <c:numCache>
                <c:formatCode>General</c:formatCode>
                <c:ptCount val="8"/>
                <c:pt idx="0">
                  <c:v>492</c:v>
                </c:pt>
                <c:pt idx="1">
                  <c:v>526</c:v>
                </c:pt>
                <c:pt idx="2">
                  <c:v>516</c:v>
                </c:pt>
                <c:pt idx="3">
                  <c:v>565</c:v>
                </c:pt>
                <c:pt idx="4">
                  <c:v>688</c:v>
                </c:pt>
                <c:pt idx="5">
                  <c:v>752</c:v>
                </c:pt>
                <c:pt idx="6">
                  <c:v>755</c:v>
                </c:pt>
                <c:pt idx="7">
                  <c:v>812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DDF-4BF7-9725-BB284FAA9945}"/>
            </c:ext>
          </c:extLst>
        </c:ser>
        <c:ser>
          <c:idx val="1"/>
          <c:order val="1"/>
          <c:tx>
            <c:strRef>
              <c:f>'29.'!$A$3</c:f>
              <c:strCache>
                <c:ptCount val="1"/>
                <c:pt idx="0">
                  <c:v>Ārvalstīm nosūtītie lūgumi par tiesiskās palīdzības sniegšanu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rgbClr val="CC99FF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'29.'!$B$3:$I$3</c:f>
              <c:numCache>
                <c:formatCode>General</c:formatCode>
                <c:ptCount val="8"/>
                <c:pt idx="0">
                  <c:v>255</c:v>
                </c:pt>
                <c:pt idx="1">
                  <c:v>289</c:v>
                </c:pt>
                <c:pt idx="2">
                  <c:v>356</c:v>
                </c:pt>
                <c:pt idx="3">
                  <c:v>338</c:v>
                </c:pt>
                <c:pt idx="4">
                  <c:v>300</c:v>
                </c:pt>
                <c:pt idx="5">
                  <c:v>295</c:v>
                </c:pt>
                <c:pt idx="6">
                  <c:v>392</c:v>
                </c:pt>
                <c:pt idx="7">
                  <c:v>403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DDF-4BF7-9725-BB284FAA9945}"/>
            </c:ext>
          </c:extLst>
        </c:ser>
        <c:ser>
          <c:idx val="2"/>
          <c:order val="2"/>
          <c:tx>
            <c:strRef>
              <c:f>'29.'!$A$4</c:f>
              <c:strCache>
                <c:ptCount val="1"/>
                <c:pt idx="0">
                  <c:v>Izsludinātas personas starptautiskai meklēšanai </c:v>
                </c:pt>
              </c:strCache>
            </c:strRef>
          </c:tx>
          <c:spPr>
            <a:ln w="38100" cap="rnd">
              <a:solidFill>
                <a:srgbClr val="00CC00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bg1">
                  <a:lumMod val="75000"/>
                </a:schemeClr>
              </a:solidFill>
              <a:ln w="9525">
                <a:solidFill>
                  <a:srgbClr val="00CC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66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'29.'!$B$4:$I$4</c:f>
              <c:numCache>
                <c:formatCode>General</c:formatCode>
                <c:ptCount val="8"/>
                <c:pt idx="0">
                  <c:v>125</c:v>
                </c:pt>
                <c:pt idx="1">
                  <c:v>197</c:v>
                </c:pt>
                <c:pt idx="2">
                  <c:v>214</c:v>
                </c:pt>
                <c:pt idx="3">
                  <c:v>46</c:v>
                </c:pt>
                <c:pt idx="4">
                  <c:v>185</c:v>
                </c:pt>
                <c:pt idx="5">
                  <c:v>166</c:v>
                </c:pt>
                <c:pt idx="6">
                  <c:v>114</c:v>
                </c:pt>
                <c:pt idx="7">
                  <c:v>144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DDF-4BF7-9725-BB284FAA9945}"/>
            </c:ext>
          </c:extLst>
        </c:ser>
        <c:ser>
          <c:idx val="3"/>
          <c:order val="3"/>
          <c:tx>
            <c:strRef>
              <c:f>'29.'!$A$5</c:f>
              <c:strCache>
                <c:ptCount val="1"/>
                <c:pt idx="0">
                  <c:v>Eiropas apcietinājuma lēmumi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99FF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5794563469327288E-2"/>
                  <c:y val="-3.5093896713615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DF-4BF7-9725-BB284FAA99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'29.'!$B$1:$I$1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'29.'!$B$5:$I$5</c:f>
              <c:numCache>
                <c:formatCode>General</c:formatCode>
                <c:ptCount val="8"/>
                <c:pt idx="0">
                  <c:v>108</c:v>
                </c:pt>
                <c:pt idx="1">
                  <c:v>155</c:v>
                </c:pt>
                <c:pt idx="2">
                  <c:v>183</c:v>
                </c:pt>
                <c:pt idx="3">
                  <c:v>140</c:v>
                </c:pt>
                <c:pt idx="4">
                  <c:v>109</c:v>
                </c:pt>
                <c:pt idx="5">
                  <c:v>86</c:v>
                </c:pt>
                <c:pt idx="6">
                  <c:v>112</c:v>
                </c:pt>
                <c:pt idx="7">
                  <c:v>112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DDF-4BF7-9725-BB284FAA994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321216"/>
        <c:axId val="107322752"/>
      </c:lineChart>
      <c:catAx>
        <c:axId val="107321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07322752"/>
        <c:crosses val="autoZero"/>
        <c:auto val="1"/>
        <c:lblAlgn val="ctr"/>
        <c:lblOffset val="100"/>
        <c:noMultiLvlLbl val="0"/>
      </c:catAx>
      <c:valAx>
        <c:axId val="107322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32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CC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21357925134018402"/>
          <c:y val="0.83044901124522719"/>
          <c:w val="0.57284149731963196"/>
          <c:h val="0.1558274136157676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84564901574223E-2"/>
          <c:y val="1.3460630469980065E-2"/>
          <c:w val="0.89356507642091154"/>
          <c:h val="0.98653939511891553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267264"/>
        <c:axId val="94268800"/>
      </c:barChart>
      <c:catAx>
        <c:axId val="942672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94268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268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426726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500" b="1" dirty="0"/>
              <a:t>Prokurora piedalīšanās</a:t>
            </a:r>
            <a:r>
              <a:rPr lang="lv-LV" sz="1500" b="1" dirty="0"/>
              <a:t> </a:t>
            </a:r>
            <a:r>
              <a:rPr lang="en-US" sz="1500" b="1" dirty="0"/>
              <a:t>civillietu izskatīšanā tiesā</a:t>
            </a:r>
            <a:endParaRPr lang="lv-LV" sz="15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'30.'!$A$3</c:f>
              <c:strCache>
                <c:ptCount val="1"/>
                <c:pt idx="0">
                  <c:v>(sniegts rakstveida viedoklis) apelācijas instances tiesā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rgbClr val="0000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'30.'!$B$1:$H$1</c:f>
              <c:strCache>
                <c:ptCount val="7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</c:strCache>
            </c:strRef>
          </c:cat>
          <c:val>
            <c:numRef>
              <c:f>'30.'!$B$3:$H$3</c:f>
              <c:numCache>
                <c:formatCode>General</c:formatCode>
                <c:ptCount val="7"/>
                <c:pt idx="0">
                  <c:v>144</c:v>
                </c:pt>
                <c:pt idx="1">
                  <c:v>184</c:v>
                </c:pt>
                <c:pt idx="2">
                  <c:v>158</c:v>
                </c:pt>
                <c:pt idx="3">
                  <c:v>154</c:v>
                </c:pt>
                <c:pt idx="4">
                  <c:v>56</c:v>
                </c:pt>
                <c:pt idx="5">
                  <c:v>27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49-42F4-B325-77676AE3C11E}"/>
            </c:ext>
          </c:extLst>
        </c:ser>
        <c:ser>
          <c:idx val="2"/>
          <c:order val="2"/>
          <c:tx>
            <c:strRef>
              <c:f>'30.'!$A$4</c:f>
              <c:strCache>
                <c:ptCount val="1"/>
                <c:pt idx="0">
                  <c:v>(sniegts rakstveida viedoklis) kasācijas instances tiesā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75377478764417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49-42F4-B325-77676AE3C1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'30.'!$B$1:$H$1</c:f>
              <c:strCache>
                <c:ptCount val="7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</c:strCache>
            </c:strRef>
          </c:cat>
          <c:val>
            <c:numRef>
              <c:f>'30.'!$B$4:$H$4</c:f>
              <c:numCache>
                <c:formatCode>General</c:formatCode>
                <c:ptCount val="7"/>
                <c:pt idx="0">
                  <c:v>138</c:v>
                </c:pt>
                <c:pt idx="1">
                  <c:v>48</c:v>
                </c:pt>
                <c:pt idx="2">
                  <c:v>11</c:v>
                </c:pt>
                <c:pt idx="3">
                  <c:v>14</c:v>
                </c:pt>
                <c:pt idx="4">
                  <c:v>11</c:v>
                </c:pt>
                <c:pt idx="5">
                  <c:v>2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49-42F4-B325-77676AE3C1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6568704"/>
        <c:axId val="146583936"/>
      </c:barChart>
      <c:lineChart>
        <c:grouping val="standard"/>
        <c:varyColors val="0"/>
        <c:ser>
          <c:idx val="0"/>
          <c:order val="0"/>
          <c:tx>
            <c:strRef>
              <c:f>'30.'!$A$2</c:f>
              <c:strCache>
                <c:ptCount val="1"/>
                <c:pt idx="0">
                  <c:v>1.instances tiesā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B0F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'30.'!$B$1:$H$1</c:f>
              <c:strCache>
                <c:ptCount val="7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  <c:pt idx="5">
                  <c:v>2016.g.</c:v>
                </c:pt>
                <c:pt idx="6">
                  <c:v>2017.g.</c:v>
                </c:pt>
              </c:strCache>
            </c:strRef>
          </c:cat>
          <c:val>
            <c:numRef>
              <c:f>'30.'!$B$2:$H$2</c:f>
              <c:numCache>
                <c:formatCode>General</c:formatCode>
                <c:ptCount val="7"/>
                <c:pt idx="0">
                  <c:v>696</c:v>
                </c:pt>
                <c:pt idx="1">
                  <c:v>524</c:v>
                </c:pt>
                <c:pt idx="2">
                  <c:v>701</c:v>
                </c:pt>
                <c:pt idx="3">
                  <c:v>858</c:v>
                </c:pt>
                <c:pt idx="4">
                  <c:v>1034</c:v>
                </c:pt>
                <c:pt idx="5">
                  <c:v>1542</c:v>
                </c:pt>
                <c:pt idx="6">
                  <c:v>1236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D49-42F4-B325-77676AE3C1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568704"/>
        <c:axId val="146583936"/>
      </c:lineChart>
      <c:catAx>
        <c:axId val="14656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6583936"/>
        <c:crosses val="autoZero"/>
        <c:auto val="1"/>
        <c:lblAlgn val="ctr"/>
        <c:lblOffset val="100"/>
        <c:noMultiLvlLbl val="0"/>
      </c:catAx>
      <c:valAx>
        <c:axId val="146583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56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23041680106907517"/>
          <c:y val="0.85805416606924012"/>
          <c:w val="0.52453573568038336"/>
          <c:h val="0.12820276971439856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 dirty="0"/>
              <a:t>Prokurora darbs ar sūdzībām un iesniegumiem</a:t>
            </a:r>
          </a:p>
        </c:rich>
      </c:tx>
      <c:layout>
        <c:manualLayout>
          <c:xMode val="edge"/>
          <c:yMode val="edge"/>
          <c:x val="0.25422822743815737"/>
          <c:y val="2.2408963585434174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'32'!$A$3</c:f>
              <c:strCache>
                <c:ptCount val="1"/>
                <c:pt idx="0">
                  <c:v>KPL kārtībā izlemtas sūdzības un iesniegumi</c:v>
                </c:pt>
              </c:strCache>
            </c:strRef>
          </c:tx>
          <c:spPr>
            <a:solidFill>
              <a:srgbClr val="0000FF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'32'!$B$1:$I$1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'32'!$B$3:$I$3</c:f>
              <c:numCache>
                <c:formatCode>General</c:formatCode>
                <c:ptCount val="8"/>
                <c:pt idx="0">
                  <c:v>9130</c:v>
                </c:pt>
                <c:pt idx="1">
                  <c:v>9384</c:v>
                </c:pt>
                <c:pt idx="2">
                  <c:v>10094</c:v>
                </c:pt>
                <c:pt idx="3">
                  <c:v>10087</c:v>
                </c:pt>
                <c:pt idx="4">
                  <c:v>9684</c:v>
                </c:pt>
                <c:pt idx="5">
                  <c:v>10113</c:v>
                </c:pt>
                <c:pt idx="6">
                  <c:v>10193</c:v>
                </c:pt>
                <c:pt idx="7">
                  <c:v>8335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C9-48B0-9290-DB4227470A4F}"/>
            </c:ext>
          </c:extLst>
        </c:ser>
        <c:ser>
          <c:idx val="1"/>
          <c:order val="1"/>
          <c:tx>
            <c:strRef>
              <c:f>'32'!$A$4</c:f>
              <c:strCache>
                <c:ptCount val="1"/>
                <c:pt idx="0">
                  <c:v>Citos jautājumos izskatītās sūdzības un iesniegumi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'32'!$B$1:$I$1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'32'!$B$4:$I$4</c:f>
              <c:numCache>
                <c:formatCode>General</c:formatCode>
                <c:ptCount val="8"/>
                <c:pt idx="0">
                  <c:v>3924</c:v>
                </c:pt>
                <c:pt idx="1">
                  <c:v>3643</c:v>
                </c:pt>
                <c:pt idx="2">
                  <c:v>3569</c:v>
                </c:pt>
                <c:pt idx="3">
                  <c:v>3665</c:v>
                </c:pt>
                <c:pt idx="4">
                  <c:v>3282</c:v>
                </c:pt>
                <c:pt idx="5">
                  <c:v>3609</c:v>
                </c:pt>
                <c:pt idx="6">
                  <c:v>3195</c:v>
                </c:pt>
                <c:pt idx="7">
                  <c:v>1944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C9-48B0-9290-DB4227470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893824"/>
        <c:axId val="146916096"/>
      </c:barChart>
      <c:lineChart>
        <c:grouping val="standard"/>
        <c:varyColors val="0"/>
        <c:ser>
          <c:idx val="2"/>
          <c:order val="2"/>
          <c:tx>
            <c:strRef>
              <c:f>'32'!$A$2</c:f>
              <c:strCache>
                <c:ptCount val="1"/>
                <c:pt idx="0">
                  <c:v>Kopā pārbaudītas sūdzības un iesniegumi 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99FF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7"/>
              <c:layout>
                <c:manualLayout>
                  <c:x val="-2.5313733622106507E-2"/>
                  <c:y val="-4.5924731306911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C9-48B0-9290-DB4227470A4F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'32'!$B$1:$I$1</c:f>
              <c:strCache>
                <c:ptCount val="8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  <c:pt idx="6">
                  <c:v>2016.g.</c:v>
                </c:pt>
                <c:pt idx="7">
                  <c:v>2017.g.</c:v>
                </c:pt>
              </c:strCache>
            </c:strRef>
          </c:cat>
          <c:val>
            <c:numRef>
              <c:f>'32'!$B$2:$I$2</c:f>
              <c:numCache>
                <c:formatCode>General</c:formatCode>
                <c:ptCount val="8"/>
                <c:pt idx="0">
                  <c:v>13054</c:v>
                </c:pt>
                <c:pt idx="1">
                  <c:v>13027</c:v>
                </c:pt>
                <c:pt idx="2">
                  <c:v>13663</c:v>
                </c:pt>
                <c:pt idx="3">
                  <c:v>13752</c:v>
                </c:pt>
                <c:pt idx="4">
                  <c:v>12966</c:v>
                </c:pt>
                <c:pt idx="5">
                  <c:v>13722</c:v>
                </c:pt>
                <c:pt idx="6">
                  <c:v>13388</c:v>
                </c:pt>
                <c:pt idx="7">
                  <c:v>10279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2C9-48B0-9290-DB4227470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93824"/>
        <c:axId val="146916096"/>
      </c:lineChart>
      <c:catAx>
        <c:axId val="14689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6916096"/>
        <c:crosses val="autoZero"/>
        <c:auto val="1"/>
        <c:lblAlgn val="ctr"/>
        <c:lblOffset val="100"/>
        <c:noMultiLvlLbl val="0"/>
      </c:catAx>
      <c:valAx>
        <c:axId val="1469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68938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5.4446543682062781E-2"/>
          <c:y val="0.90696812908233859"/>
          <c:w val="0.8862300252420523"/>
          <c:h val="7.928880917993239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en-US" sz="1500"/>
              <a:t>Prokuroru štata vie</a:t>
            </a:r>
            <a:r>
              <a:rPr lang="lv-LV" sz="1500"/>
              <a:t>tu skaita izmaiņas</a:t>
            </a:r>
            <a:endParaRPr lang="en-US" sz="15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6314423433444566E-2"/>
          <c:y val="0.11448663853727145"/>
          <c:w val="0.96737115313311084"/>
          <c:h val="0.74593995370831812"/>
        </c:manualLayout>
      </c:layout>
      <c:lineChart>
        <c:grouping val="stacked"/>
        <c:varyColors val="0"/>
        <c:ser>
          <c:idx val="0"/>
          <c:order val="0"/>
          <c:tx>
            <c:strRef>
              <c:f>'32.'!$A$2</c:f>
              <c:strCache>
                <c:ptCount val="1"/>
                <c:pt idx="0">
                  <c:v>Prokuroru štata vienības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00FF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'32.'!$B$1:$N$1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'32.'!$B$2:$N$2</c:f>
              <c:numCache>
                <c:formatCode>General</c:formatCode>
                <c:ptCount val="13"/>
                <c:pt idx="0">
                  <c:v>605</c:v>
                </c:pt>
                <c:pt idx="1">
                  <c:v>574</c:v>
                </c:pt>
                <c:pt idx="2">
                  <c:v>549</c:v>
                </c:pt>
                <c:pt idx="3">
                  <c:v>533</c:v>
                </c:pt>
                <c:pt idx="4">
                  <c:v>523</c:v>
                </c:pt>
                <c:pt idx="5">
                  <c:v>506</c:v>
                </c:pt>
                <c:pt idx="6">
                  <c:v>506</c:v>
                </c:pt>
                <c:pt idx="7">
                  <c:v>504</c:v>
                </c:pt>
                <c:pt idx="8">
                  <c:v>504</c:v>
                </c:pt>
                <c:pt idx="9">
                  <c:v>504</c:v>
                </c:pt>
                <c:pt idx="10">
                  <c:v>504</c:v>
                </c:pt>
                <c:pt idx="11">
                  <c:v>504</c:v>
                </c:pt>
                <c:pt idx="12">
                  <c:v>499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245-4374-97C1-BABA23484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508608"/>
        <c:axId val="147215488"/>
      </c:lineChart>
      <c:catAx>
        <c:axId val="147508608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lv-LV"/>
          </a:p>
        </c:txPr>
        <c:crossAx val="147215488"/>
        <c:crosses val="autoZero"/>
        <c:auto val="1"/>
        <c:lblAlgn val="ctr"/>
        <c:lblOffset val="100"/>
        <c:noMultiLvlLbl val="0"/>
      </c:catAx>
      <c:valAx>
        <c:axId val="147215488"/>
        <c:scaling>
          <c:orientation val="minMax"/>
          <c:min val="450"/>
        </c:scaling>
        <c:delete val="1"/>
        <c:axPos val="l"/>
        <c:numFmt formatCode="General" sourceLinked="1"/>
        <c:majorTickMark val="out"/>
        <c:minorTickMark val="none"/>
        <c:tickLblPos val="nextTo"/>
        <c:crossAx val="147508608"/>
        <c:crosses val="autoZero"/>
        <c:crossBetween val="between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 dirty="0"/>
              <a:t>Prokurora amatā strādājošo sadalījums pēc dzimuma </a:t>
            </a:r>
          </a:p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300" b="1" dirty="0"/>
              <a:t>( uz 31.12.2017 gada - 454 prokurori, </a:t>
            </a:r>
            <a:r>
              <a:rPr lang="lv-LV" sz="1300" b="0" dirty="0"/>
              <a:t>2016.g. - 451 prokurori </a:t>
            </a:r>
            <a:r>
              <a:rPr lang="lv-LV" sz="1300" b="1" dirty="0"/>
              <a:t>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'33.'!$A$3</c:f>
              <c:strCache>
                <c:ptCount val="1"/>
                <c:pt idx="0">
                  <c:v>Prokurora amatā strādājošo skaits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'33.'!$B$1:$E$2</c:f>
              <c:multiLvlStrCache>
                <c:ptCount val="4"/>
                <c:lvl>
                  <c:pt idx="0">
                    <c:v>2016.g.</c:v>
                  </c:pt>
                  <c:pt idx="1">
                    <c:v>2017.g.</c:v>
                  </c:pt>
                  <c:pt idx="2">
                    <c:v>2016.g.</c:v>
                  </c:pt>
                  <c:pt idx="3">
                    <c:v>2017.g.</c:v>
                  </c:pt>
                </c:lvl>
                <c:lvl>
                  <c:pt idx="0">
                    <c:v>vīrieši</c:v>
                  </c:pt>
                  <c:pt idx="2">
                    <c:v>sievietes</c:v>
                  </c:pt>
                </c:lvl>
              </c:multiLvlStrCache>
            </c:multiLvlStrRef>
          </c:cat>
          <c:val>
            <c:numRef>
              <c:f>'33.'!$B$3:$E$3</c:f>
              <c:numCache>
                <c:formatCode>General</c:formatCode>
                <c:ptCount val="4"/>
                <c:pt idx="0">
                  <c:v>172</c:v>
                </c:pt>
                <c:pt idx="1">
                  <c:v>171</c:v>
                </c:pt>
                <c:pt idx="2">
                  <c:v>279</c:v>
                </c:pt>
                <c:pt idx="3">
                  <c:v>283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FA-4D2E-B903-770EE686C4DA}"/>
            </c:ext>
          </c:extLst>
        </c:ser>
        <c:ser>
          <c:idx val="1"/>
          <c:order val="1"/>
          <c:tx>
            <c:strRef>
              <c:f>'33.'!$A$4</c:f>
              <c:strCache>
                <c:ptCount val="1"/>
                <c:pt idx="0">
                  <c:v>t.sk. virsprokurori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'33.'!$B$1:$E$2</c:f>
              <c:multiLvlStrCache>
                <c:ptCount val="4"/>
                <c:lvl>
                  <c:pt idx="0">
                    <c:v>2016.g.</c:v>
                  </c:pt>
                  <c:pt idx="1">
                    <c:v>2017.g.</c:v>
                  </c:pt>
                  <c:pt idx="2">
                    <c:v>2016.g.</c:v>
                  </c:pt>
                  <c:pt idx="3">
                    <c:v>2017.g.</c:v>
                  </c:pt>
                </c:lvl>
                <c:lvl>
                  <c:pt idx="0">
                    <c:v>vīrieši</c:v>
                  </c:pt>
                  <c:pt idx="2">
                    <c:v>sievietes</c:v>
                  </c:pt>
                </c:lvl>
              </c:multiLvlStrCache>
            </c:multiLvlStrRef>
          </c:cat>
          <c:val>
            <c:numRef>
              <c:f>'33.'!$B$4:$E$4</c:f>
              <c:numCache>
                <c:formatCode>General</c:formatCode>
                <c:ptCount val="4"/>
                <c:pt idx="0">
                  <c:v>28</c:v>
                </c:pt>
                <c:pt idx="1">
                  <c:v>28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FA-4D2E-B903-770EE686C4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7558784"/>
        <c:axId val="147560320"/>
      </c:barChart>
      <c:catAx>
        <c:axId val="147558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7560320"/>
        <c:crosses val="autoZero"/>
        <c:auto val="1"/>
        <c:lblAlgn val="ctr"/>
        <c:lblOffset val="100"/>
        <c:noMultiLvlLbl val="0"/>
      </c:catAx>
      <c:valAx>
        <c:axId val="1475603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755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lv-LV" sz="1500" dirty="0">
                <a:effectLst/>
              </a:rPr>
              <a:t>Prokuroru darba stāžs </a:t>
            </a:r>
            <a:r>
              <a:rPr lang="en-US" sz="1400" dirty="0"/>
              <a:t>(</a:t>
            </a:r>
            <a:r>
              <a:rPr lang="lv-LV" sz="1400" dirty="0"/>
              <a:t> </a:t>
            </a:r>
            <a:r>
              <a:rPr lang="lv-LV" sz="1400" i="0" dirty="0"/>
              <a:t>īpatsvars % 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lv-LV" sz="1400" b="0" i="0" dirty="0"/>
              <a:t>( pēc stāvokļa uz 2017.g.31.decembri )</a:t>
            </a:r>
            <a:endParaRPr lang="en-US" sz="1400" b="0" i="0" dirty="0"/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79078014184398"/>
          <c:y val="0.2340862824519441"/>
          <c:w val="0.69592198581560283"/>
          <c:h val="0.61157625806751981"/>
        </c:manualLayout>
      </c:layout>
      <c:pie3DChart>
        <c:varyColors val="1"/>
        <c:ser>
          <c:idx val="0"/>
          <c:order val="0"/>
          <c:tx>
            <c:strRef>
              <c:f>'34.'!$A$2</c:f>
              <c:strCache>
                <c:ptCount val="1"/>
                <c:pt idx="0">
                  <c:v>darba stāžs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AE-45D0-8C07-CB1998610F96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AE-45D0-8C07-CB1998610F96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AE-45D0-8C07-CB1998610F96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AE-45D0-8C07-CB1998610F96}"/>
              </c:ext>
            </c:extLst>
          </c:dPt>
          <c:dPt>
            <c:idx val="4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AE-45D0-8C07-CB1998610F96}"/>
              </c:ext>
            </c:extLst>
          </c:dPt>
          <c:dLbls>
            <c:dLbl>
              <c:idx val="0"/>
              <c:layout>
                <c:manualLayout>
                  <c:x val="-1.3875858602781035E-3"/>
                  <c:y val="-1.79979165575478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līdz 5 gadiem
89 (19,6%)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AE-45D0-8C07-CB1998610F96}"/>
                </c:ext>
              </c:extLst>
            </c:dLbl>
            <c:dLbl>
              <c:idx val="1"/>
              <c:layout>
                <c:manualLayout>
                  <c:x val="4.409406935835148E-2"/>
                  <c:y val="-5.6150054413929965E-2"/>
                </c:manualLayout>
              </c:layout>
              <c:tx>
                <c:rich>
                  <a:bodyPr/>
                  <a:lstStyle/>
                  <a:p>
                    <a:r>
                      <a:rPr lang="es-ES"/>
                      <a:t>no 5 līdz 10</a:t>
                    </a:r>
                  </a:p>
                  <a:p>
                    <a:r>
                      <a:rPr lang="es-ES"/>
                      <a:t> gadiem
42 (9,3%)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AE-45D0-8C07-CB1998610F96}"/>
                </c:ext>
              </c:extLst>
            </c:dLbl>
            <c:dLbl>
              <c:idx val="2"/>
              <c:layout>
                <c:manualLayout>
                  <c:x val="2.7980292389741208E-2"/>
                  <c:y val="9.5698702942797434E-2"/>
                </c:manualLayout>
              </c:layout>
              <c:tx>
                <c:rich>
                  <a:bodyPr/>
                  <a:lstStyle/>
                  <a:p>
                    <a:r>
                      <a:rPr lang="es-ES"/>
                      <a:t>no 10 līdz 15 gadiem
37 (8,2%)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AE-45D0-8C07-CB1998610F96}"/>
                </c:ext>
              </c:extLst>
            </c:dLbl>
            <c:dLbl>
              <c:idx val="3"/>
              <c:layout>
                <c:manualLayout>
                  <c:x val="-0.32702393159086074"/>
                  <c:y val="-4.4366231767806574E-2"/>
                </c:manualLayout>
              </c:layout>
              <c:tx>
                <c:rich>
                  <a:bodyPr/>
                  <a:lstStyle/>
                  <a:p>
                    <a:r>
                      <a:rPr lang="es-ES"/>
                      <a:t>no 15 līdz 20 gadiem
105 (23,1%)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AE-45D0-8C07-CB1998610F96}"/>
                </c:ext>
              </c:extLst>
            </c:dLbl>
            <c:dLbl>
              <c:idx val="4"/>
              <c:layout>
                <c:manualLayout>
                  <c:x val="3.0136650609091553E-3"/>
                  <c:y val="-9.80874272212854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virs 20 gadiem
181 (39,9%)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AE-45D0-8C07-CB1998610F96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300" b="1"/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'34.'!$B$1:$F$1</c:f>
              <c:strCache>
                <c:ptCount val="5"/>
                <c:pt idx="0">
                  <c:v>līdz 5 gadiem</c:v>
                </c:pt>
                <c:pt idx="1">
                  <c:v>no 5 līdz 10 gadiem</c:v>
                </c:pt>
                <c:pt idx="2">
                  <c:v>no 10 līdz 15 gadiem</c:v>
                </c:pt>
                <c:pt idx="3">
                  <c:v>no 15 līdz 20 gadiem</c:v>
                </c:pt>
                <c:pt idx="4">
                  <c:v>virs 20 gadiem</c:v>
                </c:pt>
              </c:strCache>
            </c:strRef>
          </c:cat>
          <c:val>
            <c:numRef>
              <c:f>'34.'!$B$2:$F$2</c:f>
              <c:numCache>
                <c:formatCode>General</c:formatCode>
                <c:ptCount val="5"/>
                <c:pt idx="0">
                  <c:v>89</c:v>
                </c:pt>
                <c:pt idx="1">
                  <c:v>42</c:v>
                </c:pt>
                <c:pt idx="2">
                  <c:v>37</c:v>
                </c:pt>
                <c:pt idx="3">
                  <c:v>105</c:v>
                </c:pt>
                <c:pt idx="4">
                  <c:v>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AAE-45D0-8C07-CB1998610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500" b="1"/>
              <a:t>Prokuroru kadru mainība</a:t>
            </a:r>
            <a:endParaRPr lang="lv-LV" sz="1500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'35.'!$A$2</c:f>
              <c:strCache>
                <c:ptCount val="1"/>
                <c:pt idx="0">
                  <c:v>pieņemti darbā</c:v>
                </c:pt>
              </c:strCache>
            </c:strRef>
          </c:tx>
          <c:spPr>
            <a:gradFill>
              <a:gsLst>
                <a:gs pos="27000">
                  <a:srgbClr val="FFFF00"/>
                </a:gs>
                <a:gs pos="55000">
                  <a:srgbClr val="0000FF"/>
                </a:gs>
                <a:gs pos="100000">
                  <a:srgbClr val="0000FF"/>
                </a:gs>
              </a:gsLst>
              <a:path path="circle">
                <a:fillToRect l="50000" t="130000" r="50000" b="-30000"/>
              </a:path>
            </a:gradFill>
            <a:ln>
              <a:solidFill>
                <a:srgbClr val="0000FF"/>
              </a:solidFill>
            </a:ln>
            <a:effectLst/>
          </c:spPr>
          <c:invertIfNegative val="0"/>
          <c:dLbls>
            <c:dLbl>
              <c:idx val="8"/>
              <c:layout>
                <c:manualLayout>
                  <c:x val="2.9394878270357014E-2"/>
                  <c:y val="2.2905107027268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60-4FC2-959E-BDC1D66C3D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'35.'!$B$1:$L$1</c:f>
              <c:strCache>
                <c:ptCount val="11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  <c:pt idx="9">
                  <c:v>2016.g.</c:v>
                </c:pt>
                <c:pt idx="10">
                  <c:v>2017.g.</c:v>
                </c:pt>
              </c:strCache>
            </c:strRef>
          </c:cat>
          <c:val>
            <c:numRef>
              <c:f>'35.'!$B$2:$L$2</c:f>
              <c:numCache>
                <c:formatCode>General</c:formatCode>
                <c:ptCount val="11"/>
                <c:pt idx="0">
                  <c:v>8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11</c:v>
                </c:pt>
                <c:pt idx="5">
                  <c:v>24</c:v>
                </c:pt>
                <c:pt idx="6">
                  <c:v>8</c:v>
                </c:pt>
                <c:pt idx="7">
                  <c:v>18</c:v>
                </c:pt>
                <c:pt idx="8">
                  <c:v>19</c:v>
                </c:pt>
                <c:pt idx="9">
                  <c:v>22</c:v>
                </c:pt>
                <c:pt idx="1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60-4FC2-959E-BDC1D66C3D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141952"/>
        <c:axId val="148144896"/>
      </c:barChart>
      <c:lineChart>
        <c:grouping val="standard"/>
        <c:varyColors val="0"/>
        <c:ser>
          <c:idx val="1"/>
          <c:order val="1"/>
          <c:tx>
            <c:strRef>
              <c:f>'35.'!$A$3</c:f>
              <c:strCache>
                <c:ptCount val="1"/>
                <c:pt idx="0">
                  <c:v>atbrīvoti no darba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rgbClr val="00CC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009695423541505E-2"/>
                  <c:y val="-3.64191201733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60-4FC2-959E-BDC1D66C3D65}"/>
                </c:ext>
              </c:extLst>
            </c:dLbl>
            <c:dLbl>
              <c:idx val="4"/>
              <c:layout>
                <c:manualLayout>
                  <c:x val="-1.8780061117172536E-2"/>
                  <c:y val="-6.3905248606079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60-4FC2-959E-BDC1D66C3D65}"/>
                </c:ext>
              </c:extLst>
            </c:dLbl>
            <c:dLbl>
              <c:idx val="5"/>
              <c:layout>
                <c:manualLayout>
                  <c:x val="5.7156707747915815E-3"/>
                  <c:y val="-2.2676055956996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60-4FC2-959E-BDC1D66C3D65}"/>
                </c:ext>
              </c:extLst>
            </c:dLbl>
            <c:dLbl>
              <c:idx val="6"/>
              <c:layout>
                <c:manualLayout>
                  <c:x val="-2.6945305081160716E-2"/>
                  <c:y val="-4.1000141578811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60-4FC2-959E-BDC1D66C3D65}"/>
                </c:ext>
              </c:extLst>
            </c:dLbl>
            <c:dLbl>
              <c:idx val="7"/>
              <c:layout>
                <c:manualLayout>
                  <c:x val="-5.6340183351517609E-2"/>
                  <c:y val="-1.3514013146088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60-4FC2-959E-BDC1D66C3D65}"/>
                </c:ext>
              </c:extLst>
            </c:dLbl>
            <c:dLbl>
              <c:idx val="8"/>
              <c:layout>
                <c:manualLayout>
                  <c:x val="-5.1441036973124896E-2"/>
                  <c:y val="-3.6419120173357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60-4FC2-959E-BDC1D66C3D65}"/>
                </c:ext>
              </c:extLst>
            </c:dLbl>
            <c:dLbl>
              <c:idx val="10"/>
              <c:layout>
                <c:manualLayout>
                  <c:x val="2.4495731891964177E-3"/>
                  <c:y val="-2.2676055956996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60-4FC2-959E-BDC1D66C3D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'35.'!$B$1:$L$1</c:f>
              <c:strCache>
                <c:ptCount val="11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  <c:pt idx="9">
                  <c:v>2016.g.</c:v>
                </c:pt>
                <c:pt idx="10">
                  <c:v>2017.g.</c:v>
                </c:pt>
              </c:strCache>
            </c:strRef>
          </c:cat>
          <c:val>
            <c:numRef>
              <c:f>'35.'!$B$3:$L$3</c:f>
              <c:numCache>
                <c:formatCode>General</c:formatCode>
                <c:ptCount val="11"/>
                <c:pt idx="0">
                  <c:v>15</c:v>
                </c:pt>
                <c:pt idx="1">
                  <c:v>16</c:v>
                </c:pt>
                <c:pt idx="2">
                  <c:v>26</c:v>
                </c:pt>
                <c:pt idx="3">
                  <c:v>27</c:v>
                </c:pt>
                <c:pt idx="4">
                  <c:v>14</c:v>
                </c:pt>
                <c:pt idx="5">
                  <c:v>19</c:v>
                </c:pt>
                <c:pt idx="6">
                  <c:v>10</c:v>
                </c:pt>
                <c:pt idx="7">
                  <c:v>16</c:v>
                </c:pt>
                <c:pt idx="8">
                  <c:v>19</c:v>
                </c:pt>
                <c:pt idx="9">
                  <c:v>27</c:v>
                </c:pt>
                <c:pt idx="10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960-4FC2-959E-BDC1D66C3D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141952"/>
        <c:axId val="148144896"/>
      </c:lineChart>
      <c:catAx>
        <c:axId val="14814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8144896"/>
        <c:crosses val="autoZero"/>
        <c:auto val="1"/>
        <c:lblAlgn val="ctr"/>
        <c:lblOffset val="100"/>
        <c:noMultiLvlLbl val="0"/>
      </c:catAx>
      <c:valAx>
        <c:axId val="148144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814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/>
              <a:t>Reģistrēto sevišķi smago noziegumu skaits </a:t>
            </a:r>
          </a:p>
        </c:rich>
      </c:tx>
      <c:layout>
        <c:manualLayout>
          <c:xMode val="edge"/>
          <c:yMode val="edge"/>
          <c:x val="0.23511753162980203"/>
          <c:y val="1.432055889893908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795181951870575E-2"/>
          <c:y val="8.9781871278371658E-2"/>
          <c:w val="0.8936726010620315"/>
          <c:h val="0.8921768432656112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60896"/>
        <c:axId val="95362432"/>
      </c:barChart>
      <c:catAx>
        <c:axId val="953608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95362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5362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360896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 i="0" baseline="0" dirty="0">
                <a:effectLst/>
              </a:rPr>
              <a:t>Reģistrēto noziedzīgo nodarījumu skaits republikas nozīmes pilsētās</a:t>
            </a:r>
            <a:endParaRPr lang="lv-LV" sz="15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0520841113400672E-2"/>
          <c:y val="8.799512492382694E-2"/>
          <c:w val="0.95469857169074823"/>
          <c:h val="0.80554050487747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'4'!$B$1</c:f>
              <c:strCache>
                <c:ptCount val="1"/>
                <c:pt idx="0">
                  <c:v>2015.g.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3333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'4'!$A$2:$A$10</c:f>
              <c:strCache>
                <c:ptCount val="9"/>
                <c:pt idx="0">
                  <c:v>Valmiera</c:v>
                </c:pt>
                <c:pt idx="1">
                  <c:v>Rēzekne</c:v>
                </c:pt>
                <c:pt idx="2">
                  <c:v>Jēkabpils</c:v>
                </c:pt>
                <c:pt idx="3">
                  <c:v>Ventspils</c:v>
                </c:pt>
                <c:pt idx="4">
                  <c:v>Jelgava</c:v>
                </c:pt>
                <c:pt idx="5">
                  <c:v>Liepāja</c:v>
                </c:pt>
                <c:pt idx="6">
                  <c:v>Jūrmala</c:v>
                </c:pt>
                <c:pt idx="7">
                  <c:v>Daugavpils</c:v>
                </c:pt>
                <c:pt idx="8">
                  <c:v>Rīga</c:v>
                </c:pt>
              </c:strCache>
            </c:strRef>
          </c:cat>
          <c:val>
            <c:numRef>
              <c:f>'4'!$B$2:$B$10</c:f>
              <c:numCache>
                <c:formatCode>#,##0</c:formatCode>
                <c:ptCount val="9"/>
                <c:pt idx="0">
                  <c:v>560</c:v>
                </c:pt>
                <c:pt idx="1">
                  <c:v>817</c:v>
                </c:pt>
                <c:pt idx="2">
                  <c:v>765</c:v>
                </c:pt>
                <c:pt idx="3">
                  <c:v>854</c:v>
                </c:pt>
                <c:pt idx="4">
                  <c:v>1271</c:v>
                </c:pt>
                <c:pt idx="5">
                  <c:v>1240</c:v>
                </c:pt>
                <c:pt idx="6">
                  <c:v>1106</c:v>
                </c:pt>
                <c:pt idx="7">
                  <c:v>2259</c:v>
                </c:pt>
                <c:pt idx="8">
                  <c:v>19714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B9-47FE-8F8E-2A8C713775B9}"/>
            </c:ext>
          </c:extLst>
        </c:ser>
        <c:ser>
          <c:idx val="1"/>
          <c:order val="1"/>
          <c:tx>
            <c:strRef>
              <c:f>'4'!$C$1</c:f>
              <c:strCache>
                <c:ptCount val="1"/>
                <c:pt idx="0">
                  <c:v>2016.g.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8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'4'!$A$2:$A$10</c:f>
              <c:strCache>
                <c:ptCount val="9"/>
                <c:pt idx="0">
                  <c:v>Valmiera</c:v>
                </c:pt>
                <c:pt idx="1">
                  <c:v>Rēzekne</c:v>
                </c:pt>
                <c:pt idx="2">
                  <c:v>Jēkabpils</c:v>
                </c:pt>
                <c:pt idx="3">
                  <c:v>Ventspils</c:v>
                </c:pt>
                <c:pt idx="4">
                  <c:v>Jelgava</c:v>
                </c:pt>
                <c:pt idx="5">
                  <c:v>Liepāja</c:v>
                </c:pt>
                <c:pt idx="6">
                  <c:v>Jūrmala</c:v>
                </c:pt>
                <c:pt idx="7">
                  <c:v>Daugavpils</c:v>
                </c:pt>
                <c:pt idx="8">
                  <c:v>Rīga</c:v>
                </c:pt>
              </c:strCache>
            </c:strRef>
          </c:cat>
          <c:val>
            <c:numRef>
              <c:f>'4'!$C$2:$C$10</c:f>
              <c:numCache>
                <c:formatCode>#,##0</c:formatCode>
                <c:ptCount val="9"/>
                <c:pt idx="0">
                  <c:v>475</c:v>
                </c:pt>
                <c:pt idx="1">
                  <c:v>737</c:v>
                </c:pt>
                <c:pt idx="2">
                  <c:v>749</c:v>
                </c:pt>
                <c:pt idx="3">
                  <c:v>797</c:v>
                </c:pt>
                <c:pt idx="4">
                  <c:v>1083</c:v>
                </c:pt>
                <c:pt idx="5">
                  <c:v>971</c:v>
                </c:pt>
                <c:pt idx="6">
                  <c:v>965</c:v>
                </c:pt>
                <c:pt idx="7">
                  <c:v>2595</c:v>
                </c:pt>
                <c:pt idx="8">
                  <c:v>19858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B9-47FE-8F8E-2A8C713775B9}"/>
            </c:ext>
          </c:extLst>
        </c:ser>
        <c:ser>
          <c:idx val="2"/>
          <c:order val="2"/>
          <c:tx>
            <c:strRef>
              <c:f>'4'!$D$1</c:f>
              <c:strCache>
                <c:ptCount val="1"/>
                <c:pt idx="0">
                  <c:v>2017.g.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'4'!$A$2:$A$10</c:f>
              <c:strCache>
                <c:ptCount val="9"/>
                <c:pt idx="0">
                  <c:v>Valmiera</c:v>
                </c:pt>
                <c:pt idx="1">
                  <c:v>Rēzekne</c:v>
                </c:pt>
                <c:pt idx="2">
                  <c:v>Jēkabpils</c:v>
                </c:pt>
                <c:pt idx="3">
                  <c:v>Ventspils</c:v>
                </c:pt>
                <c:pt idx="4">
                  <c:v>Jelgava</c:v>
                </c:pt>
                <c:pt idx="5">
                  <c:v>Liepāja</c:v>
                </c:pt>
                <c:pt idx="6">
                  <c:v>Jūrmala</c:v>
                </c:pt>
                <c:pt idx="7">
                  <c:v>Daugavpils</c:v>
                </c:pt>
                <c:pt idx="8">
                  <c:v>Rīga</c:v>
                </c:pt>
              </c:strCache>
            </c:strRef>
          </c:cat>
          <c:val>
            <c:numRef>
              <c:f>'4'!$D$2:$D$10</c:f>
              <c:numCache>
                <c:formatCode>#,##0</c:formatCode>
                <c:ptCount val="9"/>
                <c:pt idx="0">
                  <c:v>488</c:v>
                </c:pt>
                <c:pt idx="1">
                  <c:v>639</c:v>
                </c:pt>
                <c:pt idx="2">
                  <c:v>660</c:v>
                </c:pt>
                <c:pt idx="3">
                  <c:v>713</c:v>
                </c:pt>
                <c:pt idx="4">
                  <c:v>934</c:v>
                </c:pt>
                <c:pt idx="5">
                  <c:v>989</c:v>
                </c:pt>
                <c:pt idx="6">
                  <c:v>1149</c:v>
                </c:pt>
                <c:pt idx="7">
                  <c:v>2106</c:v>
                </c:pt>
                <c:pt idx="8">
                  <c:v>19695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B9-47FE-8F8E-2A8C71377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415296"/>
        <c:axId val="95765248"/>
      </c:barChart>
      <c:catAx>
        <c:axId val="95415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95765248"/>
        <c:crosses val="autoZero"/>
        <c:auto val="1"/>
        <c:lblAlgn val="ctr"/>
        <c:lblOffset val="100"/>
        <c:noMultiLvlLbl val="0"/>
      </c:catAx>
      <c:valAx>
        <c:axId val="95765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54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3333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3.6636494471772987E-2"/>
          <c:y val="0.15466769925996679"/>
          <c:w val="0.33378603613470709"/>
          <c:h val="5.2041246215338254E-2"/>
        </c:manualLayout>
      </c:layout>
      <c:overlay val="1"/>
      <c:spPr>
        <a:noFill/>
        <a:ln w="952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06303620890889E-2"/>
          <c:y val="8.0919286091669506E-4"/>
          <c:w val="0.89365246195691639"/>
          <c:h val="0.98188532306011522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435008"/>
        <c:axId val="95444992"/>
      </c:barChart>
      <c:catAx>
        <c:axId val="954350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95444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5444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5435008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/>
              <a:t>Reģistrēto sevišķi smago noziegumu skaits</a:t>
            </a:r>
          </a:p>
        </c:rich>
      </c:tx>
      <c:layout>
        <c:manualLayout>
          <c:xMode val="edge"/>
          <c:yMode val="edge"/>
          <c:x val="0.23459471843048904"/>
          <c:y val="2.50836325215174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35135734341076"/>
          <c:y val="9.1749348963147501E-2"/>
          <c:w val="0.87135181131324502"/>
          <c:h val="0.88484001690288072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451776"/>
        <c:axId val="95453568"/>
      </c:barChart>
      <c:catAx>
        <c:axId val="954517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95453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5453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451776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500" b="1" i="0" baseline="0">
                <a:effectLst/>
              </a:rPr>
              <a:t>Reģistrēto sevišķi smago noziegumu skaits</a:t>
            </a:r>
            <a:endParaRPr lang="lv-LV" sz="15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'5'!$A$2</c:f>
              <c:strCache>
                <c:ptCount val="1"/>
                <c:pt idx="0">
                  <c:v>sevišķi smagi noziegumi 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'5'!$B$1:$K$1</c:f>
              <c:strCache>
                <c:ptCount val="10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  <c:pt idx="8">
                  <c:v>2016.g.</c:v>
                </c:pt>
                <c:pt idx="9">
                  <c:v>2017.g.</c:v>
                </c:pt>
              </c:strCache>
            </c:strRef>
          </c:cat>
          <c:val>
            <c:numRef>
              <c:f>'5'!$B$2:$K$2</c:f>
              <c:numCache>
                <c:formatCode>General</c:formatCode>
                <c:ptCount val="10"/>
                <c:pt idx="0">
                  <c:v>3936</c:v>
                </c:pt>
                <c:pt idx="1">
                  <c:v>3439</c:v>
                </c:pt>
                <c:pt idx="2">
                  <c:v>2495</c:v>
                </c:pt>
                <c:pt idx="3">
                  <c:v>2359</c:v>
                </c:pt>
                <c:pt idx="4">
                  <c:v>3205</c:v>
                </c:pt>
                <c:pt idx="5">
                  <c:v>1939</c:v>
                </c:pt>
                <c:pt idx="6">
                  <c:v>2227</c:v>
                </c:pt>
                <c:pt idx="7">
                  <c:v>1965</c:v>
                </c:pt>
                <c:pt idx="8">
                  <c:v>1740</c:v>
                </c:pt>
                <c:pt idx="9">
                  <c:v>1752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D5-4BD0-933B-CAE906D3B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478528"/>
        <c:axId val="95480064"/>
      </c:barChart>
      <c:catAx>
        <c:axId val="9547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95480064"/>
        <c:crosses val="autoZero"/>
        <c:auto val="1"/>
        <c:lblAlgn val="ctr"/>
        <c:lblOffset val="100"/>
        <c:noMultiLvlLbl val="0"/>
      </c:catAx>
      <c:valAx>
        <c:axId val="95480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547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0.16822</cdr:x>
      <cdr:y>0.93946</cdr:y>
    </cdr:from>
    <cdr:to>
      <cdr:x>0.85417</cdr:x>
      <cdr:y>0.98929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6144" y="5208950"/>
          <a:ext cx="5285146" cy="2762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  <a:extLst xmlns:a="http://schemas.openxmlformats.org/drawingml/2006/main"/>
      </cdr:spPr>
      <cdr:txBody>
        <a:bodyPr xmlns:a="http://schemas.openxmlformats.org/drawingml/2006/main" wrap="square" lIns="36576" tIns="27432" rIns="36576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lv-LV" sz="1200" b="1" i="0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2005. - 2017.g. ir samazināti prokuroru štati par 106 vienībam ( - 17,5%)</a:t>
          </a:r>
          <a:endParaRPr lang="lv-LV" sz="1200" b="0" i="0" u="none" strike="noStrike" baseline="0" dirty="0">
            <a:solidFill>
              <a:srgbClr val="FF0000"/>
            </a:solidFill>
            <a:latin typeface="Times New Roman"/>
            <a:cs typeface="Times New Roman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226" y="2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005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226" y="9372005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1A49095-E7BF-441F-BACE-2ABFDF661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07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lv-LV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226" y="2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lv-LV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005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lv-LV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226" y="9372005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3" tIns="47432" rIns="94863" bIns="4743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06D3EA3-B766-40BF-B6F7-4298E6CA5C05}" type="slidenum">
              <a:rPr lang="lv-LV"/>
              <a:pPr/>
              <a:t>‹#›</a:t>
            </a:fld>
            <a:endParaRPr lang="lv-LV"/>
          </a:p>
        </p:txBody>
      </p:sp>
      <p:sp>
        <p:nvSpPr>
          <p:cNvPr id="8" name="Piezīmju vietturis 7"/>
          <p:cNvSpPr>
            <a:spLocks noGrp="1"/>
          </p:cNvSpPr>
          <p:nvPr>
            <p:ph type="body" sz="quarter" idx="3"/>
          </p:nvPr>
        </p:nvSpPr>
        <p:spPr>
          <a:xfrm>
            <a:off x="673275" y="4686002"/>
            <a:ext cx="5389213" cy="4439612"/>
          </a:xfrm>
          <a:prstGeom prst="rect">
            <a:avLst/>
          </a:prstGeom>
        </p:spPr>
        <p:txBody>
          <a:bodyPr vert="horz" lIns="94863" tIns="47432" rIns="94863" bIns="47432" rtlCol="0">
            <a:normAutofit/>
          </a:bodyPr>
          <a:lstStyle/>
          <a:p>
            <a:pPr lvl="0"/>
            <a:r>
              <a:rPr lang="lv-LV" noProof="0"/>
              <a:t>Noklikšķiniet, lai rediģētu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25348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F67120A-DED5-49AB-9F43-6F9A2D532C05}" type="slidenum">
              <a:rPr lang="lv-LV"/>
              <a:pPr/>
              <a:t>1</a:t>
            </a:fld>
            <a:endParaRPr lang="lv-LV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6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D3EA3-B766-40BF-B6F7-4298E6CA5C05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365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0"/>
            <a:ext cx="1331913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 flipV="1">
            <a:off x="1331913" y="6237288"/>
            <a:ext cx="7415212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lv-LV">
              <a:cs typeface="+mn-cs"/>
            </a:endParaRPr>
          </a:p>
        </p:txBody>
      </p:sp>
      <p:sp>
        <p:nvSpPr>
          <p:cNvPr id="6" name="Line 83"/>
          <p:cNvSpPr>
            <a:spLocks noChangeShapeType="1"/>
          </p:cNvSpPr>
          <p:nvPr userDrawn="1"/>
        </p:nvSpPr>
        <p:spPr bwMode="auto">
          <a:xfrm flipV="1">
            <a:off x="5797550" y="549275"/>
            <a:ext cx="2951163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lv-LV">
              <a:cs typeface="+mn-cs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 userDrawn="1"/>
        </p:nvSpPr>
        <p:spPr bwMode="auto">
          <a:xfrm>
            <a:off x="41275" y="1179513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lv-LV" sz="700" b="1" dirty="0">
                <a:latin typeface="Times New Roman" pitchFamily="18" charset="0"/>
                <a:cs typeface="+mn-cs"/>
              </a:rPr>
              <a:t>LATVIJAS REPUBLIKAS</a:t>
            </a:r>
          </a:p>
          <a:p>
            <a:pPr algn="ctr">
              <a:defRPr/>
            </a:pPr>
            <a:r>
              <a:rPr lang="lv-LV" sz="700" b="1" dirty="0">
                <a:latin typeface="Times New Roman" pitchFamily="18" charset="0"/>
                <a:cs typeface="+mn-cs"/>
              </a:rPr>
              <a:t> PROKURATŪRA</a:t>
            </a:r>
          </a:p>
        </p:txBody>
      </p:sp>
      <p:pic>
        <p:nvPicPr>
          <p:cNvPr id="8" name="Picture 85" descr="Ger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63550"/>
            <a:ext cx="10795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4388" y="6453188"/>
            <a:ext cx="2895600" cy="2524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381750"/>
            <a:ext cx="1905000" cy="323850"/>
          </a:xfrm>
        </p:spPr>
        <p:txBody>
          <a:bodyPr/>
          <a:lstStyle>
            <a:lvl1pPr>
              <a:defRPr/>
            </a:lvl1pPr>
          </a:lstStyle>
          <a:p>
            <a:fld id="{B3C81C53-FADC-4FA5-AF8F-8745E03F8435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C69F2-339C-45CA-955E-7DB7F1E9449D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C96F2-8BC0-4446-BCB4-7374178A79F2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3F2F0-19AF-4060-9FE8-7AA847706ED2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85B42-7B11-4285-8CD2-9E680AB80F12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5D413-A0EE-4B6A-A78E-1C55C23BFA71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B389A-FC75-42BA-8C92-8EC7BDAAC9A8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dirty="0"/>
              <a:t>2011.gada  16.februāris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B20FD-6241-4426-BB87-2BD2D2DDEE66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12BBD-3193-41F2-AFDB-C89890892CAD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415B4-C233-4A1A-BE9E-FDB0EAFFF14F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1BE9D-FC3F-480D-AF32-9F51DAD7F2E4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482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482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lv-LV">
                  <a:cs typeface="+mn-cs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lv-LV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lv-LV" dirty="0"/>
              <a:t>2011.gada 16.februāris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3188C60-6B0C-4DF9-90EF-FE2C6AE4A3D7}" type="slidenum">
              <a:rPr lang="lv-LV"/>
              <a:pPr/>
              <a:t>‹#›</a:t>
            </a:fld>
            <a:endParaRPr lang="lv-LV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lv-LV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357313" y="1844675"/>
            <a:ext cx="7500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lv-LV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Pārskats par prokuratūras </a:t>
            </a:r>
          </a:p>
          <a:p>
            <a:pPr algn="ctr"/>
            <a:r>
              <a:rPr lang="lv-LV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2017.gada darba rezultātiem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285875" y="3357563"/>
            <a:ext cx="7643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lv-LV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Ģenerālprokurors </a:t>
            </a:r>
            <a:r>
              <a:rPr lang="lv-LV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Ēriks Kalnmeiers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6" name="Slaida numura vietturis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033497-4660-4E7D-AE54-CFAC73FEA2BB}" type="slidenum">
              <a:rPr lang="lv-LV" smtClean="0"/>
              <a:pPr/>
              <a:t>1</a:t>
            </a:fld>
            <a:endParaRPr lang="lv-LV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57313" y="5929313"/>
            <a:ext cx="7500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lv-LV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Rīgā,  2018.gada  21.februārī</a:t>
            </a:r>
            <a:endParaRPr lang="en-US" sz="1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" y="260648"/>
            <a:ext cx="1178371" cy="88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403648" y="600075"/>
            <a:ext cx="745460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500" b="1" dirty="0">
                <a:solidFill>
                  <a:srgbClr val="000000"/>
                </a:solidFill>
                <a:latin typeface="Times New Roman"/>
                <a:cs typeface="Times New Roman"/>
              </a:rPr>
              <a:t>Tīšas slepkavības </a:t>
            </a:r>
            <a:r>
              <a:rPr lang="lv-LV" sz="1400" dirty="0">
                <a:solidFill>
                  <a:srgbClr val="000000"/>
                </a:solidFill>
                <a:latin typeface="Times New Roman"/>
                <a:cs typeface="Times New Roman"/>
              </a:rPr>
              <a:t>(kopā ar mēģinājumiem)</a:t>
            </a:r>
            <a:r>
              <a:rPr lang="lv-LV" sz="1600" dirty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</a:t>
            </a:r>
            <a:r>
              <a:rPr lang="lv-LV" sz="1400" dirty="0">
                <a:solidFill>
                  <a:srgbClr val="000000"/>
                </a:solidFill>
                <a:latin typeface="Times New Roman"/>
                <a:cs typeface="Times New Roman"/>
              </a:rPr>
              <a:t>KL 116.-118.p. </a:t>
            </a:r>
          </a:p>
        </p:txBody>
      </p:sp>
      <p:sp>
        <p:nvSpPr>
          <p:cNvPr id="921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AAFB3A-9B77-4527-B656-A15865CB6977}" type="slidenum">
              <a:rPr lang="lv-LV"/>
              <a:pPr/>
              <a:t>10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8010505-FE6B-46BF-A135-39B968B15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893746"/>
              </p:ext>
            </p:extLst>
          </p:nvPr>
        </p:nvGraphicFramePr>
        <p:xfrm>
          <a:off x="1403648" y="1150109"/>
          <a:ext cx="7740352" cy="5015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384CE-437E-4FAD-B9E2-80BDA3FEC885}" type="slidenum">
              <a:rPr lang="lv-LV"/>
              <a:pPr/>
              <a:t>11</a:t>
            </a:fld>
            <a:endParaRPr lang="lv-LV" dirty="0"/>
          </a:p>
        </p:txBody>
      </p:sp>
      <p:graphicFrame>
        <p:nvGraphicFramePr>
          <p:cNvPr id="5" name="Diagram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534315"/>
              </p:ext>
            </p:extLst>
          </p:nvPr>
        </p:nvGraphicFramePr>
        <p:xfrm>
          <a:off x="1475656" y="1000186"/>
          <a:ext cx="7570389" cy="514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D23592B2-3595-41A6-9D10-C86150BAAA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207088"/>
              </p:ext>
            </p:extLst>
          </p:nvPr>
        </p:nvGraphicFramePr>
        <p:xfrm>
          <a:off x="1403647" y="620688"/>
          <a:ext cx="7642397" cy="552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D9DCE-8B7F-4A83-8454-190EBF73A53E}" type="slidenum">
              <a:rPr lang="lv-LV"/>
              <a:pPr/>
              <a:t>12</a:t>
            </a:fld>
            <a:endParaRPr lang="lv-LV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403648" y="1052736"/>
          <a:ext cx="761771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5E3E0F30-76C6-4C96-B043-01656EB6A4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891254"/>
              </p:ext>
            </p:extLst>
          </p:nvPr>
        </p:nvGraphicFramePr>
        <p:xfrm>
          <a:off x="1403648" y="620689"/>
          <a:ext cx="773549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950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13</a:t>
            </a:fld>
            <a:endParaRPr lang="lv-LV" dirty="0"/>
          </a:p>
        </p:txBody>
      </p:sp>
      <p:pic>
        <p:nvPicPr>
          <p:cNvPr id="6" name="Attēls 5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2B89884E-0902-4367-86AA-48D6ABCB25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716123"/>
              </p:ext>
            </p:extLst>
          </p:nvPr>
        </p:nvGraphicFramePr>
        <p:xfrm>
          <a:off x="1403648" y="620688"/>
          <a:ext cx="7652246" cy="553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14</a:t>
            </a:fld>
            <a:endParaRPr lang="lv-LV" dirty="0"/>
          </a:p>
        </p:txBody>
      </p:sp>
      <p:pic>
        <p:nvPicPr>
          <p:cNvPr id="5" name="Attēls 4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1736CA9E-9ADE-41B3-9829-B29DD092FD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668214"/>
              </p:ext>
            </p:extLst>
          </p:nvPr>
        </p:nvGraphicFramePr>
        <p:xfrm>
          <a:off x="1403648" y="620688"/>
          <a:ext cx="77048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8051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9C016D-F720-48F4-92E6-74F8E83D0801}" type="slidenum">
              <a:rPr lang="lv-LV"/>
              <a:pPr/>
              <a:t>15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F668B1EE-61E8-4903-8ACA-79A874141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984282"/>
              </p:ext>
            </p:extLst>
          </p:nvPr>
        </p:nvGraphicFramePr>
        <p:xfrm>
          <a:off x="1331640" y="620688"/>
          <a:ext cx="77048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9C016D-F720-48F4-92E6-74F8E83D0801}" type="slidenum">
              <a:rPr lang="lv-LV"/>
              <a:pPr/>
              <a:t>16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584CCDC-A99E-4CBA-A5E3-4D4A9986D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229683"/>
              </p:ext>
            </p:extLst>
          </p:nvPr>
        </p:nvGraphicFramePr>
        <p:xfrm>
          <a:off x="1331639" y="620688"/>
          <a:ext cx="770485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43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C42FF-03E0-44C0-B9B7-A33441763B12}" type="slidenum">
              <a:rPr lang="lv-LV"/>
              <a:pPr/>
              <a:t>17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10D8EA7-F06E-4C1C-941C-8551CAA931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982255"/>
              </p:ext>
            </p:extLst>
          </p:nvPr>
        </p:nvGraphicFramePr>
        <p:xfrm>
          <a:off x="1331641" y="620689"/>
          <a:ext cx="78123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0B3F7-A845-48C8-85DA-1B51222DC837}" type="slidenum">
              <a:rPr lang="lv-LV"/>
              <a:pPr/>
              <a:t>18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D277606-B769-4EAB-B7EA-E6D5706FBB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876827"/>
              </p:ext>
            </p:extLst>
          </p:nvPr>
        </p:nvGraphicFramePr>
        <p:xfrm>
          <a:off x="1403649" y="620688"/>
          <a:ext cx="77048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0B3F7-A845-48C8-85DA-1B51222DC837}" type="slidenum">
              <a:rPr lang="lv-LV"/>
              <a:pPr/>
              <a:t>19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2ADCC0DD-6669-4930-8CBA-543A9066F1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533025"/>
              </p:ext>
            </p:extLst>
          </p:nvPr>
        </p:nvGraphicFramePr>
        <p:xfrm>
          <a:off x="1403648" y="620688"/>
          <a:ext cx="77048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367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357313" y="714375"/>
            <a:ext cx="75723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15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Reģistrēto</a:t>
            </a:r>
            <a:r>
              <a:rPr lang="lv-LV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noziedzīgo nodarījumu skaits</a:t>
            </a:r>
          </a:p>
        </p:txBody>
      </p:sp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2</a:t>
            </a:fld>
            <a:endParaRPr lang="lv-LV" dirty="0"/>
          </a:p>
        </p:txBody>
      </p:sp>
      <p:graphicFrame>
        <p:nvGraphicFramePr>
          <p:cNvPr id="7" name="Diagram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916672"/>
              </p:ext>
            </p:extLst>
          </p:nvPr>
        </p:nvGraphicFramePr>
        <p:xfrm>
          <a:off x="1357314" y="1196752"/>
          <a:ext cx="7679182" cy="498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Attēls 8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F0CDD970-D473-4C49-B7E6-EEFF3B011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821452"/>
              </p:ext>
            </p:extLst>
          </p:nvPr>
        </p:nvGraphicFramePr>
        <p:xfrm>
          <a:off x="1357313" y="1083707"/>
          <a:ext cx="7751191" cy="510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0B3F7-A845-48C8-85DA-1B51222DC837}" type="slidenum">
              <a:rPr lang="lv-LV"/>
              <a:pPr/>
              <a:t>20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8D77DC4-B01D-4375-B254-CC0DB11926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070171"/>
              </p:ext>
            </p:extLst>
          </p:nvPr>
        </p:nvGraphicFramePr>
        <p:xfrm>
          <a:off x="1403648" y="620689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2138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0B3F7-A845-48C8-85DA-1B51222DC837}" type="slidenum">
              <a:rPr lang="lv-LV"/>
              <a:pPr/>
              <a:t>21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83AA052-F97E-4648-BFA3-1B2CF181E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031543"/>
              </p:ext>
            </p:extLst>
          </p:nvPr>
        </p:nvGraphicFramePr>
        <p:xfrm>
          <a:off x="1403648" y="620688"/>
          <a:ext cx="77048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7999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8B9CB-E316-462E-B611-CC09608A158A}" type="slidenum">
              <a:rPr lang="lv-LV"/>
              <a:pPr/>
              <a:t>22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14B02127-8A09-4265-A72F-E2BB092D4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206578"/>
              </p:ext>
            </p:extLst>
          </p:nvPr>
        </p:nvGraphicFramePr>
        <p:xfrm>
          <a:off x="1331640" y="620688"/>
          <a:ext cx="7776864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8B9CB-E316-462E-B611-CC09608A158A}" type="slidenum">
              <a:rPr lang="lv-LV"/>
              <a:pPr/>
              <a:t>23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507BA44-D669-4E46-B35D-0BC6F3482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901083"/>
              </p:ext>
            </p:extLst>
          </p:nvPr>
        </p:nvGraphicFramePr>
        <p:xfrm>
          <a:off x="1403648" y="620688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9514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3261F-2524-49D5-B9F7-0F17018AD6CB}" type="slidenum">
              <a:rPr lang="lv-LV"/>
              <a:pPr/>
              <a:t>24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BD5E4511-3B33-4A9D-9F05-DEE833A4B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853071"/>
              </p:ext>
            </p:extLst>
          </p:nvPr>
        </p:nvGraphicFramePr>
        <p:xfrm>
          <a:off x="1331640" y="585787"/>
          <a:ext cx="7776864" cy="557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48522-BA57-4891-8337-33130D3992FF}" type="slidenum">
              <a:rPr lang="lv-LV"/>
              <a:pPr/>
              <a:t>25</a:t>
            </a:fld>
            <a:endParaRPr lang="lv-LV"/>
          </a:p>
        </p:txBody>
      </p:sp>
      <p:graphicFrame>
        <p:nvGraphicFramePr>
          <p:cNvPr id="5" name="Diagram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727117"/>
              </p:ext>
            </p:extLst>
          </p:nvPr>
        </p:nvGraphicFramePr>
        <p:xfrm>
          <a:off x="1403648" y="1047432"/>
          <a:ext cx="7632848" cy="5117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50F5127-304B-441D-852A-214B0F194D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000677"/>
              </p:ext>
            </p:extLst>
          </p:nvPr>
        </p:nvGraphicFramePr>
        <p:xfrm>
          <a:off x="1403647" y="620687"/>
          <a:ext cx="7632849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70221-866F-4F8F-8F5A-7D54011A3A80}" type="slidenum">
              <a:rPr lang="lv-LV"/>
              <a:pPr/>
              <a:t>26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9468E8B-62E9-4B68-BC76-D3B7E6EA2A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15564"/>
              </p:ext>
            </p:extLst>
          </p:nvPr>
        </p:nvGraphicFramePr>
        <p:xfrm>
          <a:off x="1403648" y="620688"/>
          <a:ext cx="77048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70221-866F-4F8F-8F5A-7D54011A3A80}" type="slidenum">
              <a:rPr lang="lv-LV"/>
              <a:pPr/>
              <a:t>27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524A35B2-7874-463E-93E7-4B97044F26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355744"/>
              </p:ext>
            </p:extLst>
          </p:nvPr>
        </p:nvGraphicFramePr>
        <p:xfrm>
          <a:off x="1331639" y="620688"/>
          <a:ext cx="777686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5382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DDB-6847-444E-9053-E7B9C5E664BD}" type="slidenum">
              <a:rPr lang="lv-LV"/>
              <a:pPr/>
              <a:t>28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50A1077-AF84-4880-AD2A-171EBCAB6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959371"/>
              </p:ext>
            </p:extLst>
          </p:nvPr>
        </p:nvGraphicFramePr>
        <p:xfrm>
          <a:off x="1403647" y="620688"/>
          <a:ext cx="770485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66C35-7226-4F12-85E9-9B529BF702F1}" type="slidenum">
              <a:rPr lang="lv-LV"/>
              <a:pPr/>
              <a:t>29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D3EF6DC4-57A4-4E5F-948A-BAC6FFA9C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832644"/>
              </p:ext>
            </p:extLst>
          </p:nvPr>
        </p:nvGraphicFramePr>
        <p:xfrm>
          <a:off x="1403648" y="620688"/>
          <a:ext cx="7704856" cy="558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3</a:t>
            </a:fld>
            <a:endParaRPr lang="lv-LV" dirty="0"/>
          </a:p>
        </p:txBody>
      </p:sp>
      <p:pic>
        <p:nvPicPr>
          <p:cNvPr id="6" name="Attēls 5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AD27C29-89D3-46B5-8A60-9A1B34F674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097776"/>
              </p:ext>
            </p:extLst>
          </p:nvPr>
        </p:nvGraphicFramePr>
        <p:xfrm>
          <a:off x="1403648" y="620688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CBA8D-ADE4-42AE-A713-7A9EBC63D528}" type="slidenum">
              <a:rPr lang="lv-LV"/>
              <a:pPr/>
              <a:t>30</a:t>
            </a:fld>
            <a:endParaRPr lang="lv-LV" dirty="0"/>
          </a:p>
        </p:txBody>
      </p:sp>
      <p:graphicFrame>
        <p:nvGraphicFramePr>
          <p:cNvPr id="6" name="Diagram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980628"/>
              </p:ext>
            </p:extLst>
          </p:nvPr>
        </p:nvGraphicFramePr>
        <p:xfrm>
          <a:off x="1271047" y="1150109"/>
          <a:ext cx="7812360" cy="50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91EE856-2B60-4FC1-AA12-E2DA8CCE7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429206"/>
              </p:ext>
            </p:extLst>
          </p:nvPr>
        </p:nvGraphicFramePr>
        <p:xfrm>
          <a:off x="1331640" y="620687"/>
          <a:ext cx="7812360" cy="555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31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86A848A-09FD-4ABD-BF27-CC730F450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061501"/>
              </p:ext>
            </p:extLst>
          </p:nvPr>
        </p:nvGraphicFramePr>
        <p:xfrm>
          <a:off x="1331640" y="620688"/>
          <a:ext cx="7812360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32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39473B1-9627-4009-8BA7-F3357883F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554155"/>
              </p:ext>
            </p:extLst>
          </p:nvPr>
        </p:nvGraphicFramePr>
        <p:xfrm>
          <a:off x="1331641" y="620688"/>
          <a:ext cx="78123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33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854960"/>
              </p:ext>
            </p:extLst>
          </p:nvPr>
        </p:nvGraphicFramePr>
        <p:xfrm>
          <a:off x="1403648" y="620688"/>
          <a:ext cx="77048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5061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34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F19931CC-E894-4C3D-83FF-EBD7BB2FA4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070990"/>
              </p:ext>
            </p:extLst>
          </p:nvPr>
        </p:nvGraphicFramePr>
        <p:xfrm>
          <a:off x="1331640" y="620688"/>
          <a:ext cx="77768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35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1732BD8-EAE1-48F7-9CA7-934950E6BF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808927"/>
              </p:ext>
            </p:extLst>
          </p:nvPr>
        </p:nvGraphicFramePr>
        <p:xfrm>
          <a:off x="1403647" y="692696"/>
          <a:ext cx="7632849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36</a:t>
            </a:fld>
            <a:endParaRPr lang="lv-LV"/>
          </a:p>
        </p:txBody>
      </p:sp>
      <p:pic>
        <p:nvPicPr>
          <p:cNvPr id="5" name="Attēls 4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4370C33A-C70F-487F-B854-DE54B65F7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607222"/>
              </p:ext>
            </p:extLst>
          </p:nvPr>
        </p:nvGraphicFramePr>
        <p:xfrm>
          <a:off x="1331639" y="620688"/>
          <a:ext cx="7776865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41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C3D079-458F-4E56-A709-4A07B95E85EC}" type="slidenum">
              <a:rPr lang="lv-LV"/>
              <a:pPr/>
              <a:t>4</a:t>
            </a:fld>
            <a:endParaRPr lang="lv-LV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834013"/>
              </p:ext>
            </p:extLst>
          </p:nvPr>
        </p:nvGraphicFramePr>
        <p:xfrm>
          <a:off x="1508327" y="983393"/>
          <a:ext cx="7650434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866"/>
              </p:ext>
            </p:extLst>
          </p:nvPr>
        </p:nvGraphicFramePr>
        <p:xfrm>
          <a:off x="1403648" y="620688"/>
          <a:ext cx="764666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Attēls 8" descr="D:\Users\DAVD_VR\Documents\GroupWise\gerboni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7481976B-7433-44E1-9666-72BF53B64A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572802"/>
              </p:ext>
            </p:extLst>
          </p:nvPr>
        </p:nvGraphicFramePr>
        <p:xfrm>
          <a:off x="1403648" y="620688"/>
          <a:ext cx="764666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D9DCE-8B7F-4A83-8454-190EBF73A53E}" type="slidenum">
              <a:rPr lang="lv-LV"/>
              <a:pPr/>
              <a:t>5</a:t>
            </a:fld>
            <a:endParaRPr lang="lv-LV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403648" y="1052736"/>
          <a:ext cx="761771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251368"/>
              </p:ext>
            </p:extLst>
          </p:nvPr>
        </p:nvGraphicFramePr>
        <p:xfrm>
          <a:off x="1403648" y="620687"/>
          <a:ext cx="7632848" cy="554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Attēls 8" descr="D:\Users\DAVD_VR\Documents\GroupWise\gerboni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BC63B126-38A4-4BFB-93EA-549955645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146358"/>
              </p:ext>
            </p:extLst>
          </p:nvPr>
        </p:nvGraphicFramePr>
        <p:xfrm>
          <a:off x="1403649" y="620688"/>
          <a:ext cx="774035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D1A3F-92FD-4C1A-9323-BC6D17AF22B4}" type="slidenum">
              <a:rPr lang="lv-LV"/>
              <a:pPr/>
              <a:t>6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802254"/>
              </p:ext>
            </p:extLst>
          </p:nvPr>
        </p:nvGraphicFramePr>
        <p:xfrm>
          <a:off x="1403648" y="620688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EEFC5810-EAF4-4193-971A-7B8A4A320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111969"/>
              </p:ext>
            </p:extLst>
          </p:nvPr>
        </p:nvGraphicFramePr>
        <p:xfrm>
          <a:off x="1386920" y="620688"/>
          <a:ext cx="76495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D1A3F-92FD-4C1A-9323-BC6D17AF22B4}" type="slidenum">
              <a:rPr lang="lv-LV"/>
              <a:pPr/>
              <a:t>7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1E5C28E-B718-4C51-8DA7-657183927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685513"/>
              </p:ext>
            </p:extLst>
          </p:nvPr>
        </p:nvGraphicFramePr>
        <p:xfrm>
          <a:off x="1403648" y="620688"/>
          <a:ext cx="77048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478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D1996-059F-41A3-A938-F230B6644EF7}" type="slidenum">
              <a:rPr lang="lv-LV"/>
              <a:pPr/>
              <a:t>8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56DDA711-7E5A-4B62-9344-DB01EC854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416196"/>
              </p:ext>
            </p:extLst>
          </p:nvPr>
        </p:nvGraphicFramePr>
        <p:xfrm>
          <a:off x="1331639" y="620688"/>
          <a:ext cx="7812361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D1996-059F-41A3-A938-F230B6644EF7}" type="slidenum">
              <a:rPr lang="lv-LV"/>
              <a:pPr/>
              <a:t>9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6804CC8-37EA-4D0A-9275-056E595F19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505388"/>
              </p:ext>
            </p:extLst>
          </p:nvPr>
        </p:nvGraphicFramePr>
        <p:xfrm>
          <a:off x="1331640" y="620688"/>
          <a:ext cx="77768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2699078"/>
      </p:ext>
    </p:extLst>
  </p:cSld>
  <p:clrMapOvr>
    <a:masterClrMapping/>
  </p:clrMapOvr>
</p:sld>
</file>

<file path=ppt/theme/theme1.xml><?xml version="1.0" encoding="utf-8"?>
<a:theme xmlns:a="http://schemas.openxmlformats.org/drawingml/2006/main" name="Slāņi">
  <a:themeElements>
    <a:clrScheme name="Slāņi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Slāņi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āņi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dizain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3029</TotalTime>
  <Words>609</Words>
  <Application>Microsoft Office PowerPoint</Application>
  <PresentationFormat>On-screen Show (4:3)</PresentationFormat>
  <Paragraphs>193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Slāņi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LR Prokuratura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Slaids 1</dc:title>
  <dc:creator>Gints Korts</dc:creator>
  <cp:lastModifiedBy>Una Rēķe</cp:lastModifiedBy>
  <cp:revision>714</cp:revision>
  <cp:lastPrinted>2018-02-16T10:24:16Z</cp:lastPrinted>
  <dcterms:created xsi:type="dcterms:W3CDTF">2007-02-12T13:48:19Z</dcterms:created>
  <dcterms:modified xsi:type="dcterms:W3CDTF">2018-02-21T14:59:35Z</dcterms:modified>
</cp:coreProperties>
</file>