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1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rts/chart41.xml" ContentType="application/vnd.openxmlformats-officedocument.drawingml.chart+xml"/>
  <Override PartName="/ppt/charts/chart42.xml" ContentType="application/vnd.openxmlformats-officedocument.drawingml.chart+xml"/>
  <Override PartName="/ppt/drawings/drawing1.xml" ContentType="application/vnd.openxmlformats-officedocument.drawingml.chartshapes+xml"/>
  <Override PartName="/ppt/charts/chart43.xml" ContentType="application/vnd.openxmlformats-officedocument.drawingml.chart+xml"/>
  <Override PartName="/ppt/charts/chart44.xml" ContentType="application/vnd.openxmlformats-officedocument.drawingml.chart+xml"/>
  <Override PartName="/ppt/charts/chart4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8"/>
  </p:notesMasterIdLst>
  <p:handoutMasterIdLst>
    <p:handoutMasterId r:id="rId39"/>
  </p:handoutMasterIdLst>
  <p:sldIdLst>
    <p:sldId id="257" r:id="rId2"/>
    <p:sldId id="258" r:id="rId3"/>
    <p:sldId id="286" r:id="rId4"/>
    <p:sldId id="259" r:id="rId5"/>
    <p:sldId id="260" r:id="rId6"/>
    <p:sldId id="261" r:id="rId7"/>
    <p:sldId id="296" r:id="rId8"/>
    <p:sldId id="262" r:id="rId9"/>
    <p:sldId id="304" r:id="rId10"/>
    <p:sldId id="263" r:id="rId11"/>
    <p:sldId id="264" r:id="rId12"/>
    <p:sldId id="294" r:id="rId13"/>
    <p:sldId id="288" r:id="rId14"/>
    <p:sldId id="292" r:id="rId15"/>
    <p:sldId id="265" r:id="rId16"/>
    <p:sldId id="297" r:id="rId17"/>
    <p:sldId id="310" r:id="rId18"/>
    <p:sldId id="311" r:id="rId19"/>
    <p:sldId id="312" r:id="rId20"/>
    <p:sldId id="314" r:id="rId21"/>
    <p:sldId id="266" r:id="rId22"/>
    <p:sldId id="307" r:id="rId23"/>
    <p:sldId id="268" r:id="rId24"/>
    <p:sldId id="283" r:id="rId25"/>
    <p:sldId id="276" r:id="rId26"/>
    <p:sldId id="277" r:id="rId27"/>
    <p:sldId id="271" r:id="rId28"/>
    <p:sldId id="308" r:id="rId29"/>
    <p:sldId id="272" r:id="rId30"/>
    <p:sldId id="274" r:id="rId31"/>
    <p:sldId id="278" r:id="rId32"/>
    <p:sldId id="280" r:id="rId33"/>
    <p:sldId id="309" r:id="rId34"/>
    <p:sldId id="281" r:id="rId35"/>
    <p:sldId id="282" r:id="rId36"/>
    <p:sldId id="284" r:id="rId37"/>
  </p:sldIdLst>
  <p:sldSz cx="9144000" cy="6858000" type="screen4x3"/>
  <p:notesSz cx="6735763" cy="9866313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CC6600"/>
    <a:srgbClr val="006600"/>
    <a:srgbClr val="00CC00"/>
    <a:srgbClr val="FF9900"/>
    <a:srgbClr val="0099FF"/>
    <a:srgbClr val="0033CC"/>
    <a:srgbClr val="00FF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6817" autoAdjust="0"/>
  </p:normalViewPr>
  <p:slideViewPr>
    <p:cSldViewPr>
      <p:cViewPr varScale="1">
        <p:scale>
          <a:sx n="110" d="100"/>
          <a:sy n="110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-1848" y="-90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Sanaksme%20par%202013.gadu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rokurors\Desktop\Sanaksme%20par%202018_04.02.2019.g.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rokurors\Desktop\Sanaksme%20par%202018_04.02.2019.g.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DIT_GK\Desktop\Gada%20sanaksme%2022.02.2012.ga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J:\Sanaksmes%20materi&#257;li%20uz%2012.02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S-SRV\WRK\HOMES\VIKTORS_RUSELEVICS\VIKTORS%20RUSELEVICS\2018.gads\2018.gada%20P&#257;rskats\Sanaksme%20par%202018_20.02.2019.g.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AppData\Roaming\Microsoft\Excel\Sanaksme%20par%202018_20.02.2019.g%20(version%201).xls" TargetMode="Externa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rokurors\AppData\Roaming\Microsoft\Excel\Sanaksme%20par%202018_20.02.2019.g%20(version%201).xls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Sanaksme%20par%202013.gadu.xls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file:///F:\Sanaksme%20par%202013.gadu.xls" TargetMode="External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J:\Sanaksmes%20materi&#257;li%20uz%2012.02.xls" TargetMode="External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4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Prokurors\Desktop\Sanaksme%20par%202018_04.02.2019.g..xls" TargetMode="External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4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4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Sanaksme%20par%202013.gadu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J:\Sanaksmes%20materi&#257;li%20uz%2012.02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DAVD_VR\Desktop\Sanaksme%20par%202014.gadu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kurors\Desktop\Sanaksme%20par%202018_04.02.2019.g.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073787946318033E-2"/>
          <c:y val="3.3324476415756671E-2"/>
          <c:w val="0.97603345171804445"/>
          <c:h val="0.88408390309236018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692480"/>
        <c:axId val="190474560"/>
      </c:barChart>
      <c:catAx>
        <c:axId val="60692480"/>
        <c:scaling>
          <c:orientation val="minMax"/>
        </c:scaling>
        <c:delete val="0"/>
        <c:axPos val="b"/>
        <c:majorGridlines>
          <c:spPr>
            <a:ln>
              <a:solidFill>
                <a:srgbClr val="000000"/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90474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0474560"/>
        <c:scaling>
          <c:orientation val="minMax"/>
          <c:min val="40000"/>
        </c:scaling>
        <c:delete val="1"/>
        <c:axPos val="l"/>
        <c:numFmt formatCode="General" sourceLinked="1"/>
        <c:majorTickMark val="out"/>
        <c:minorTickMark val="none"/>
        <c:tickLblPos val="nextTo"/>
        <c:crossAx val="60692480"/>
        <c:crosses val="autoZero"/>
        <c:crossBetween val="between"/>
      </c:valAx>
      <c:spPr>
        <a:noFill/>
        <a:ln w="12700">
          <a:solidFill>
            <a:srgbClr val="FFFFFF"/>
          </a:solidFill>
          <a:prstDash val="solid"/>
        </a:ln>
      </c:spPr>
    </c:plotArea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 sz="1975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lv-LV" sz="1600" b="1" i="0" baseline="0"/>
              <a:t>Reģistrēto smago noziegumu skaits </a:t>
            </a:r>
            <a:endParaRPr lang="ru-RU" sz="1600" b="1" i="0" baseline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6155360"/>
        <c:axId val="1"/>
      </c:barChart>
      <c:catAx>
        <c:axId val="316155360"/>
        <c:scaling>
          <c:orientation val="minMax"/>
        </c:scaling>
        <c:delete val="0"/>
        <c:axPos val="b"/>
        <c:majorGridlines>
          <c:spPr>
            <a:ln w="9525"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1200" b="1"/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1615536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lv-LV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sz="1500" b="1" i="0" baseline="0" dirty="0">
                <a:effectLst/>
              </a:rPr>
              <a:t>Reģistrēto smagu noziegumu skaits </a:t>
            </a:r>
            <a:endParaRPr lang="lv-LV" sz="1500" dirty="0">
              <a:effectLst/>
            </a:endParaRP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1.3862633900441084E-2"/>
          <c:y val="7.4249138355489908E-2"/>
          <c:w val="0.97227473219911786"/>
          <c:h val="0.86772285041921748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54000">
                  <a:srgbClr val="CC6600"/>
                </a:gs>
                <a:gs pos="70000">
                  <a:srgbClr val="C00000"/>
                </a:gs>
                <a:gs pos="100000">
                  <a:schemeClr val="bg2"/>
                </a:gs>
              </a:gsLst>
              <a:lin ang="5400000" scaled="1"/>
            </a:gra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C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'6'!$B$1:$K$1</c:f>
              <c:strCache>
                <c:ptCount val="10"/>
                <c:pt idx="0">
                  <c:v>2009.g.</c:v>
                </c:pt>
                <c:pt idx="1">
                  <c:v>2010.g.</c:v>
                </c:pt>
                <c:pt idx="2">
                  <c:v>2011.g.</c:v>
                </c:pt>
                <c:pt idx="3">
                  <c:v>2012.g.</c:v>
                </c:pt>
                <c:pt idx="4">
                  <c:v>2013.g.</c:v>
                </c:pt>
                <c:pt idx="5">
                  <c:v>2014.g.</c:v>
                </c:pt>
                <c:pt idx="6">
                  <c:v>2015.g.</c:v>
                </c:pt>
                <c:pt idx="7">
                  <c:v>2016.g.</c:v>
                </c:pt>
                <c:pt idx="8">
                  <c:v>2017.g.</c:v>
                </c:pt>
                <c:pt idx="9">
                  <c:v>2018.g.</c:v>
                </c:pt>
              </c:strCache>
            </c:strRef>
          </c:cat>
          <c:val>
            <c:numRef>
              <c:f>'6'!$B$2:$K$2</c:f>
              <c:numCache>
                <c:formatCode>General</c:formatCode>
                <c:ptCount val="10"/>
                <c:pt idx="0">
                  <c:v>19415</c:v>
                </c:pt>
                <c:pt idx="1">
                  <c:v>17239</c:v>
                </c:pt>
                <c:pt idx="2">
                  <c:v>17764</c:v>
                </c:pt>
                <c:pt idx="3">
                  <c:v>16390</c:v>
                </c:pt>
                <c:pt idx="4">
                  <c:v>15043</c:v>
                </c:pt>
                <c:pt idx="5">
                  <c:v>14757</c:v>
                </c:pt>
                <c:pt idx="6" formatCode="#,##0">
                  <c:v>13546</c:v>
                </c:pt>
                <c:pt idx="7" formatCode="#,##0">
                  <c:v>12805</c:v>
                </c:pt>
                <c:pt idx="8" formatCode="#,##0">
                  <c:v>11572</c:v>
                </c:pt>
                <c:pt idx="9" formatCode="#,##0">
                  <c:v>11526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AA-4535-A0E2-4F2611CC01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399261936"/>
        <c:axId val="1"/>
      </c:barChart>
      <c:catAx>
        <c:axId val="399261936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9926193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sz="1500" b="1" i="0" baseline="0" dirty="0">
                <a:effectLst/>
              </a:rPr>
              <a:t>Reģistrēto mazāk smagu noziegumu un kriminālpārkāpumu skaits</a:t>
            </a:r>
            <a:endParaRPr lang="lv-LV" sz="1500" dirty="0">
              <a:effectLst/>
            </a:endParaRP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'7'!$A$2</c:f>
              <c:strCache>
                <c:ptCount val="1"/>
                <c:pt idx="0">
                  <c:v>mazāk smagi noziegumi </c:v>
                </c:pt>
              </c:strCache>
            </c:strRef>
          </c:tx>
          <c:spPr>
            <a:ln w="31750" cap="rnd">
              <a:solidFill>
                <a:srgbClr val="00B050"/>
              </a:solidFill>
              <a:round/>
            </a:ln>
            <a:effectLst/>
          </c:spPr>
          <c:marker>
            <c:symbol val="square"/>
            <c:size val="8"/>
            <c:spPr>
              <a:solidFill>
                <a:srgbClr val="C00000"/>
              </a:solidFill>
              <a:ln w="9525">
                <a:solidFill>
                  <a:srgbClr val="006600"/>
                </a:solidFill>
              </a:ln>
              <a:effectLst/>
            </c:spPr>
          </c:marker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rgbClr val="0066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'7'!$B$1:$J$1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'7'!$B$2:$J$2</c:f>
              <c:numCache>
                <c:formatCode>0</c:formatCode>
                <c:ptCount val="9"/>
                <c:pt idx="0">
                  <c:v>14320</c:v>
                </c:pt>
                <c:pt idx="1">
                  <c:v>13855</c:v>
                </c:pt>
                <c:pt idx="2">
                  <c:v>14332</c:v>
                </c:pt>
                <c:pt idx="3">
                  <c:v>21990</c:v>
                </c:pt>
                <c:pt idx="4">
                  <c:v>24841</c:v>
                </c:pt>
                <c:pt idx="5" formatCode="#,##0">
                  <c:v>25289</c:v>
                </c:pt>
                <c:pt idx="6" formatCode="#,##0">
                  <c:v>25027</c:v>
                </c:pt>
                <c:pt idx="7" formatCode="#,##0">
                  <c:v>24799</c:v>
                </c:pt>
                <c:pt idx="8" formatCode="#,##0">
                  <c:v>24260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72B-44A3-93BD-F99454267E4A}"/>
            </c:ext>
          </c:extLst>
        </c:ser>
        <c:ser>
          <c:idx val="1"/>
          <c:order val="1"/>
          <c:tx>
            <c:strRef>
              <c:f>'7'!$A$3</c:f>
              <c:strCache>
                <c:ptCount val="1"/>
                <c:pt idx="0">
                  <c:v> kriminālpārkāpumi  </c:v>
                </c:pt>
              </c:strCache>
            </c:strRef>
          </c:tx>
          <c:spPr>
            <a:ln w="31750" cap="rnd">
              <a:solidFill>
                <a:srgbClr val="0033CC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rgbClr val="FFFF00"/>
              </a:solidFill>
              <a:ln w="9525">
                <a:solidFill>
                  <a:srgbClr val="0033CC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4627244950309714E-2"/>
                  <c:y val="2.95004843637446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72B-44A3-93BD-F99454267E4A}"/>
                </c:ext>
              </c:extLst>
            </c:dLbl>
            <c:dLbl>
              <c:idx val="1"/>
              <c:layout>
                <c:manualLayout>
                  <c:x val="-3.7301935970845447E-2"/>
                  <c:y val="2.95004843637445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72B-44A3-93BD-F99454267E4A}"/>
                </c:ext>
              </c:extLst>
            </c:dLbl>
            <c:dLbl>
              <c:idx val="2"/>
              <c:layout>
                <c:manualLayout>
                  <c:x val="-5.6024773114595555E-2"/>
                  <c:y val="2.9500484363744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72B-44A3-93BD-F99454267E4A}"/>
                </c:ext>
              </c:extLst>
            </c:dLbl>
            <c:dLbl>
              <c:idx val="3"/>
              <c:layout>
                <c:manualLayout>
                  <c:x val="-1.3373455102678601E-2"/>
                  <c:y val="-3.77970971294203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72B-44A3-93BD-F99454267E4A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rgbClr val="0033CC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'7'!$B$1:$J$1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'7'!$B$3:$J$3</c:f>
              <c:numCache>
                <c:formatCode>0</c:formatCode>
                <c:ptCount val="9"/>
                <c:pt idx="0">
                  <c:v>11690</c:v>
                </c:pt>
                <c:pt idx="1">
                  <c:v>11307</c:v>
                </c:pt>
                <c:pt idx="2">
                  <c:v>11551</c:v>
                </c:pt>
                <c:pt idx="3">
                  <c:v>3427</c:v>
                </c:pt>
                <c:pt idx="4">
                  <c:v>2194</c:v>
                </c:pt>
                <c:pt idx="5" formatCode="#,##0">
                  <c:v>2667</c:v>
                </c:pt>
                <c:pt idx="6" formatCode="#,##0">
                  <c:v>2591</c:v>
                </c:pt>
                <c:pt idx="7" formatCode="#,##0">
                  <c:v>2278</c:v>
                </c:pt>
                <c:pt idx="8" formatCode="#,##0">
                  <c:v>2483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C72B-44A3-93BD-F99454267E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9259968"/>
        <c:axId val="1"/>
      </c:lineChart>
      <c:catAx>
        <c:axId val="399259968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39925996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overlay val="0"/>
      <c:spPr>
        <a:noFill/>
        <a:ln w="6350">
          <a:solidFill>
            <a:schemeClr val="tx1"/>
          </a:solidFill>
        </a:ln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sz="1500" b="1" i="0" baseline="0" dirty="0">
                <a:effectLst/>
              </a:rPr>
              <a:t>Reģistrēto noziedzīgo nodarījumu skaits uz 100000 iedzīvotāju</a:t>
            </a:r>
            <a:endParaRPr lang="lv-LV" sz="15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1.5357766143106457E-2"/>
          <c:y val="0.15361972620100739"/>
          <c:w val="0.96928446771378707"/>
          <c:h val="0.784335067637166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'8'!$A$2</c:f>
              <c:strCache>
                <c:ptCount val="1"/>
                <c:pt idx="0">
                  <c:v>Igaunija</c:v>
                </c:pt>
              </c:strCache>
            </c:strRef>
          </c:tx>
          <c:spPr>
            <a:solidFill>
              <a:srgbClr val="0070C0"/>
            </a:solidFill>
            <a:ln w="635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33CC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'8'!$B$1:$F$1</c:f>
              <c:strCache>
                <c:ptCount val="5"/>
                <c:pt idx="0">
                  <c:v>2014.g.</c:v>
                </c:pt>
                <c:pt idx="1">
                  <c:v>2015.g.</c:v>
                </c:pt>
                <c:pt idx="2">
                  <c:v>2016.g.</c:v>
                </c:pt>
                <c:pt idx="3">
                  <c:v>2017.g.</c:v>
                </c:pt>
                <c:pt idx="4">
                  <c:v>2018.g.</c:v>
                </c:pt>
              </c:strCache>
            </c:strRef>
          </c:cat>
          <c:val>
            <c:numRef>
              <c:f>'8'!$B$2:$F$2</c:f>
              <c:numCache>
                <c:formatCode>General</c:formatCode>
                <c:ptCount val="5"/>
                <c:pt idx="0">
                  <c:v>2880</c:v>
                </c:pt>
                <c:pt idx="1">
                  <c:v>2480</c:v>
                </c:pt>
                <c:pt idx="2">
                  <c:v>2203</c:v>
                </c:pt>
                <c:pt idx="3">
                  <c:v>2047</c:v>
                </c:pt>
                <c:pt idx="4">
                  <c:v>2053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0D-4037-993A-4B2EE99BD6E3}"/>
            </c:ext>
          </c:extLst>
        </c:ser>
        <c:ser>
          <c:idx val="1"/>
          <c:order val="1"/>
          <c:tx>
            <c:strRef>
              <c:f>'8'!$A$3</c:f>
              <c:strCache>
                <c:ptCount val="1"/>
                <c:pt idx="0">
                  <c:v>Lietuva</c:v>
                </c:pt>
              </c:strCache>
            </c:strRef>
          </c:tx>
          <c:spPr>
            <a:solidFill>
              <a:srgbClr val="00FF00"/>
            </a:solidFill>
            <a:ln w="635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66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'8'!$B$1:$F$1</c:f>
              <c:strCache>
                <c:ptCount val="5"/>
                <c:pt idx="0">
                  <c:v>2014.g.</c:v>
                </c:pt>
                <c:pt idx="1">
                  <c:v>2015.g.</c:v>
                </c:pt>
                <c:pt idx="2">
                  <c:v>2016.g.</c:v>
                </c:pt>
                <c:pt idx="3">
                  <c:v>2017.g.</c:v>
                </c:pt>
                <c:pt idx="4">
                  <c:v>2018.g.</c:v>
                </c:pt>
              </c:strCache>
            </c:strRef>
          </c:cat>
          <c:val>
            <c:numRef>
              <c:f>'8'!$B$3:$F$3</c:f>
              <c:numCache>
                <c:formatCode>General</c:formatCode>
                <c:ptCount val="5"/>
                <c:pt idx="0">
                  <c:v>2842</c:v>
                </c:pt>
                <c:pt idx="1">
                  <c:v>2492</c:v>
                </c:pt>
                <c:pt idx="2">
                  <c:v>2067</c:v>
                </c:pt>
                <c:pt idx="3">
                  <c:v>2244</c:v>
                </c:pt>
                <c:pt idx="4">
                  <c:v>2064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0D-4037-993A-4B2EE99BD6E3}"/>
            </c:ext>
          </c:extLst>
        </c:ser>
        <c:ser>
          <c:idx val="2"/>
          <c:order val="2"/>
          <c:tx>
            <c:strRef>
              <c:f>'8'!$A$4</c:f>
              <c:strCache>
                <c:ptCount val="1"/>
                <c:pt idx="0">
                  <c:v>Latvija</c:v>
                </c:pt>
              </c:strCache>
            </c:strRef>
          </c:tx>
          <c:spPr>
            <a:solidFill>
              <a:srgbClr val="C00000"/>
            </a:solidFill>
            <a:ln w="635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C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'8'!$B$1:$F$1</c:f>
              <c:strCache>
                <c:ptCount val="5"/>
                <c:pt idx="0">
                  <c:v>2014.g.</c:v>
                </c:pt>
                <c:pt idx="1">
                  <c:v>2015.g.</c:v>
                </c:pt>
                <c:pt idx="2">
                  <c:v>2016.g.</c:v>
                </c:pt>
                <c:pt idx="3">
                  <c:v>2017.g.</c:v>
                </c:pt>
                <c:pt idx="4">
                  <c:v>2018.g.</c:v>
                </c:pt>
              </c:strCache>
            </c:strRef>
          </c:cat>
          <c:val>
            <c:numRef>
              <c:f>'8'!$B$4:$F$4</c:f>
              <c:numCache>
                <c:formatCode>General</c:formatCode>
                <c:ptCount val="5"/>
                <c:pt idx="0">
                  <c:v>2430</c:v>
                </c:pt>
                <c:pt idx="1">
                  <c:v>2386</c:v>
                </c:pt>
                <c:pt idx="2">
                  <c:v>2327</c:v>
                </c:pt>
                <c:pt idx="3">
                  <c:v>2280</c:v>
                </c:pt>
                <c:pt idx="4">
                  <c:v>2245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80D-4037-993A-4B2EE99BD6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overlap val="-27"/>
        <c:axId val="406414128"/>
        <c:axId val="406408552"/>
      </c:barChart>
      <c:catAx>
        <c:axId val="406414128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406408552"/>
        <c:crosses val="autoZero"/>
        <c:auto val="1"/>
        <c:lblAlgn val="ctr"/>
        <c:lblOffset val="100"/>
        <c:noMultiLvlLbl val="0"/>
      </c:catAx>
      <c:valAx>
        <c:axId val="4064085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06414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33CC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overlay val="0"/>
      <c:spPr>
        <a:noFill/>
        <a:ln w="6350"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sz="1500" b="1" dirty="0">
                <a:solidFill>
                  <a:sysClr val="windowText" lastClr="000000"/>
                </a:solidFill>
              </a:rPr>
              <a:t>Krimināllikuma 180.pantā paredzētā noziedzīgā nodarījuma īpatsvars </a:t>
            </a:r>
          </a:p>
          <a:p>
            <a:pPr>
              <a:defRPr sz="1500" b="1"/>
            </a:pPr>
            <a:r>
              <a:rPr lang="lv-LV" sz="1500" b="1" dirty="0">
                <a:solidFill>
                  <a:sysClr val="windowText" lastClr="000000"/>
                </a:solidFill>
              </a:rPr>
              <a:t>no valstī reģistrētajiem kopā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1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'9'!$A$2</c:f>
              <c:strCache>
                <c:ptCount val="1"/>
                <c:pt idx="0">
                  <c:v>Reģistrēto noziedzīgo nodarījumu skaits</c:v>
                </c:pt>
              </c:strCache>
            </c:strRef>
          </c:tx>
          <c:spPr>
            <a:gradFill>
              <a:gsLst>
                <a:gs pos="13000">
                  <a:schemeClr val="accent3">
                    <a:lumMod val="50000"/>
                  </a:schemeClr>
                </a:gs>
                <a:gs pos="52000">
                  <a:srgbClr val="0000FF"/>
                </a:gs>
              </a:gsLst>
              <a:lin ang="5400000" scaled="1"/>
            </a:gradFill>
            <a:ln w="12700">
              <a:solidFill>
                <a:schemeClr val="tx1"/>
              </a:solidFill>
            </a:ln>
            <a:effectLst>
              <a:glow>
                <a:schemeClr val="accent1">
                  <a:alpha val="40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FF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'9'!$B$1:$I$1</c:f>
              <c:strCache>
                <c:ptCount val="8"/>
                <c:pt idx="0">
                  <c:v>2011.g.</c:v>
                </c:pt>
                <c:pt idx="1">
                  <c:v>2012.g.</c:v>
                </c:pt>
                <c:pt idx="2">
                  <c:v>2013.g.</c:v>
                </c:pt>
                <c:pt idx="3">
                  <c:v>2014.g.</c:v>
                </c:pt>
                <c:pt idx="4">
                  <c:v>2015.g.</c:v>
                </c:pt>
                <c:pt idx="5">
                  <c:v>2016.g.</c:v>
                </c:pt>
                <c:pt idx="6">
                  <c:v>2017.g.</c:v>
                </c:pt>
                <c:pt idx="7">
                  <c:v>2018.g.</c:v>
                </c:pt>
              </c:strCache>
            </c:strRef>
          </c:cat>
          <c:val>
            <c:numRef>
              <c:f>'9'!$B$2:$I$2</c:f>
              <c:numCache>
                <c:formatCode>General</c:formatCode>
                <c:ptCount val="8"/>
                <c:pt idx="0">
                  <c:v>51582</c:v>
                </c:pt>
                <c:pt idx="1">
                  <c:v>49905</c:v>
                </c:pt>
                <c:pt idx="2">
                  <c:v>47561</c:v>
                </c:pt>
                <c:pt idx="3">
                  <c:v>48477</c:v>
                </c:pt>
                <c:pt idx="4">
                  <c:v>47406</c:v>
                </c:pt>
                <c:pt idx="5">
                  <c:v>45639</c:v>
                </c:pt>
                <c:pt idx="6">
                  <c:v>44250</c:v>
                </c:pt>
                <c:pt idx="7">
                  <c:v>43260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22-465E-AC27-2CFBABC9E7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2"/>
        <c:overlap val="-34"/>
        <c:axId val="607764392"/>
        <c:axId val="607769312"/>
      </c:barChart>
      <c:lineChart>
        <c:grouping val="standard"/>
        <c:varyColors val="0"/>
        <c:ser>
          <c:idx val="1"/>
          <c:order val="1"/>
          <c:tx>
            <c:strRef>
              <c:f>'9'!$A$3</c:f>
              <c:strCache>
                <c:ptCount val="1"/>
                <c:pt idx="0">
                  <c:v>t.sk. pēc KL 180.p.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square"/>
            <c:size val="9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9020</a:t>
                    </a:r>
                  </a:p>
                  <a:p>
                    <a:r>
                      <a:rPr lang="en-US" sz="1300"/>
                      <a:t>17,5%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A22-465E-AC27-2CFBABC9E78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10151</a:t>
                    </a:r>
                  </a:p>
                  <a:p>
                    <a:r>
                      <a:rPr lang="en-US" sz="1300"/>
                      <a:t>20,3%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A22-465E-AC27-2CFBABC9E78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9886</a:t>
                    </a:r>
                  </a:p>
                  <a:p>
                    <a:r>
                      <a:rPr lang="en-US" sz="1300"/>
                      <a:t>20,8%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A22-465E-AC27-2CFBABC9E78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10835</a:t>
                    </a:r>
                  </a:p>
                  <a:p>
                    <a:r>
                      <a:rPr lang="en-US" sz="1300"/>
                      <a:t>22,4%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A22-465E-AC27-2CFBABC9E78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11557</a:t>
                    </a:r>
                  </a:p>
                  <a:p>
                    <a:r>
                      <a:rPr lang="en-US" sz="1300"/>
                      <a:t>24,4%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A22-465E-AC27-2CFBABC9E78F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11217</a:t>
                    </a:r>
                  </a:p>
                  <a:p>
                    <a:r>
                      <a:rPr lang="en-US" sz="1300"/>
                      <a:t>24,6%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A22-465E-AC27-2CFBABC9E78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11485</a:t>
                    </a:r>
                  </a:p>
                  <a:p>
                    <a:r>
                      <a:rPr lang="en-US" sz="1300"/>
                      <a:t>26%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A22-465E-AC27-2CFBABC9E78F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11317</a:t>
                    </a:r>
                  </a:p>
                  <a:p>
                    <a:r>
                      <a:rPr lang="en-US" sz="1300"/>
                      <a:t>26,2%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A22-465E-AC27-2CFBABC9E78F}"/>
                </c:ext>
              </c:extLst>
            </c:dLbl>
            <c:spPr>
              <a:noFill/>
              <a:ln>
                <a:noFill/>
              </a:ln>
              <a:effectLst>
                <a:glow rad="139700">
                  <a:schemeClr val="accent1">
                    <a:alpha val="40000"/>
                  </a:schemeClr>
                </a:glo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'9'!$B$1:$I$1</c:f>
              <c:strCache>
                <c:ptCount val="8"/>
                <c:pt idx="0">
                  <c:v>2011.g.</c:v>
                </c:pt>
                <c:pt idx="1">
                  <c:v>2012.g.</c:v>
                </c:pt>
                <c:pt idx="2">
                  <c:v>2013.g.</c:v>
                </c:pt>
                <c:pt idx="3">
                  <c:v>2014.g.</c:v>
                </c:pt>
                <c:pt idx="4">
                  <c:v>2015.g.</c:v>
                </c:pt>
                <c:pt idx="5">
                  <c:v>2016.g.</c:v>
                </c:pt>
                <c:pt idx="6">
                  <c:v>2017.g.</c:v>
                </c:pt>
                <c:pt idx="7">
                  <c:v>2018.g.</c:v>
                </c:pt>
              </c:strCache>
            </c:strRef>
          </c:cat>
          <c:val>
            <c:numRef>
              <c:f>'9'!$B$3:$I$3</c:f>
              <c:numCache>
                <c:formatCode>General</c:formatCode>
                <c:ptCount val="8"/>
                <c:pt idx="0">
                  <c:v>9020</c:v>
                </c:pt>
                <c:pt idx="1">
                  <c:v>10151</c:v>
                </c:pt>
                <c:pt idx="2">
                  <c:v>9886</c:v>
                </c:pt>
                <c:pt idx="3">
                  <c:v>10835</c:v>
                </c:pt>
                <c:pt idx="4">
                  <c:v>11557</c:v>
                </c:pt>
                <c:pt idx="5">
                  <c:v>11217</c:v>
                </c:pt>
                <c:pt idx="6">
                  <c:v>11485</c:v>
                </c:pt>
                <c:pt idx="7">
                  <c:v>11317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3A22-465E-AC27-2CFBABC9E7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7764392"/>
        <c:axId val="607769312"/>
      </c:lineChart>
      <c:catAx>
        <c:axId val="607764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607769312"/>
        <c:crosses val="autoZero"/>
        <c:auto val="1"/>
        <c:lblAlgn val="ctr"/>
        <c:lblOffset val="100"/>
        <c:noMultiLvlLbl val="0"/>
      </c:catAx>
      <c:valAx>
        <c:axId val="6077693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07764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ayout>
        <c:manualLayout>
          <c:xMode val="edge"/>
          <c:yMode val="edge"/>
          <c:x val="0.19274984674923412"/>
          <c:y val="0.10811208567013478"/>
          <c:w val="0.60799766114178833"/>
          <c:h val="4.3879504008934075E-2"/>
        </c:manualLayout>
      </c:layout>
      <c:overlay val="0"/>
      <c:spPr>
        <a:noFill/>
        <a:ln w="6350"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5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lv-LV" sz="1500" dirty="0"/>
              <a:t>Tīšas slepkavības (kopā ar mēģinājumiem) KL 116. - 118.p. 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1.1230219499744768E-2"/>
          <c:y val="8.2267737241651498E-2"/>
          <c:w val="0.97753956100051043"/>
          <c:h val="0.76271593921021763"/>
        </c:manualLayout>
      </c:layout>
      <c:lineChart>
        <c:grouping val="standard"/>
        <c:varyColors val="0"/>
        <c:ser>
          <c:idx val="0"/>
          <c:order val="0"/>
          <c:tx>
            <c:strRef>
              <c:f>'10'!$A$2</c:f>
              <c:strCache>
                <c:ptCount val="1"/>
                <c:pt idx="0">
                  <c:v>Reģistrēto noziedzīgo nodarījumu skaits                           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diamond"/>
            <c:size val="9"/>
            <c:spPr>
              <a:solidFill>
                <a:srgbClr val="00B0F0"/>
              </a:solidFill>
              <a:ln w="9525">
                <a:solidFill>
                  <a:srgbClr val="C00000"/>
                </a:solidFill>
              </a:ln>
              <a:effectLst/>
            </c:spPr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FF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'10'!$B$1:$K$1</c:f>
              <c:strCache>
                <c:ptCount val="10"/>
                <c:pt idx="0">
                  <c:v>2009.g.</c:v>
                </c:pt>
                <c:pt idx="1">
                  <c:v>2010.g.</c:v>
                </c:pt>
                <c:pt idx="2">
                  <c:v>2011.g.</c:v>
                </c:pt>
                <c:pt idx="3">
                  <c:v>2012.g.</c:v>
                </c:pt>
                <c:pt idx="4">
                  <c:v>2013.g.</c:v>
                </c:pt>
                <c:pt idx="5">
                  <c:v>2014.g.</c:v>
                </c:pt>
                <c:pt idx="6">
                  <c:v>2015.g.</c:v>
                </c:pt>
                <c:pt idx="7">
                  <c:v>2016.g.</c:v>
                </c:pt>
                <c:pt idx="8">
                  <c:v>2017.g.</c:v>
                </c:pt>
                <c:pt idx="9">
                  <c:v>2018.g.</c:v>
                </c:pt>
              </c:strCache>
            </c:strRef>
          </c:cat>
          <c:val>
            <c:numRef>
              <c:f>'10'!$B$2:$K$2</c:f>
              <c:numCache>
                <c:formatCode>General</c:formatCode>
                <c:ptCount val="10"/>
                <c:pt idx="0">
                  <c:v>109</c:v>
                </c:pt>
                <c:pt idx="1">
                  <c:v>82</c:v>
                </c:pt>
                <c:pt idx="2">
                  <c:v>91</c:v>
                </c:pt>
                <c:pt idx="3">
                  <c:v>114</c:v>
                </c:pt>
                <c:pt idx="4">
                  <c:v>75</c:v>
                </c:pt>
                <c:pt idx="5">
                  <c:v>85</c:v>
                </c:pt>
                <c:pt idx="6">
                  <c:v>87</c:v>
                </c:pt>
                <c:pt idx="7">
                  <c:v>67</c:v>
                </c:pt>
                <c:pt idx="8">
                  <c:v>74</c:v>
                </c:pt>
                <c:pt idx="9">
                  <c:v>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B65-4C74-B522-39E367F737B5}"/>
            </c:ext>
          </c:extLst>
        </c:ser>
        <c:ser>
          <c:idx val="1"/>
          <c:order val="1"/>
          <c:tx>
            <c:strRef>
              <c:f>'10'!$A$3</c:f>
              <c:strCache>
                <c:ptCount val="1"/>
                <c:pt idx="0">
                  <c:v>No reģistrētajiem kriminālvajāšanas uzsākšanai nodoto skaits (īpatsvars %) ( IC dati )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circle"/>
            <c:size val="9"/>
            <c:spPr>
              <a:solidFill>
                <a:srgbClr val="FFFF00"/>
              </a:solidFill>
              <a:ln>
                <a:solidFill>
                  <a:srgbClr val="0000FF"/>
                </a:solidFill>
                <a:prstDash val="solid"/>
              </a:ln>
            </c:spPr>
          </c:marker>
          <c:dLbls>
            <c:dLbl>
              <c:idx val="0"/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72</a:t>
                    </a:r>
                  </a:p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100" b="1" i="0" u="none" strike="noStrike" baseline="0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(66%)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65-4C74-B522-39E367F737B5}"/>
                </c:ext>
              </c:extLst>
            </c:dLbl>
            <c:dLbl>
              <c:idx val="1"/>
              <c:layout>
                <c:manualLayout>
                  <c:x val="-1.9561000510464523E-2"/>
                  <c:y val="-4.9824122554803014E-2"/>
                </c:manualLayout>
              </c:layout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58</a:t>
                    </a:r>
                  </a:p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100" b="1" i="0" u="none" strike="noStrike" baseline="0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(71%)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B65-4C74-B522-39E367F737B5}"/>
                </c:ext>
              </c:extLst>
            </c:dLbl>
            <c:dLbl>
              <c:idx val="2"/>
              <c:layout>
                <c:manualLayout>
                  <c:x val="-4.6509633452631469E-2"/>
                  <c:y val="4.0892101454816705E-2"/>
                </c:manualLayout>
              </c:layout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34</a:t>
                    </a:r>
                  </a:p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100" b="1" i="0" u="none" strike="noStrike" baseline="0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(37,4%)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B65-4C74-B522-39E367F737B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64</a:t>
                    </a:r>
                  </a:p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100" b="1" i="0" u="none" strike="noStrike" baseline="0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(56,1%)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B65-4C74-B522-39E367F737B5}"/>
                </c:ext>
              </c:extLst>
            </c:dLbl>
            <c:dLbl>
              <c:idx val="4"/>
              <c:layout>
                <c:manualLayout>
                  <c:x val="-4.5410093748879977E-2"/>
                  <c:y val="4.8032541838785588E-2"/>
                </c:manualLayout>
              </c:layout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35</a:t>
                    </a:r>
                  </a:p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100" b="1" i="0" u="none" strike="noStrike" baseline="0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(46,7%)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B65-4C74-B522-39E367F737B5}"/>
                </c:ext>
              </c:extLst>
            </c:dLbl>
            <c:dLbl>
              <c:idx val="5"/>
              <c:layout>
                <c:manualLayout>
                  <c:x val="-4.3674510647230914E-2"/>
                  <c:y val="4.2431432582526823E-2"/>
                </c:manualLayout>
              </c:layout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32</a:t>
                    </a:r>
                  </a:p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100" b="1" i="0" u="none" strike="noStrike" baseline="0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(37,6%)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B65-4C74-B522-39E367F737B5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42</a:t>
                    </a:r>
                  </a:p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100" b="1" i="0" u="none" strike="noStrike" baseline="0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(48%)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B65-4C74-B522-39E367F737B5}"/>
                </c:ext>
              </c:extLst>
            </c:dLbl>
            <c:dLbl>
              <c:idx val="7"/>
              <c:layout>
                <c:manualLayout>
                  <c:x val="-3.7509664173181981E-2"/>
                  <c:y val="-4.816889032531739E-2"/>
                </c:manualLayout>
              </c:layout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28</a:t>
                    </a:r>
                  </a:p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100" b="1" i="0" u="none" strike="noStrike" baseline="0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(41,8%)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B65-4C74-B522-39E367F737B5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29</a:t>
                    </a:r>
                  </a:p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100" b="1" i="0" u="none" strike="noStrike" baseline="0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(39,2%)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B65-4C74-B522-39E367F737B5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32</a:t>
                    </a:r>
                  </a:p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100" b="1" i="0" u="none" strike="noStrike" baseline="0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(40,5%)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B65-4C74-B522-39E367F737B5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 i="0" u="none" strike="noStrike" baseline="0">
                    <a:solidFill>
                      <a:srgbClr val="0000FF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'10'!$B$1:$K$1</c:f>
              <c:strCache>
                <c:ptCount val="10"/>
                <c:pt idx="0">
                  <c:v>2009.g.</c:v>
                </c:pt>
                <c:pt idx="1">
                  <c:v>2010.g.</c:v>
                </c:pt>
                <c:pt idx="2">
                  <c:v>2011.g.</c:v>
                </c:pt>
                <c:pt idx="3">
                  <c:v>2012.g.</c:v>
                </c:pt>
                <c:pt idx="4">
                  <c:v>2013.g.</c:v>
                </c:pt>
                <c:pt idx="5">
                  <c:v>2014.g.</c:v>
                </c:pt>
                <c:pt idx="6">
                  <c:v>2015.g.</c:v>
                </c:pt>
                <c:pt idx="7">
                  <c:v>2016.g.</c:v>
                </c:pt>
                <c:pt idx="8">
                  <c:v>2017.g.</c:v>
                </c:pt>
                <c:pt idx="9">
                  <c:v>2018.g.</c:v>
                </c:pt>
              </c:strCache>
            </c:strRef>
          </c:cat>
          <c:val>
            <c:numRef>
              <c:f>'10'!$B$3:$K$3</c:f>
              <c:numCache>
                <c:formatCode>General</c:formatCode>
                <c:ptCount val="10"/>
                <c:pt idx="0">
                  <c:v>72</c:v>
                </c:pt>
                <c:pt idx="1">
                  <c:v>58</c:v>
                </c:pt>
                <c:pt idx="2">
                  <c:v>34</c:v>
                </c:pt>
                <c:pt idx="3">
                  <c:v>64</c:v>
                </c:pt>
                <c:pt idx="4">
                  <c:v>35</c:v>
                </c:pt>
                <c:pt idx="5">
                  <c:v>32</c:v>
                </c:pt>
                <c:pt idx="6">
                  <c:v>42</c:v>
                </c:pt>
                <c:pt idx="7">
                  <c:v>28</c:v>
                </c:pt>
                <c:pt idx="8">
                  <c:v>29</c:v>
                </c:pt>
                <c:pt idx="9">
                  <c:v>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1B65-4C74-B522-39E367F737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5989864"/>
        <c:axId val="1"/>
      </c:lineChart>
      <c:catAx>
        <c:axId val="325989864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0" vert="horz"/>
          <a:lstStyle/>
          <a:p>
            <a:pPr>
              <a:defRPr sz="13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2598986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100" b="1" i="0" u="none" strike="noStrike" baseline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1"/>
        <c:txPr>
          <a:bodyPr/>
          <a:lstStyle/>
          <a:p>
            <a:pPr>
              <a:defRPr sz="1100" b="1" i="0" u="none" strike="noStrike" baseline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ayout>
        <c:manualLayout>
          <c:xMode val="edge"/>
          <c:yMode val="edge"/>
          <c:x val="0.11926780127899891"/>
          <c:y val="0.90912373372655564"/>
          <c:w val="0.72732605768295366"/>
          <c:h val="7.7074413384267848E-2"/>
        </c:manualLayout>
      </c:layout>
      <c:overlay val="0"/>
      <c:spPr>
        <a:noFill/>
        <a:ln w="6350">
          <a:solidFill>
            <a:schemeClr val="tx1"/>
          </a:solidFill>
        </a:ln>
        <a:effectLst/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305173099577805E-2"/>
          <c:y val="2.5118759375100778E-2"/>
          <c:w val="0.97621039923316977"/>
          <c:h val="0.85141755217113635"/>
        </c:manualLayout>
      </c:layout>
      <c:barChart>
        <c:barDir val="col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91544032"/>
        <c:axId val="191544592"/>
      </c:barChart>
      <c:catAx>
        <c:axId val="191544032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915445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15445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91544032"/>
        <c:crosses val="autoZero"/>
        <c:crossBetween val="between"/>
      </c:valAx>
      <c:spPr>
        <a:noFill/>
        <a:ln w="12700">
          <a:solidFill>
            <a:srgbClr val="FFFFFF"/>
          </a:solidFill>
          <a:prstDash val="solid"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95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dirty="0"/>
              <a:t>Tīšas slepkavības (kopā ar mēģinājumiem) KL</a:t>
            </a:r>
            <a:r>
              <a:rPr lang="lv-LV" baseline="0" dirty="0"/>
              <a:t> 116.-118.p.</a:t>
            </a:r>
            <a:endParaRPr lang="lv-LV" dirty="0"/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'11.'!$A$2</c:f>
              <c:strCache>
                <c:ptCount val="1"/>
                <c:pt idx="0">
                  <c:v>Tīšas slepkavības (kopā ar mēģinājumiem)</c:v>
                </c:pt>
              </c:strCache>
            </c:strRef>
          </c:tx>
          <c:spPr>
            <a:gradFill>
              <a:gsLst>
                <a:gs pos="0">
                  <a:srgbClr val="00CC00"/>
                </a:gs>
                <a:gs pos="95500">
                  <a:schemeClr val="accent3">
                    <a:lumMod val="50000"/>
                  </a:schemeClr>
                </a:gs>
                <a:gs pos="86000">
                  <a:schemeClr val="accent3">
                    <a:lumMod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67000">
                    <a:srgbClr val="C00000"/>
                  </a:gs>
                  <a:gs pos="88000">
                    <a:srgbClr val="0000FF"/>
                  </a:gs>
                </a:gsLst>
                <a:lin ang="5400000" scaled="1"/>
              </a:gra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07F-436C-9D68-8C4183A10A8E}"/>
              </c:ext>
            </c:extLst>
          </c:dPt>
          <c:dPt>
            <c:idx val="1"/>
            <c:invertIfNegative val="0"/>
            <c:bubble3D val="0"/>
            <c:spPr>
              <a:gradFill>
                <a:gsLst>
                  <a:gs pos="70000">
                    <a:srgbClr val="C00000"/>
                  </a:gs>
                  <a:gs pos="99000">
                    <a:srgbClr val="0000FF"/>
                  </a:gs>
                </a:gsLst>
                <a:lin ang="5400000" scaled="1"/>
              </a:gra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07F-436C-9D68-8C4183A10A8E}"/>
              </c:ext>
            </c:extLst>
          </c:dPt>
          <c:dPt>
            <c:idx val="2"/>
            <c:invertIfNegative val="0"/>
            <c:bubble3D val="0"/>
            <c:spPr>
              <a:gradFill>
                <a:gsLst>
                  <a:gs pos="75000">
                    <a:srgbClr val="C00000"/>
                  </a:gs>
                  <a:gs pos="86000">
                    <a:srgbClr val="0000FF"/>
                  </a:gs>
                </a:gsLst>
                <a:lin ang="5400000" scaled="1"/>
              </a:gra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07F-436C-9D68-8C4183A10A8E}"/>
              </c:ext>
            </c:extLst>
          </c:dPt>
          <c:dPt>
            <c:idx val="3"/>
            <c:invertIfNegative val="0"/>
            <c:bubble3D val="0"/>
            <c:spPr>
              <a:gradFill>
                <a:gsLst>
                  <a:gs pos="61000">
                    <a:srgbClr val="C00000"/>
                  </a:gs>
                  <a:gs pos="86000">
                    <a:srgbClr val="0000FF"/>
                  </a:gs>
                </a:gsLst>
                <a:lin ang="5400000" scaled="1"/>
              </a:gra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07F-436C-9D68-8C4183A10A8E}"/>
              </c:ext>
            </c:extLst>
          </c:dPt>
          <c:dPt>
            <c:idx val="4"/>
            <c:invertIfNegative val="0"/>
            <c:bubble3D val="0"/>
            <c:spPr>
              <a:gradFill>
                <a:gsLst>
                  <a:gs pos="72000">
                    <a:srgbClr val="C00000"/>
                  </a:gs>
                  <a:gs pos="86000">
                    <a:srgbClr val="0000FF"/>
                  </a:gs>
                </a:gsLst>
                <a:lin ang="5400000" scaled="1"/>
              </a:gra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07F-436C-9D68-8C4183A10A8E}"/>
              </c:ext>
            </c:extLst>
          </c:dPt>
          <c:dPt>
            <c:idx val="5"/>
            <c:invertIfNegative val="0"/>
            <c:bubble3D val="0"/>
            <c:spPr>
              <a:gradFill>
                <a:gsLst>
                  <a:gs pos="68000">
                    <a:srgbClr val="C00000"/>
                  </a:gs>
                  <a:gs pos="86000">
                    <a:srgbClr val="0000FF"/>
                  </a:gs>
                </a:gsLst>
                <a:lin ang="5400000" scaled="1"/>
              </a:gra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07F-436C-9D68-8C4183A10A8E}"/>
              </c:ext>
            </c:extLst>
          </c:dPt>
          <c:dPt>
            <c:idx val="6"/>
            <c:invertIfNegative val="0"/>
            <c:bubble3D val="0"/>
            <c:spPr>
              <a:gradFill>
                <a:gsLst>
                  <a:gs pos="66000">
                    <a:srgbClr val="C00000"/>
                  </a:gs>
                  <a:gs pos="86000">
                    <a:srgbClr val="0000FF"/>
                  </a:gs>
                </a:gsLst>
                <a:lin ang="5400000" scaled="1"/>
              </a:gra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07F-436C-9D68-8C4183A10A8E}"/>
              </c:ext>
            </c:extLst>
          </c:dPt>
          <c:dPt>
            <c:idx val="7"/>
            <c:invertIfNegative val="0"/>
            <c:bubble3D val="0"/>
            <c:spPr>
              <a:gradFill>
                <a:gsLst>
                  <a:gs pos="65000">
                    <a:srgbClr val="C00000"/>
                  </a:gs>
                  <a:gs pos="86000">
                    <a:srgbClr val="0000FF"/>
                  </a:gs>
                </a:gsLst>
                <a:lin ang="5400000" scaled="1"/>
              </a:gra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107F-436C-9D68-8C4183A10A8E}"/>
              </c:ext>
            </c:extLst>
          </c:dPt>
          <c:dPt>
            <c:idx val="8"/>
            <c:invertIfNegative val="0"/>
            <c:bubble3D val="0"/>
            <c:spPr>
              <a:gradFill>
                <a:gsLst>
                  <a:gs pos="65000">
                    <a:srgbClr val="C00000"/>
                  </a:gs>
                  <a:gs pos="86000">
                    <a:srgbClr val="0000FF"/>
                  </a:gs>
                </a:gsLst>
                <a:lin ang="5400000" scaled="1"/>
              </a:gra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107F-436C-9D68-8C4183A10A8E}"/>
              </c:ext>
            </c:extLst>
          </c:dPt>
          <c:dPt>
            <c:idx val="9"/>
            <c:invertIfNegative val="0"/>
            <c:bubble3D val="0"/>
            <c:spPr>
              <a:gradFill>
                <a:gsLst>
                  <a:gs pos="61000">
                    <a:srgbClr val="C00000"/>
                  </a:gs>
                  <a:gs pos="86000">
                    <a:srgbClr val="0000FF"/>
                  </a:gs>
                </a:gsLst>
                <a:lin ang="5400000" scaled="1"/>
              </a:gra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107F-436C-9D68-8C4183A10A8E}"/>
              </c:ext>
            </c:extLst>
          </c:dPt>
          <c:dPt>
            <c:idx val="10"/>
            <c:invertIfNegative val="0"/>
            <c:bubble3D val="0"/>
            <c:spPr>
              <a:gradFill>
                <a:gsLst>
                  <a:gs pos="67000">
                    <a:srgbClr val="C00000"/>
                  </a:gs>
                  <a:gs pos="97000">
                    <a:srgbClr val="0000FF"/>
                  </a:gs>
                </a:gsLst>
                <a:lin ang="5400000" scaled="1"/>
              </a:gra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107F-436C-9D68-8C4183A10A8E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7-107F-436C-9D68-8C4183A10A8E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9-107F-436C-9D68-8C4183A10A8E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B-107F-436C-9D68-8C4183A10A8E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D-107F-436C-9D68-8C4183A10A8E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F-107F-436C-9D68-8C4183A10A8E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1-107F-436C-9D68-8C4183A10A8E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3-107F-436C-9D68-8C4183A10A8E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5-107F-436C-9D68-8C4183A10A8E}"/>
              </c:ext>
            </c:extLst>
          </c:dPt>
          <c:dLbls>
            <c:dLbl>
              <c:idx val="0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300" b="1" i="0" u="none" strike="noStrike" kern="1200" baseline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107F-436C-9D68-8C4183A10A8E}"/>
                </c:ext>
              </c:extLst>
            </c:dLbl>
            <c:dLbl>
              <c:idx val="1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300" b="1" i="0" u="none" strike="noStrike" kern="1200" baseline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107F-436C-9D68-8C4183A10A8E}"/>
                </c:ext>
              </c:extLst>
            </c:dLbl>
            <c:dLbl>
              <c:idx val="2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300" b="1" i="0" u="none" strike="noStrike" kern="1200" baseline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107F-436C-9D68-8C4183A10A8E}"/>
                </c:ext>
              </c:extLst>
            </c:dLbl>
            <c:dLbl>
              <c:idx val="3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300" b="1" i="0" u="none" strike="noStrike" kern="1200" baseline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107F-436C-9D68-8C4183A10A8E}"/>
                </c:ext>
              </c:extLst>
            </c:dLbl>
            <c:dLbl>
              <c:idx val="4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300" b="1" i="0" u="none" strike="noStrike" kern="1200" baseline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107F-436C-9D68-8C4183A10A8E}"/>
                </c:ext>
              </c:extLst>
            </c:dLbl>
            <c:dLbl>
              <c:idx val="5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300" b="1" i="0" u="none" strike="noStrike" kern="1200" baseline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107F-436C-9D68-8C4183A10A8E}"/>
                </c:ext>
              </c:extLst>
            </c:dLbl>
            <c:dLbl>
              <c:idx val="6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300" b="1" i="0" u="none" strike="noStrike" kern="1200" baseline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107F-436C-9D68-8C4183A10A8E}"/>
                </c:ext>
              </c:extLst>
            </c:dLbl>
            <c:dLbl>
              <c:idx val="7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300" b="1" i="0" u="none" strike="noStrike" kern="1200" baseline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F-107F-436C-9D68-8C4183A10A8E}"/>
                </c:ext>
              </c:extLst>
            </c:dLbl>
            <c:dLbl>
              <c:idx val="8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300" b="1" i="0" u="none" strike="noStrike" kern="1200" baseline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1-107F-436C-9D68-8C4183A10A8E}"/>
                </c:ext>
              </c:extLst>
            </c:dLbl>
            <c:dLbl>
              <c:idx val="9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300" b="1" i="0" u="none" strike="noStrike" kern="1200" baseline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107F-436C-9D68-8C4183A10A8E}"/>
                </c:ext>
              </c:extLst>
            </c:dLbl>
            <c:dLbl>
              <c:idx val="10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300" b="1" i="0" u="none" strike="noStrike" kern="1200" baseline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5-107F-436C-9D68-8C4183A10A8E}"/>
                </c:ext>
              </c:extLst>
            </c:dLbl>
            <c:dLbl>
              <c:idx val="11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300" b="1" i="0" u="none" strike="noStrike" kern="1200" baseline="0">
                      <a:solidFill>
                        <a:srgbClr val="0066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7-107F-436C-9D68-8C4183A10A8E}"/>
                </c:ext>
              </c:extLst>
            </c:dLbl>
            <c:dLbl>
              <c:idx val="12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300" b="1" i="0" u="none" strike="noStrike" kern="1200" baseline="0">
                      <a:solidFill>
                        <a:srgbClr val="0066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9-107F-436C-9D68-8C4183A10A8E}"/>
                </c:ext>
              </c:extLst>
            </c:dLbl>
            <c:dLbl>
              <c:idx val="13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300" b="1" i="0" u="none" strike="noStrike" kern="1200" baseline="0">
                      <a:solidFill>
                        <a:srgbClr val="0066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B-107F-436C-9D68-8C4183A10A8E}"/>
                </c:ext>
              </c:extLst>
            </c:dLbl>
            <c:dLbl>
              <c:idx val="14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300" b="1" i="0" u="none" strike="noStrike" kern="1200" baseline="0">
                      <a:solidFill>
                        <a:srgbClr val="0066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D-107F-436C-9D68-8C4183A10A8E}"/>
                </c:ext>
              </c:extLst>
            </c:dLbl>
            <c:dLbl>
              <c:idx val="15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300" b="1" i="0" u="none" strike="noStrike" kern="1200" baseline="0">
                      <a:solidFill>
                        <a:srgbClr val="0066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F-107F-436C-9D68-8C4183A10A8E}"/>
                </c:ext>
              </c:extLst>
            </c:dLbl>
            <c:dLbl>
              <c:idx val="16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300" b="1" i="0" u="none" strike="noStrike" kern="1200" baseline="0">
                      <a:solidFill>
                        <a:srgbClr val="0066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1-107F-436C-9D68-8C4183A10A8E}"/>
                </c:ext>
              </c:extLst>
            </c:dLbl>
            <c:dLbl>
              <c:idx val="17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300" b="1" i="0" u="none" strike="noStrike" kern="1200" baseline="0">
                      <a:solidFill>
                        <a:srgbClr val="0066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3-107F-436C-9D68-8C4183A10A8E}"/>
                </c:ext>
              </c:extLst>
            </c:dLbl>
            <c:dLbl>
              <c:idx val="18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300" b="1" i="0" u="none" strike="noStrike" kern="1200" baseline="0">
                      <a:solidFill>
                        <a:srgbClr val="0066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5-107F-436C-9D68-8C4183A10A8E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'11.'!$B$1:$T$1</c:f>
              <c:strCache>
                <c:ptCount val="19"/>
                <c:pt idx="0">
                  <c:v>2000.g.</c:v>
                </c:pt>
                <c:pt idx="1">
                  <c:v>2001.g.</c:v>
                </c:pt>
                <c:pt idx="2">
                  <c:v>2002.g.</c:v>
                </c:pt>
                <c:pt idx="3">
                  <c:v>2003.g.</c:v>
                </c:pt>
                <c:pt idx="4">
                  <c:v>2004.g.</c:v>
                </c:pt>
                <c:pt idx="5">
                  <c:v>2005.g.</c:v>
                </c:pt>
                <c:pt idx="6">
                  <c:v>2006.g.</c:v>
                </c:pt>
                <c:pt idx="7">
                  <c:v>2007.g.</c:v>
                </c:pt>
                <c:pt idx="8">
                  <c:v>2008.g.</c:v>
                </c:pt>
                <c:pt idx="9">
                  <c:v>2009.g.</c:v>
                </c:pt>
                <c:pt idx="10">
                  <c:v>2010.g.</c:v>
                </c:pt>
                <c:pt idx="11">
                  <c:v>2011.g.</c:v>
                </c:pt>
                <c:pt idx="12">
                  <c:v>2012.g.</c:v>
                </c:pt>
                <c:pt idx="13">
                  <c:v>2013.g.</c:v>
                </c:pt>
                <c:pt idx="14">
                  <c:v>2014.g.</c:v>
                </c:pt>
                <c:pt idx="15">
                  <c:v>2015.g.</c:v>
                </c:pt>
                <c:pt idx="16">
                  <c:v>2016.g.</c:v>
                </c:pt>
                <c:pt idx="17">
                  <c:v>2017.g.</c:v>
                </c:pt>
                <c:pt idx="18">
                  <c:v>2018.g.</c:v>
                </c:pt>
              </c:strCache>
            </c:strRef>
          </c:cat>
          <c:val>
            <c:numRef>
              <c:f>'11.'!$B$2:$T$2</c:f>
              <c:numCache>
                <c:formatCode>General</c:formatCode>
                <c:ptCount val="19"/>
                <c:pt idx="0">
                  <c:v>219</c:v>
                </c:pt>
                <c:pt idx="1">
                  <c:v>214</c:v>
                </c:pt>
                <c:pt idx="2">
                  <c:v>207</c:v>
                </c:pt>
                <c:pt idx="3">
                  <c:v>220</c:v>
                </c:pt>
                <c:pt idx="4">
                  <c:v>199</c:v>
                </c:pt>
                <c:pt idx="5">
                  <c:v>145</c:v>
                </c:pt>
                <c:pt idx="6">
                  <c:v>148</c:v>
                </c:pt>
                <c:pt idx="7">
                  <c:v>117</c:v>
                </c:pt>
                <c:pt idx="8">
                  <c:v>117</c:v>
                </c:pt>
                <c:pt idx="9">
                  <c:v>109</c:v>
                </c:pt>
                <c:pt idx="10">
                  <c:v>82</c:v>
                </c:pt>
                <c:pt idx="11">
                  <c:v>91</c:v>
                </c:pt>
                <c:pt idx="12">
                  <c:v>114</c:v>
                </c:pt>
                <c:pt idx="13">
                  <c:v>75</c:v>
                </c:pt>
                <c:pt idx="14">
                  <c:v>85</c:v>
                </c:pt>
                <c:pt idx="15">
                  <c:v>87</c:v>
                </c:pt>
                <c:pt idx="16">
                  <c:v>67</c:v>
                </c:pt>
                <c:pt idx="17">
                  <c:v>74</c:v>
                </c:pt>
                <c:pt idx="18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107F-436C-9D68-8C4183A10A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347617336"/>
        <c:axId val="1"/>
      </c:barChart>
      <c:catAx>
        <c:axId val="347617336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4761733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lv-LV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806303620890889E-2"/>
          <c:y val="8.0919286091669506E-4"/>
          <c:w val="0.89365246195691639"/>
          <c:h val="0.98188532306011522"/>
        </c:manualLayout>
      </c:layout>
      <c:barChart>
        <c:barDir val="bar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91549072"/>
        <c:axId val="191549632"/>
      </c:barChart>
      <c:catAx>
        <c:axId val="191549072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spPr>
          <a:solidFill>
            <a:schemeClr val="bg1"/>
          </a:solidFill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915496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15496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91549072"/>
        <c:crosses val="autoZero"/>
        <c:crossBetween val="between"/>
      </c:valAx>
      <c:spPr>
        <a:solidFill>
          <a:schemeClr val="bg1"/>
        </a:solidFill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>
      <a:noFill/>
    </a:ln>
  </c:spPr>
  <c:txPr>
    <a:bodyPr/>
    <a:lstStyle/>
    <a:p>
      <a:pPr>
        <a:defRPr sz="1975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sz="1500" b="1" i="0" baseline="0">
                <a:effectLst/>
              </a:rPr>
              <a:t>Sevišķi smagu noziegumu sadalījums pēc Krimināllikuma pantiem</a:t>
            </a:r>
            <a:endParaRPr lang="lv-LV" sz="1500">
              <a:effectLst/>
            </a:endParaRP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'12'!$B$1</c:f>
              <c:strCache>
                <c:ptCount val="1"/>
                <c:pt idx="0">
                  <c:v>2015.g.</c:v>
                </c:pt>
              </c:strCache>
            </c:strRef>
          </c:tx>
          <c:spPr>
            <a:solidFill>
              <a:srgbClr val="FFC000"/>
            </a:solidFill>
            <a:ln w="6350">
              <a:solidFill>
                <a:schemeClr val="tx1"/>
              </a:solidFill>
            </a:ln>
            <a:effectLst/>
          </c:spPr>
          <c:invertIfNegative val="0"/>
          <c:dLbls>
            <c:dLbl>
              <c:idx val="8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9229-42FC-BD6C-6172AEFED0DE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'12'!$A$2:$A$11</c:f>
              <c:strCache>
                <c:ptCount val="10"/>
                <c:pt idx="0">
                  <c:v>185.p.2.d.</c:v>
                </c:pt>
                <c:pt idx="1">
                  <c:v>175.p.4.d.</c:v>
                </c:pt>
                <c:pt idx="2">
                  <c:v>253.1 p. 2.,3.d.</c:v>
                </c:pt>
                <c:pt idx="3">
                  <c:v>177.p.3.d.</c:v>
                </c:pt>
                <c:pt idx="4">
                  <c:v>179.p.3.d.</c:v>
                </c:pt>
                <c:pt idx="5">
                  <c:v>253.p.2.d.</c:v>
                </c:pt>
                <c:pt idx="6">
                  <c:v>160.p. 2.-6.d.</c:v>
                </c:pt>
                <c:pt idx="7">
                  <c:v>195.p. 3.d.</c:v>
                </c:pt>
                <c:pt idx="8">
                  <c:v>190.1 p. 2.,3.d.</c:v>
                </c:pt>
                <c:pt idx="9">
                  <c:v>125.p. 2.,3.d.</c:v>
                </c:pt>
              </c:strCache>
            </c:strRef>
          </c:cat>
          <c:val>
            <c:numRef>
              <c:f>'12'!$B$2:$B$11</c:f>
              <c:numCache>
                <c:formatCode>General</c:formatCode>
                <c:ptCount val="10"/>
                <c:pt idx="0">
                  <c:v>311</c:v>
                </c:pt>
                <c:pt idx="1">
                  <c:v>266</c:v>
                </c:pt>
                <c:pt idx="2">
                  <c:v>251</c:v>
                </c:pt>
                <c:pt idx="3">
                  <c:v>163</c:v>
                </c:pt>
                <c:pt idx="4">
                  <c:v>154</c:v>
                </c:pt>
                <c:pt idx="5">
                  <c:v>108</c:v>
                </c:pt>
                <c:pt idx="6">
                  <c:v>86</c:v>
                </c:pt>
                <c:pt idx="7">
                  <c:v>91</c:v>
                </c:pt>
                <c:pt idx="8">
                  <c:v>36</c:v>
                </c:pt>
                <c:pt idx="9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29-42FC-BD6C-6172AEFED0DE}"/>
            </c:ext>
          </c:extLst>
        </c:ser>
        <c:ser>
          <c:idx val="1"/>
          <c:order val="1"/>
          <c:tx>
            <c:strRef>
              <c:f>'12'!$C$1</c:f>
              <c:strCache>
                <c:ptCount val="1"/>
                <c:pt idx="0">
                  <c:v>2016.g.</c:v>
                </c:pt>
              </c:strCache>
            </c:strRef>
          </c:tx>
          <c:spPr>
            <a:solidFill>
              <a:srgbClr val="00B050"/>
            </a:solidFill>
            <a:ln w="6350">
              <a:solidFill>
                <a:schemeClr val="tx1"/>
              </a:solidFill>
            </a:ln>
            <a:effectLst/>
          </c:spPr>
          <c:invertIfNegative val="0"/>
          <c:dLbls>
            <c:dLbl>
              <c:idx val="8"/>
              <c:layout>
                <c:manualLayout>
                  <c:x val="3.1746031746031564E-2"/>
                  <c:y val="-1.9826516420181849E-3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rgbClr val="0066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229-42FC-BD6C-6172AEFED0DE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'12'!$A$2:$A$11</c:f>
              <c:strCache>
                <c:ptCount val="10"/>
                <c:pt idx="0">
                  <c:v>185.p.2.d.</c:v>
                </c:pt>
                <c:pt idx="1">
                  <c:v>175.p.4.d.</c:v>
                </c:pt>
                <c:pt idx="2">
                  <c:v>253.1 p. 2.,3.d.</c:v>
                </c:pt>
                <c:pt idx="3">
                  <c:v>177.p.3.d.</c:v>
                </c:pt>
                <c:pt idx="4">
                  <c:v>179.p.3.d.</c:v>
                </c:pt>
                <c:pt idx="5">
                  <c:v>253.p.2.d.</c:v>
                </c:pt>
                <c:pt idx="6">
                  <c:v>160.p. 2.-6.d.</c:v>
                </c:pt>
                <c:pt idx="7">
                  <c:v>195.p. 3.d.</c:v>
                </c:pt>
                <c:pt idx="8">
                  <c:v>190.1 p. 2.,3.d.</c:v>
                </c:pt>
                <c:pt idx="9">
                  <c:v>125.p. 2.,3.d.</c:v>
                </c:pt>
              </c:strCache>
            </c:strRef>
          </c:cat>
          <c:val>
            <c:numRef>
              <c:f>'12'!$C$2:$C$11</c:f>
              <c:numCache>
                <c:formatCode>General</c:formatCode>
                <c:ptCount val="10"/>
                <c:pt idx="0">
                  <c:v>325</c:v>
                </c:pt>
                <c:pt idx="1">
                  <c:v>189</c:v>
                </c:pt>
                <c:pt idx="2">
                  <c:v>189</c:v>
                </c:pt>
                <c:pt idx="3">
                  <c:v>294</c:v>
                </c:pt>
                <c:pt idx="4">
                  <c:v>96</c:v>
                </c:pt>
                <c:pt idx="5">
                  <c:v>121</c:v>
                </c:pt>
                <c:pt idx="6">
                  <c:v>73</c:v>
                </c:pt>
                <c:pt idx="7">
                  <c:v>68</c:v>
                </c:pt>
                <c:pt idx="8">
                  <c:v>23</c:v>
                </c:pt>
                <c:pt idx="9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229-42FC-BD6C-6172AEFED0DE}"/>
            </c:ext>
          </c:extLst>
        </c:ser>
        <c:ser>
          <c:idx val="2"/>
          <c:order val="2"/>
          <c:tx>
            <c:strRef>
              <c:f>'12'!$D$1</c:f>
              <c:strCache>
                <c:ptCount val="1"/>
                <c:pt idx="0">
                  <c:v>2017.g.</c:v>
                </c:pt>
              </c:strCache>
            </c:strRef>
          </c:tx>
          <c:spPr>
            <a:solidFill>
              <a:srgbClr val="0033CC"/>
            </a:solidFill>
            <a:ln w="6350">
              <a:solidFill>
                <a:schemeClr val="tx1"/>
              </a:solidFill>
            </a:ln>
            <a:effectLst/>
          </c:spPr>
          <c:invertIfNegative val="0"/>
          <c:dLbls>
            <c:dLbl>
              <c:idx val="8"/>
              <c:layout>
                <c:manualLayout>
                  <c:x val="-3.4188034188034275E-2"/>
                  <c:y val="-7.9306065680721585E-3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rgbClr val="0033CC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229-42FC-BD6C-6172AEFED0DE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'12'!$A$2:$A$11</c:f>
              <c:strCache>
                <c:ptCount val="10"/>
                <c:pt idx="0">
                  <c:v>185.p.2.d.</c:v>
                </c:pt>
                <c:pt idx="1">
                  <c:v>175.p.4.d.</c:v>
                </c:pt>
                <c:pt idx="2">
                  <c:v>253.1 p. 2.,3.d.</c:v>
                </c:pt>
                <c:pt idx="3">
                  <c:v>177.p.3.d.</c:v>
                </c:pt>
                <c:pt idx="4">
                  <c:v>179.p.3.d.</c:v>
                </c:pt>
                <c:pt idx="5">
                  <c:v>253.p.2.d.</c:v>
                </c:pt>
                <c:pt idx="6">
                  <c:v>160.p. 2.-6.d.</c:v>
                </c:pt>
                <c:pt idx="7">
                  <c:v>195.p. 3.d.</c:v>
                </c:pt>
                <c:pt idx="8">
                  <c:v>190.1 p. 2.,3.d.</c:v>
                </c:pt>
                <c:pt idx="9">
                  <c:v>125.p. 2.,3.d.</c:v>
                </c:pt>
              </c:strCache>
            </c:strRef>
          </c:cat>
          <c:val>
            <c:numRef>
              <c:f>'12'!$D$2:$D$11</c:f>
              <c:numCache>
                <c:formatCode>General</c:formatCode>
                <c:ptCount val="10"/>
                <c:pt idx="0">
                  <c:v>306</c:v>
                </c:pt>
                <c:pt idx="1">
                  <c:v>286</c:v>
                </c:pt>
                <c:pt idx="2">
                  <c:v>180</c:v>
                </c:pt>
                <c:pt idx="3">
                  <c:v>165</c:v>
                </c:pt>
                <c:pt idx="4">
                  <c:v>102</c:v>
                </c:pt>
                <c:pt idx="5">
                  <c:v>108</c:v>
                </c:pt>
                <c:pt idx="6">
                  <c:v>108</c:v>
                </c:pt>
                <c:pt idx="7">
                  <c:v>83</c:v>
                </c:pt>
                <c:pt idx="8">
                  <c:v>21</c:v>
                </c:pt>
                <c:pt idx="9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229-42FC-BD6C-6172AEFED0DE}"/>
            </c:ext>
          </c:extLst>
        </c:ser>
        <c:ser>
          <c:idx val="3"/>
          <c:order val="3"/>
          <c:tx>
            <c:strRef>
              <c:f>'12'!$E$1</c:f>
              <c:strCache>
                <c:ptCount val="1"/>
                <c:pt idx="0">
                  <c:v>2018.g.</c:v>
                </c:pt>
              </c:strCache>
            </c:strRef>
          </c:tx>
          <c:spPr>
            <a:solidFill>
              <a:srgbClr val="FF0000"/>
            </a:solidFill>
            <a:ln w="635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'12'!$A$2:$A$11</c:f>
              <c:strCache>
                <c:ptCount val="10"/>
                <c:pt idx="0">
                  <c:v>185.p.2.d.</c:v>
                </c:pt>
                <c:pt idx="1">
                  <c:v>175.p.4.d.</c:v>
                </c:pt>
                <c:pt idx="2">
                  <c:v>253.1 p. 2.,3.d.</c:v>
                </c:pt>
                <c:pt idx="3">
                  <c:v>177.p.3.d.</c:v>
                </c:pt>
                <c:pt idx="4">
                  <c:v>179.p.3.d.</c:v>
                </c:pt>
                <c:pt idx="5">
                  <c:v>253.p.2.d.</c:v>
                </c:pt>
                <c:pt idx="6">
                  <c:v>160.p. 2.-6.d.</c:v>
                </c:pt>
                <c:pt idx="7">
                  <c:v>195.p. 3.d.</c:v>
                </c:pt>
                <c:pt idx="8">
                  <c:v>190.1 p. 2.,3.d.</c:v>
                </c:pt>
                <c:pt idx="9">
                  <c:v>125.p. 2.,3.d.</c:v>
                </c:pt>
              </c:strCache>
            </c:strRef>
          </c:cat>
          <c:val>
            <c:numRef>
              <c:f>'12'!$E$2:$E$11</c:f>
              <c:numCache>
                <c:formatCode>General</c:formatCode>
                <c:ptCount val="10"/>
                <c:pt idx="0">
                  <c:v>301</c:v>
                </c:pt>
                <c:pt idx="1">
                  <c:v>203</c:v>
                </c:pt>
                <c:pt idx="2">
                  <c:v>201</c:v>
                </c:pt>
                <c:pt idx="3">
                  <c:v>163</c:v>
                </c:pt>
                <c:pt idx="4">
                  <c:v>156</c:v>
                </c:pt>
                <c:pt idx="5">
                  <c:v>138</c:v>
                </c:pt>
                <c:pt idx="6">
                  <c:v>127</c:v>
                </c:pt>
                <c:pt idx="7">
                  <c:v>128</c:v>
                </c:pt>
                <c:pt idx="8">
                  <c:v>80</c:v>
                </c:pt>
                <c:pt idx="9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229-42FC-BD6C-6172AEFED0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overlap val="100"/>
        <c:axId val="331852080"/>
        <c:axId val="1"/>
      </c:barChart>
      <c:catAx>
        <c:axId val="3318520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21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3185208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8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33CC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overlay val="0"/>
      <c:spPr>
        <a:noFill/>
        <a:ln w="6350"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'2'!$A$2</c:f>
              <c:strCache>
                <c:ptCount val="1"/>
                <c:pt idx="0">
                  <c:v>Reģistrēto noziedzīgo nodarījumu skaits</c:v>
                </c:pt>
              </c:strCache>
            </c:strRef>
          </c:tx>
          <c:spPr>
            <a:gradFill flip="none" rotWithShape="1">
              <a:gsLst>
                <a:gs pos="26000">
                  <a:srgbClr val="C00000"/>
                </a:gs>
                <a:gs pos="64000">
                  <a:schemeClr val="tx1"/>
                </a:gs>
                <a:gs pos="100000">
                  <a:srgbClr val="FF0000"/>
                </a:gs>
              </a:gsLst>
              <a:lin ang="5400000" scaled="1"/>
              <a:tileRect/>
            </a:gradFill>
            <a:ln w="1270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'2'!$B$2:$J$2</c:f>
              <c:numCache>
                <c:formatCode>General</c:formatCode>
                <c:ptCount val="9"/>
                <c:pt idx="0">
                  <c:v>51108</c:v>
                </c:pt>
                <c:pt idx="1">
                  <c:v>51582</c:v>
                </c:pt>
                <c:pt idx="2">
                  <c:v>49905</c:v>
                </c:pt>
                <c:pt idx="3">
                  <c:v>47561</c:v>
                </c:pt>
                <c:pt idx="4">
                  <c:v>48477</c:v>
                </c:pt>
                <c:pt idx="5">
                  <c:v>47406</c:v>
                </c:pt>
                <c:pt idx="6">
                  <c:v>45639</c:v>
                </c:pt>
                <c:pt idx="7">
                  <c:v>44250</c:v>
                </c:pt>
                <c:pt idx="8">
                  <c:v>43260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5D-485C-A3F1-DB85783144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348815256"/>
        <c:axId val="1"/>
      </c:barChart>
      <c:catAx>
        <c:axId val="3488152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4881525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5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lv-LV" sz="1500"/>
              <a:t>Reģistrētie noziedzīgie nodarījumi pret tikumību un dzimumneaizskaramību 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'13'!$A$2</c:f>
              <c:strCache>
                <c:ptCount val="1"/>
                <c:pt idx="0">
                  <c:v>159.p.</c:v>
                </c:pt>
              </c:strCache>
            </c:strRef>
          </c:tx>
          <c:spPr>
            <a:solidFill>
              <a:schemeClr val="tx2">
                <a:lumMod val="50000"/>
                <a:lumOff val="50000"/>
              </a:schemeClr>
            </a:solidFill>
            <a:ln w="6350">
              <a:solidFill>
                <a:schemeClr val="tx1"/>
              </a:solidFill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'13'!$B$1:$F$1</c:f>
              <c:strCache>
                <c:ptCount val="5"/>
                <c:pt idx="0">
                  <c:v>2014.g. - 460</c:v>
                </c:pt>
                <c:pt idx="1">
                  <c:v>2015.g. - 315</c:v>
                </c:pt>
                <c:pt idx="2">
                  <c:v>2016.g. - 247</c:v>
                </c:pt>
                <c:pt idx="3">
                  <c:v>2017.g. - 296</c:v>
                </c:pt>
                <c:pt idx="4">
                  <c:v>2018.g. - 345</c:v>
                </c:pt>
              </c:strCache>
            </c:strRef>
          </c:cat>
          <c:val>
            <c:numRef>
              <c:f>'13'!$B$2:$F$2</c:f>
              <c:numCache>
                <c:formatCode>General</c:formatCode>
                <c:ptCount val="5"/>
                <c:pt idx="0">
                  <c:v>75</c:v>
                </c:pt>
                <c:pt idx="1">
                  <c:v>60</c:v>
                </c:pt>
                <c:pt idx="2">
                  <c:v>59</c:v>
                </c:pt>
                <c:pt idx="3">
                  <c:v>65</c:v>
                </c:pt>
                <c:pt idx="4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83-4473-9BE4-D9FE62A4367B}"/>
            </c:ext>
          </c:extLst>
        </c:ser>
        <c:ser>
          <c:idx val="1"/>
          <c:order val="1"/>
          <c:tx>
            <c:strRef>
              <c:f>'13'!$A$3</c:f>
              <c:strCache>
                <c:ptCount val="1"/>
                <c:pt idx="0">
                  <c:v>160.p.</c:v>
                </c:pt>
              </c:strCache>
            </c:strRef>
          </c:tx>
          <c:spPr>
            <a:solidFill>
              <a:srgbClr val="0000FF"/>
            </a:solidFill>
            <a:ln w="6350">
              <a:solidFill>
                <a:schemeClr val="tx1"/>
              </a:solidFill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 i="0" u="none" strike="noStrike" baseline="0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'13'!$B$1:$F$1</c:f>
              <c:strCache>
                <c:ptCount val="5"/>
                <c:pt idx="0">
                  <c:v>2014.g. - 460</c:v>
                </c:pt>
                <c:pt idx="1">
                  <c:v>2015.g. - 315</c:v>
                </c:pt>
                <c:pt idx="2">
                  <c:v>2016.g. - 247</c:v>
                </c:pt>
                <c:pt idx="3">
                  <c:v>2017.g. - 296</c:v>
                </c:pt>
                <c:pt idx="4">
                  <c:v>2018.g. - 345</c:v>
                </c:pt>
              </c:strCache>
            </c:strRef>
          </c:cat>
          <c:val>
            <c:numRef>
              <c:f>'13'!$B$3:$F$3</c:f>
              <c:numCache>
                <c:formatCode>General</c:formatCode>
                <c:ptCount val="5"/>
                <c:pt idx="0">
                  <c:v>240</c:v>
                </c:pt>
                <c:pt idx="1">
                  <c:v>93</c:v>
                </c:pt>
                <c:pt idx="2">
                  <c:v>80</c:v>
                </c:pt>
                <c:pt idx="3">
                  <c:v>118</c:v>
                </c:pt>
                <c:pt idx="4">
                  <c:v>131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83-4473-9BE4-D9FE62A4367B}"/>
            </c:ext>
          </c:extLst>
        </c:ser>
        <c:ser>
          <c:idx val="2"/>
          <c:order val="2"/>
          <c:tx>
            <c:strRef>
              <c:f>'13'!$A$4</c:f>
              <c:strCache>
                <c:ptCount val="1"/>
                <c:pt idx="0">
                  <c:v>161.p.</c:v>
                </c:pt>
              </c:strCache>
            </c:strRef>
          </c:tx>
          <c:spPr>
            <a:solidFill>
              <a:srgbClr val="FFFF00"/>
            </a:solidFill>
            <a:ln w="6350">
              <a:solidFill>
                <a:schemeClr val="tx1"/>
              </a:solidFill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'13'!$B$1:$F$1</c:f>
              <c:strCache>
                <c:ptCount val="5"/>
                <c:pt idx="0">
                  <c:v>2014.g. - 460</c:v>
                </c:pt>
                <c:pt idx="1">
                  <c:v>2015.g. - 315</c:v>
                </c:pt>
                <c:pt idx="2">
                  <c:v>2016.g. - 247</c:v>
                </c:pt>
                <c:pt idx="3">
                  <c:v>2017.g. - 296</c:v>
                </c:pt>
                <c:pt idx="4">
                  <c:v>2018.g. - 345</c:v>
                </c:pt>
              </c:strCache>
            </c:strRef>
          </c:cat>
          <c:val>
            <c:numRef>
              <c:f>'13'!$B$4:$F$4</c:f>
              <c:numCache>
                <c:formatCode>General</c:formatCode>
                <c:ptCount val="5"/>
                <c:pt idx="0">
                  <c:v>35</c:v>
                </c:pt>
                <c:pt idx="1">
                  <c:v>37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83-4473-9BE4-D9FE62A4367B}"/>
            </c:ext>
          </c:extLst>
        </c:ser>
        <c:ser>
          <c:idx val="3"/>
          <c:order val="3"/>
          <c:tx>
            <c:strRef>
              <c:f>'13'!$A$5</c:f>
              <c:strCache>
                <c:ptCount val="1"/>
                <c:pt idx="0">
                  <c:v>162.p.</c:v>
                </c:pt>
              </c:strCache>
            </c:strRef>
          </c:tx>
          <c:spPr>
            <a:solidFill>
              <a:srgbClr val="00FF00"/>
            </a:solidFill>
            <a:ln w="6350">
              <a:solidFill>
                <a:schemeClr val="tx1"/>
              </a:solidFill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'13'!$B$1:$F$1</c:f>
              <c:strCache>
                <c:ptCount val="5"/>
                <c:pt idx="0">
                  <c:v>2014.g. - 460</c:v>
                </c:pt>
                <c:pt idx="1">
                  <c:v>2015.g. - 315</c:v>
                </c:pt>
                <c:pt idx="2">
                  <c:v>2016.g. - 247</c:v>
                </c:pt>
                <c:pt idx="3">
                  <c:v>2017.g. - 296</c:v>
                </c:pt>
                <c:pt idx="4">
                  <c:v>2018.g. - 345</c:v>
                </c:pt>
              </c:strCache>
            </c:strRef>
          </c:cat>
          <c:val>
            <c:numRef>
              <c:f>'13'!$B$5:$F$5</c:f>
              <c:numCache>
                <c:formatCode>General</c:formatCode>
                <c:ptCount val="5"/>
                <c:pt idx="0">
                  <c:v>97</c:v>
                </c:pt>
                <c:pt idx="1">
                  <c:v>107</c:v>
                </c:pt>
                <c:pt idx="2">
                  <c:v>45</c:v>
                </c:pt>
                <c:pt idx="3">
                  <c:v>42</c:v>
                </c:pt>
                <c:pt idx="4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C83-4473-9BE4-D9FE62A4367B}"/>
            </c:ext>
          </c:extLst>
        </c:ser>
        <c:ser>
          <c:idx val="4"/>
          <c:order val="4"/>
          <c:tx>
            <c:strRef>
              <c:f>'13'!$A$6</c:f>
              <c:strCache>
                <c:ptCount val="1"/>
                <c:pt idx="0">
                  <c:v>162.1 p.</c:v>
                </c:pt>
              </c:strCache>
            </c:strRef>
          </c:tx>
          <c:spPr>
            <a:solidFill>
              <a:srgbClr val="C00000"/>
            </a:solidFill>
            <a:ln w="6350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1411840365732206E-17"/>
                  <c:y val="-3.247082699137495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300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C83-4473-9BE4-D9FE62A4367B}"/>
                </c:ext>
              </c:extLst>
            </c:dLbl>
            <c:dLbl>
              <c:idx val="1"/>
              <c:layout>
                <c:manualLayout>
                  <c:x val="0"/>
                  <c:y val="-3.247082699137493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300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C83-4473-9BE4-D9FE62A4367B}"/>
                </c:ext>
              </c:extLst>
            </c:dLbl>
            <c:dLbl>
              <c:idx val="2"/>
              <c:layout>
                <c:manualLayout>
                  <c:x val="0"/>
                  <c:y val="-3.247082699137501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300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C83-4473-9BE4-D9FE62A4367B}"/>
                </c:ext>
              </c:extLst>
            </c:dLbl>
            <c:dLbl>
              <c:idx val="3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300" b="1" i="0" u="none" strike="noStrike" baseline="0">
                      <a:solidFill>
                        <a:srgbClr val="FFFFFF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AC83-4473-9BE4-D9FE62A4367B}"/>
                </c:ext>
              </c:extLst>
            </c:dLbl>
            <c:dLbl>
              <c:idx val="4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300" b="1" i="0" u="none" strike="noStrike" baseline="0">
                      <a:solidFill>
                        <a:srgbClr val="FFFFFF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AC83-4473-9BE4-D9FE62A4367B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'13'!$B$1:$F$1</c:f>
              <c:strCache>
                <c:ptCount val="5"/>
                <c:pt idx="0">
                  <c:v>2014.g. - 460</c:v>
                </c:pt>
                <c:pt idx="1">
                  <c:v>2015.g. - 315</c:v>
                </c:pt>
                <c:pt idx="2">
                  <c:v>2016.g. - 247</c:v>
                </c:pt>
                <c:pt idx="3">
                  <c:v>2017.g. - 296</c:v>
                </c:pt>
                <c:pt idx="4">
                  <c:v>2018.g. - 345</c:v>
                </c:pt>
              </c:strCache>
            </c:strRef>
          </c:cat>
          <c:val>
            <c:numRef>
              <c:f>'13'!$B$6:$F$6</c:f>
              <c:numCache>
                <c:formatCode>General</c:formatCode>
                <c:ptCount val="5"/>
                <c:pt idx="0">
                  <c:v>13</c:v>
                </c:pt>
                <c:pt idx="1">
                  <c:v>18</c:v>
                </c:pt>
                <c:pt idx="2">
                  <c:v>13</c:v>
                </c:pt>
                <c:pt idx="3">
                  <c:v>21</c:v>
                </c:pt>
                <c:pt idx="4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C83-4473-9BE4-D9FE62A436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31855032"/>
        <c:axId val="1"/>
      </c:barChart>
      <c:catAx>
        <c:axId val="331855032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0" vert="horz"/>
          <a:lstStyle/>
          <a:p>
            <a:pPr>
              <a:defRPr sz="13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3185503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egendEntry>
        <c:idx val="1"/>
        <c:txPr>
          <a:bodyPr/>
          <a:lstStyle/>
          <a:p>
            <a:pPr>
              <a:defRPr sz="1200" b="1" i="0" u="none" strike="noStrike" baseline="0">
                <a:solidFill>
                  <a:srgbClr val="0033CC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2"/>
        <c:txPr>
          <a:bodyPr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3"/>
        <c:txPr>
          <a:bodyPr/>
          <a:lstStyle/>
          <a:p>
            <a:pPr>
              <a:defRPr sz="1200" b="1" i="0" u="none" strike="noStrike" baseline="0">
                <a:solidFill>
                  <a:srgbClr val="0066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4"/>
        <c:txPr>
          <a:bodyPr/>
          <a:lstStyle/>
          <a:p>
            <a:pPr>
              <a:defRPr sz="1200" b="1" i="0" u="none" strike="noStrike" baseline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overlay val="0"/>
      <c:spPr>
        <a:noFill/>
        <a:ln w="6350">
          <a:solidFill>
            <a:schemeClr val="tx1"/>
          </a:solidFill>
        </a:ln>
        <a:effectLst/>
      </c:spPr>
      <c:txPr>
        <a:bodyPr/>
        <a:lstStyle/>
        <a:p>
          <a:pPr>
            <a:defRPr sz="120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5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lv-LV" sz="15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Noziedzīgie nodarījumi pret tikumību un dzimumneaizskaramību, </a:t>
            </a:r>
          </a:p>
          <a:p>
            <a:pPr>
              <a:defRPr sz="15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lv-LV" sz="15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ja tie izdarīti ar personu, kura nav sasniegusi 16 gadu vecumu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'14'!$A$2</c:f>
              <c:strCache>
                <c:ptCount val="1"/>
                <c:pt idx="0">
                  <c:v>159.p.3.d.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 i="0" u="none" strike="noStrike" baseline="0">
                    <a:solidFill>
                      <a:srgbClr val="FF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'14'!$B$1:$F$1</c:f>
              <c:strCache>
                <c:ptCount val="5"/>
                <c:pt idx="0">
                  <c:v>2014.g.</c:v>
                </c:pt>
                <c:pt idx="1">
                  <c:v>2015.g.</c:v>
                </c:pt>
                <c:pt idx="2">
                  <c:v>2016.g.</c:v>
                </c:pt>
                <c:pt idx="3">
                  <c:v>2017.g.</c:v>
                </c:pt>
                <c:pt idx="4">
                  <c:v>2018.g.</c:v>
                </c:pt>
              </c:strCache>
            </c:strRef>
          </c:cat>
          <c:val>
            <c:numRef>
              <c:f>'14'!$B$2:$F$2</c:f>
              <c:numCache>
                <c:formatCode>General</c:formatCode>
                <c:ptCount val="5"/>
                <c:pt idx="0">
                  <c:v>11</c:v>
                </c:pt>
                <c:pt idx="1">
                  <c:v>18</c:v>
                </c:pt>
                <c:pt idx="2">
                  <c:v>15</c:v>
                </c:pt>
                <c:pt idx="3">
                  <c:v>14</c:v>
                </c:pt>
                <c:pt idx="4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2C-45D0-A75B-22F419C7463B}"/>
            </c:ext>
          </c:extLst>
        </c:ser>
        <c:ser>
          <c:idx val="1"/>
          <c:order val="1"/>
          <c:tx>
            <c:strRef>
              <c:f>'14'!$A$3</c:f>
              <c:strCache>
                <c:ptCount val="1"/>
                <c:pt idx="0">
                  <c:v>160.p.4.,6.d.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 i="0" u="none" strike="noStrike" baseline="0">
                    <a:solidFill>
                      <a:srgbClr val="0066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'14'!$B$1:$F$1</c:f>
              <c:strCache>
                <c:ptCount val="5"/>
                <c:pt idx="0">
                  <c:v>2014.g.</c:v>
                </c:pt>
                <c:pt idx="1">
                  <c:v>2015.g.</c:v>
                </c:pt>
                <c:pt idx="2">
                  <c:v>2016.g.</c:v>
                </c:pt>
                <c:pt idx="3">
                  <c:v>2017.g.</c:v>
                </c:pt>
                <c:pt idx="4">
                  <c:v>2018.g.</c:v>
                </c:pt>
              </c:strCache>
            </c:strRef>
          </c:cat>
          <c:val>
            <c:numRef>
              <c:f>'14'!$B$3:$F$3</c:f>
              <c:numCache>
                <c:formatCode>General</c:formatCode>
                <c:ptCount val="5"/>
                <c:pt idx="0">
                  <c:v>23</c:v>
                </c:pt>
                <c:pt idx="1">
                  <c:v>53</c:v>
                </c:pt>
                <c:pt idx="2">
                  <c:v>56</c:v>
                </c:pt>
                <c:pt idx="3">
                  <c:v>94</c:v>
                </c:pt>
                <c:pt idx="4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2C-45D0-A75B-22F419C7463B}"/>
            </c:ext>
          </c:extLst>
        </c:ser>
        <c:ser>
          <c:idx val="2"/>
          <c:order val="2"/>
          <c:tx>
            <c:strRef>
              <c:f>'14'!$A$4</c:f>
              <c:strCache>
                <c:ptCount val="1"/>
                <c:pt idx="0">
                  <c:v>161.p.</c:v>
                </c:pt>
              </c:strCache>
            </c:strRef>
          </c:tx>
          <c:spPr>
            <a:solidFill>
              <a:schemeClr val="tx2">
                <a:lumMod val="50000"/>
                <a:lumOff val="50000"/>
              </a:schemeClr>
            </a:solidFill>
            <a:ln w="1270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 i="0" u="none" strike="noStrike" baseline="0">
                    <a:solidFill>
                      <a:schemeClr val="bg2">
                        <a:lumMod val="75000"/>
                        <a:lumOff val="25000"/>
                      </a:schemeClr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'14'!$B$1:$F$1</c:f>
              <c:strCache>
                <c:ptCount val="5"/>
                <c:pt idx="0">
                  <c:v>2014.g.</c:v>
                </c:pt>
                <c:pt idx="1">
                  <c:v>2015.g.</c:v>
                </c:pt>
                <c:pt idx="2">
                  <c:v>2016.g.</c:v>
                </c:pt>
                <c:pt idx="3">
                  <c:v>2017.g.</c:v>
                </c:pt>
                <c:pt idx="4">
                  <c:v>2018.g.</c:v>
                </c:pt>
              </c:strCache>
            </c:strRef>
          </c:cat>
          <c:val>
            <c:numRef>
              <c:f>'14'!$B$4:$F$4</c:f>
              <c:numCache>
                <c:formatCode>General</c:formatCode>
                <c:ptCount val="5"/>
                <c:pt idx="0">
                  <c:v>35</c:v>
                </c:pt>
                <c:pt idx="1">
                  <c:v>37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2C-45D0-A75B-22F419C7463B}"/>
            </c:ext>
          </c:extLst>
        </c:ser>
        <c:ser>
          <c:idx val="3"/>
          <c:order val="3"/>
          <c:tx>
            <c:strRef>
              <c:f>'14'!$A$5</c:f>
              <c:strCache>
                <c:ptCount val="1"/>
                <c:pt idx="0">
                  <c:v>162.p.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 i="0" u="none" strike="noStrike" baseline="0">
                    <a:solidFill>
                      <a:srgbClr val="0000FF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'14'!$B$1:$F$1</c:f>
              <c:strCache>
                <c:ptCount val="5"/>
                <c:pt idx="0">
                  <c:v>2014.g.</c:v>
                </c:pt>
                <c:pt idx="1">
                  <c:v>2015.g.</c:v>
                </c:pt>
                <c:pt idx="2">
                  <c:v>2016.g.</c:v>
                </c:pt>
                <c:pt idx="3">
                  <c:v>2017.g.</c:v>
                </c:pt>
                <c:pt idx="4">
                  <c:v>2018.g.</c:v>
                </c:pt>
              </c:strCache>
            </c:strRef>
          </c:cat>
          <c:val>
            <c:numRef>
              <c:f>'14'!$B$5:$F$5</c:f>
              <c:numCache>
                <c:formatCode>General</c:formatCode>
                <c:ptCount val="5"/>
                <c:pt idx="0">
                  <c:v>97</c:v>
                </c:pt>
                <c:pt idx="1">
                  <c:v>107</c:v>
                </c:pt>
                <c:pt idx="2">
                  <c:v>45</c:v>
                </c:pt>
                <c:pt idx="3">
                  <c:v>42</c:v>
                </c:pt>
                <c:pt idx="4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D2C-45D0-A75B-22F419C7463B}"/>
            </c:ext>
          </c:extLst>
        </c:ser>
        <c:ser>
          <c:idx val="4"/>
          <c:order val="4"/>
          <c:tx>
            <c:strRef>
              <c:f>'14'!$A$6</c:f>
              <c:strCache>
                <c:ptCount val="1"/>
                <c:pt idx="0">
                  <c:v>162.1 p.</c:v>
                </c:pt>
              </c:strCache>
            </c:strRef>
          </c:tx>
          <c:spPr>
            <a:solidFill>
              <a:srgbClr val="FFC000"/>
            </a:solidFill>
            <a:ln w="1270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 i="0" u="none" strike="noStrike" baseline="0">
                    <a:solidFill>
                      <a:srgbClr val="C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'14'!$B$1:$F$1</c:f>
              <c:strCache>
                <c:ptCount val="5"/>
                <c:pt idx="0">
                  <c:v>2014.g.</c:v>
                </c:pt>
                <c:pt idx="1">
                  <c:v>2015.g.</c:v>
                </c:pt>
                <c:pt idx="2">
                  <c:v>2016.g.</c:v>
                </c:pt>
                <c:pt idx="3">
                  <c:v>2017.g.</c:v>
                </c:pt>
                <c:pt idx="4">
                  <c:v>2018.g.</c:v>
                </c:pt>
              </c:strCache>
            </c:strRef>
          </c:cat>
          <c:val>
            <c:numRef>
              <c:f>'14'!$B$6:$F$6</c:f>
              <c:numCache>
                <c:formatCode>General</c:formatCode>
                <c:ptCount val="5"/>
                <c:pt idx="0">
                  <c:v>13</c:v>
                </c:pt>
                <c:pt idx="1">
                  <c:v>18</c:v>
                </c:pt>
                <c:pt idx="2">
                  <c:v>13</c:v>
                </c:pt>
                <c:pt idx="3">
                  <c:v>21</c:v>
                </c:pt>
                <c:pt idx="4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D2C-45D0-A75B-22F419C746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axId val="332226944"/>
        <c:axId val="1"/>
      </c:barChart>
      <c:lineChart>
        <c:grouping val="standard"/>
        <c:varyColors val="0"/>
        <c:ser>
          <c:idx val="5"/>
          <c:order val="5"/>
          <c:tx>
            <c:strRef>
              <c:f>'14'!$A$7</c:f>
              <c:strCache>
                <c:ptCount val="1"/>
                <c:pt idx="0">
                  <c:v>kopā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diamond"/>
            <c:size val="9"/>
            <c:spPr>
              <a:solidFill>
                <a:srgbClr val="00B0F0"/>
              </a:solidFill>
              <a:ln w="9525">
                <a:solidFill>
                  <a:srgbClr val="FF0000"/>
                </a:solidFill>
              </a:ln>
              <a:effectLst/>
            </c:spPr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FF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'14'!$B$1:$F$1</c:f>
              <c:strCache>
                <c:ptCount val="5"/>
                <c:pt idx="0">
                  <c:v>2014.g.</c:v>
                </c:pt>
                <c:pt idx="1">
                  <c:v>2015.g.</c:v>
                </c:pt>
                <c:pt idx="2">
                  <c:v>2016.g.</c:v>
                </c:pt>
                <c:pt idx="3">
                  <c:v>2017.g.</c:v>
                </c:pt>
                <c:pt idx="4">
                  <c:v>2018.g.</c:v>
                </c:pt>
              </c:strCache>
            </c:strRef>
          </c:cat>
          <c:val>
            <c:numRef>
              <c:f>'14'!$B$7:$F$7</c:f>
              <c:numCache>
                <c:formatCode>General</c:formatCode>
                <c:ptCount val="5"/>
                <c:pt idx="0">
                  <c:v>179</c:v>
                </c:pt>
                <c:pt idx="1">
                  <c:v>233</c:v>
                </c:pt>
                <c:pt idx="2">
                  <c:v>179</c:v>
                </c:pt>
                <c:pt idx="3">
                  <c:v>221</c:v>
                </c:pt>
                <c:pt idx="4">
                  <c:v>252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D2C-45D0-A75B-22F419C746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2226944"/>
        <c:axId val="1"/>
      </c:lineChart>
      <c:catAx>
        <c:axId val="332226944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0" vert="horz"/>
          <a:lstStyle/>
          <a:p>
            <a:pPr>
              <a:defRPr sz="13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3222694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200" b="1" i="0" u="none" strike="noStrike" baseline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1"/>
        <c:txPr>
          <a:bodyPr/>
          <a:lstStyle/>
          <a:p>
            <a:pPr>
              <a:defRPr sz="1200" b="1" i="0" u="none" strike="noStrike" baseline="0">
                <a:solidFill>
                  <a:srgbClr val="339966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2"/>
        <c:txPr>
          <a:bodyPr/>
          <a:lstStyle/>
          <a:p>
            <a:pPr>
              <a:defRPr sz="1200" b="1" i="0" u="none" strike="noStrike" baseline="0">
                <a:solidFill>
                  <a:schemeClr val="bg2">
                    <a:lumMod val="75000"/>
                    <a:lumOff val="25000"/>
                  </a:schemeClr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3"/>
        <c:txPr>
          <a:bodyPr/>
          <a:lstStyle/>
          <a:p>
            <a:pPr>
              <a:defRPr sz="1200" b="1" i="0" u="none" strike="noStrike" baseline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4"/>
        <c:txPr>
          <a:bodyPr/>
          <a:lstStyle/>
          <a:p>
            <a:pPr>
              <a:defRPr sz="1200" b="1" i="0" u="none" strike="noStrike" baseline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overlay val="0"/>
      <c:spPr>
        <a:noFill/>
        <a:ln w="6350">
          <a:solidFill>
            <a:schemeClr val="tx1"/>
          </a:solidFill>
        </a:ln>
        <a:effectLst/>
      </c:spPr>
      <c:txPr>
        <a:bodyPr/>
        <a:lstStyle/>
        <a:p>
          <a:pPr>
            <a:defRPr sz="120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5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lv-LV" sz="1500" b="1" i="0" u="none" strike="noStrike" baseline="0" dirty="0">
                <a:effectLst/>
              </a:rPr>
              <a:t>Ar korupciju saistītie n</a:t>
            </a:r>
            <a:r>
              <a:rPr lang="lv-LV" sz="15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oziedzīgie nodarījumi valsts institūciju dienestā</a:t>
            </a:r>
            <a:endParaRPr lang="lv-LV" sz="1500" b="0" i="0" u="none" strike="noStrike" baseline="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defRPr sz="15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lv-LV" sz="15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 (KL 320. – 323.p.)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'15'!$A$3</c:f>
              <c:strCache>
                <c:ptCount val="1"/>
                <c:pt idx="0">
                  <c:v>Pabeigto pirmstiesas kriminālprocesu skaits ( apsūdzēto personu skaits ) pēc KL 320. - 323.p.</c:v>
                </c:pt>
              </c:strCache>
            </c:strRef>
          </c:tx>
          <c:spPr>
            <a:gradFill>
              <a:gsLst>
                <a:gs pos="0">
                  <a:schemeClr val="accent6">
                    <a:lumMod val="75000"/>
                  </a:schemeClr>
                </a:gs>
                <a:gs pos="95500">
                  <a:schemeClr val="accent3">
                    <a:lumMod val="50000"/>
                  </a:schemeClr>
                </a:gs>
                <a:gs pos="48000">
                  <a:schemeClr val="accent6">
                    <a:lumMod val="60000"/>
                    <a:lumOff val="4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6350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-1.6256291312740324E-3"/>
                  <c:y val="0.15839522725239158"/>
                </c:manualLayout>
              </c:layout>
              <c:tx>
                <c:rich>
                  <a:bodyPr/>
                  <a:lstStyle/>
                  <a:p>
                    <a:pPr>
                      <a:defRPr sz="10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400" b="1" i="0" u="none" strike="noStrike" baseline="0" dirty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96</a:t>
                    </a:r>
                  </a:p>
                  <a:p>
                    <a:pPr>
                      <a:defRPr sz="10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400" b="1" i="0" u="none" strike="noStrike" baseline="0" dirty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 </a:t>
                    </a:r>
                    <a:r>
                      <a:rPr lang="en-US" sz="1200" b="1" i="0" u="none" strike="noStrike" baseline="0" dirty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(112)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C35-4EB6-8DB0-0A54A506846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pPr>
                      <a:defRPr sz="10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400" b="1" i="0" u="none" strike="noStrike" baseline="0" dirty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144</a:t>
                    </a:r>
                  </a:p>
                  <a:p>
                    <a:pPr>
                      <a:defRPr sz="10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200" b="1" i="0" u="none" strike="noStrike" baseline="0" dirty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(154)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35-4EB6-8DB0-0A54A506846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10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400" b="1" i="0" u="none" strike="noStrike" baseline="0" dirty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171 </a:t>
                    </a:r>
                  </a:p>
                  <a:p>
                    <a:pPr>
                      <a:defRPr sz="10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200" b="1" i="0" u="none" strike="noStrike" baseline="0" dirty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(188)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35-4EB6-8DB0-0A54A506846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 sz="10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400" b="1" i="0" u="none" strike="noStrike" baseline="0" dirty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150</a:t>
                    </a:r>
                  </a:p>
                  <a:p>
                    <a:pPr>
                      <a:defRPr sz="10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200" b="1" i="0" u="none" strike="noStrike" baseline="0" dirty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(163)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C35-4EB6-8DB0-0A54A506846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pPr>
                      <a:defRPr sz="10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400" b="1" i="0" u="none" strike="noStrike" baseline="0" dirty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123</a:t>
                    </a:r>
                  </a:p>
                  <a:p>
                    <a:pPr>
                      <a:defRPr sz="10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200" b="1" i="0" u="none" strike="noStrike" baseline="0" dirty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(158)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C35-4EB6-8DB0-0A54A506846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pPr>
                      <a:defRPr sz="10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400" b="1" i="0" u="none" strike="noStrike" baseline="0" dirty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91</a:t>
                    </a:r>
                  </a:p>
                  <a:p>
                    <a:pPr>
                      <a:defRPr sz="10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200" b="1" i="0" u="none" strike="noStrike" baseline="0" dirty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(104)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C35-4EB6-8DB0-0A54A5068468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chemeClr val="bg2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'15'!$B$1:$G$1</c:f>
              <c:strCache>
                <c:ptCount val="6"/>
                <c:pt idx="0">
                  <c:v>2013.g.</c:v>
                </c:pt>
                <c:pt idx="1">
                  <c:v>2014.g.</c:v>
                </c:pt>
                <c:pt idx="2">
                  <c:v>2015.g.</c:v>
                </c:pt>
                <c:pt idx="3">
                  <c:v>2016.g.</c:v>
                </c:pt>
                <c:pt idx="4">
                  <c:v>2017.g.</c:v>
                </c:pt>
                <c:pt idx="5">
                  <c:v>2018.g.</c:v>
                </c:pt>
              </c:strCache>
            </c:strRef>
          </c:cat>
          <c:val>
            <c:numRef>
              <c:f>'15'!$B$3:$G$3</c:f>
              <c:numCache>
                <c:formatCode>General</c:formatCode>
                <c:ptCount val="6"/>
                <c:pt idx="0">
                  <c:v>96</c:v>
                </c:pt>
                <c:pt idx="1">
                  <c:v>144</c:v>
                </c:pt>
                <c:pt idx="2">
                  <c:v>171</c:v>
                </c:pt>
                <c:pt idx="3">
                  <c:v>150</c:v>
                </c:pt>
                <c:pt idx="4">
                  <c:v>123</c:v>
                </c:pt>
                <c:pt idx="5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C35-4EB6-8DB0-0A54A50684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axId val="332229568"/>
        <c:axId val="1"/>
      </c:barChart>
      <c:lineChart>
        <c:grouping val="standard"/>
        <c:varyColors val="0"/>
        <c:ser>
          <c:idx val="0"/>
          <c:order val="0"/>
          <c:tx>
            <c:strRef>
              <c:f>'15'!$A$2</c:f>
              <c:strCache>
                <c:ptCount val="1"/>
                <c:pt idx="0">
                  <c:v>Reģistrēto noziedzīgo nodarījumu, kas saistīti ar kukuļņemšanu / kukuļdošanu, skaits (KL 320. - 323.p.)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circle"/>
            <c:size val="9"/>
            <c:spPr>
              <a:solidFill>
                <a:srgbClr val="00FF00"/>
              </a:solidFill>
              <a:ln w="9525">
                <a:solidFill>
                  <a:srgbClr val="C00000"/>
                </a:solidFill>
              </a:ln>
              <a:effectLst/>
            </c:spPr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FF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'15'!$B$1:$G$1</c:f>
              <c:strCache>
                <c:ptCount val="6"/>
                <c:pt idx="0">
                  <c:v>2013.g.</c:v>
                </c:pt>
                <c:pt idx="1">
                  <c:v>2014.g.</c:v>
                </c:pt>
                <c:pt idx="2">
                  <c:v>2015.g.</c:v>
                </c:pt>
                <c:pt idx="3">
                  <c:v>2016.g.</c:v>
                </c:pt>
                <c:pt idx="4">
                  <c:v>2017.g.</c:v>
                </c:pt>
                <c:pt idx="5">
                  <c:v>2018.g.</c:v>
                </c:pt>
              </c:strCache>
            </c:strRef>
          </c:cat>
          <c:val>
            <c:numRef>
              <c:f>'15'!$B$2:$G$2</c:f>
              <c:numCache>
                <c:formatCode>General</c:formatCode>
                <c:ptCount val="6"/>
                <c:pt idx="0">
                  <c:v>170</c:v>
                </c:pt>
                <c:pt idx="1">
                  <c:v>243</c:v>
                </c:pt>
                <c:pt idx="2">
                  <c:v>246</c:v>
                </c:pt>
                <c:pt idx="3">
                  <c:v>248</c:v>
                </c:pt>
                <c:pt idx="4">
                  <c:v>124</c:v>
                </c:pt>
                <c:pt idx="5">
                  <c:v>150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AC35-4EB6-8DB0-0A54A5068468}"/>
            </c:ext>
          </c:extLst>
        </c:ser>
        <c:ser>
          <c:idx val="2"/>
          <c:order val="2"/>
          <c:tx>
            <c:strRef>
              <c:f>'15'!$A$4</c:f>
              <c:strCache>
                <c:ptCount val="1"/>
                <c:pt idx="0">
                  <c:v>to skaitā KL 323.pants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diamond"/>
            <c:size val="9"/>
            <c:spPr>
              <a:solidFill>
                <a:srgbClr val="FFFF00"/>
              </a:solidFill>
              <a:ln>
                <a:solidFill>
                  <a:srgbClr val="0000FF"/>
                </a:solidFill>
                <a:prstDash val="solid"/>
              </a:ln>
            </c:spPr>
          </c:marker>
          <c:dLbls>
            <c:dLbl>
              <c:idx val="4"/>
              <c:layout>
                <c:manualLayout>
                  <c:x val="1.7246645059879474E-2"/>
                  <c:y val="-2.914005144647279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FF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lv-LV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C35-4EB6-8DB0-0A54A5068468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0000FF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'15'!$B$1:$G$1</c:f>
              <c:strCache>
                <c:ptCount val="6"/>
                <c:pt idx="0">
                  <c:v>2013.g.</c:v>
                </c:pt>
                <c:pt idx="1">
                  <c:v>2014.g.</c:v>
                </c:pt>
                <c:pt idx="2">
                  <c:v>2015.g.</c:v>
                </c:pt>
                <c:pt idx="3">
                  <c:v>2016.g.</c:v>
                </c:pt>
                <c:pt idx="4">
                  <c:v>2017.g.</c:v>
                </c:pt>
                <c:pt idx="5">
                  <c:v>2018.g.</c:v>
                </c:pt>
              </c:strCache>
            </c:strRef>
          </c:cat>
          <c:val>
            <c:numRef>
              <c:f>'15'!$B$4:$G$4</c:f>
              <c:numCache>
                <c:formatCode>General</c:formatCode>
                <c:ptCount val="6"/>
                <c:pt idx="0">
                  <c:v>122</c:v>
                </c:pt>
                <c:pt idx="1">
                  <c:v>197</c:v>
                </c:pt>
                <c:pt idx="2">
                  <c:v>208</c:v>
                </c:pt>
                <c:pt idx="3">
                  <c:v>207</c:v>
                </c:pt>
                <c:pt idx="4">
                  <c:v>103</c:v>
                </c:pt>
                <c:pt idx="5">
                  <c:v>102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AC35-4EB6-8DB0-0A54A50684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2229568"/>
        <c:axId val="1"/>
      </c:lineChart>
      <c:catAx>
        <c:axId val="332229568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0" vert="horz"/>
          <a:lstStyle/>
          <a:p>
            <a:pPr>
              <a:defRPr sz="13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3222956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100" b="1" i="0" u="none" strike="noStrike" baseline="0">
                <a:solidFill>
                  <a:schemeClr val="bg2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1"/>
        <c:txPr>
          <a:bodyPr/>
          <a:lstStyle/>
          <a:p>
            <a:pPr>
              <a:defRPr sz="1100" b="1" i="0" u="none" strike="noStrike" baseline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2"/>
        <c:txPr>
          <a:bodyPr/>
          <a:lstStyle/>
          <a:p>
            <a:pPr>
              <a:defRPr sz="1100" b="1" i="0" u="none" strike="noStrike" baseline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ayout>
        <c:manualLayout>
          <c:xMode val="edge"/>
          <c:yMode val="edge"/>
          <c:x val="5.3579200139266488E-2"/>
          <c:y val="0.87424883069406345"/>
          <c:w val="0.87690096206524026"/>
          <c:h val="0.11336734620333082"/>
        </c:manualLayout>
      </c:layout>
      <c:overlay val="0"/>
      <c:spPr>
        <a:noFill/>
        <a:ln w="6350">
          <a:solidFill>
            <a:schemeClr val="tx1"/>
          </a:solidFill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5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lv-LV" sz="1500" b="1" i="0" baseline="0" dirty="0">
                <a:effectLst/>
              </a:rPr>
              <a:t>Ar narkotiskajām, psihotropajām vai jaunām psihoaktīvām vielām </a:t>
            </a:r>
          </a:p>
          <a:p>
            <a:pPr>
              <a:defRPr sz="15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lv-LV" sz="1500" b="1" i="0" u="none" strike="noStrike" baseline="0" dirty="0">
                <a:effectLst/>
              </a:rPr>
              <a:t>saistītie </a:t>
            </a:r>
            <a:r>
              <a:rPr lang="lv-LV" sz="1500" b="1" i="0" baseline="0" dirty="0">
                <a:effectLst/>
              </a:rPr>
              <a:t>n</a:t>
            </a:r>
            <a:r>
              <a:rPr lang="lv-LV" sz="1500" b="1" i="0" u="none" strike="noStrike" baseline="0" dirty="0">
                <a:effectLst/>
              </a:rPr>
              <a:t>oziedzīgie nodarījumi </a:t>
            </a:r>
            <a:r>
              <a:rPr lang="lv-LV" sz="1500" b="1" i="0" baseline="0" dirty="0">
                <a:effectLst/>
              </a:rPr>
              <a:t> ( KL 248.</a:t>
            </a:r>
            <a:r>
              <a:rPr lang="lv-LV" sz="1500" b="1" i="0" strike="noStrike" baseline="30000" dirty="0">
                <a:effectLst/>
              </a:rPr>
              <a:t>1</a:t>
            </a:r>
            <a:r>
              <a:rPr lang="lv-LV" sz="1500" b="1" i="0" baseline="0" dirty="0">
                <a:effectLst/>
              </a:rPr>
              <a:t> p. - 256.p.)</a:t>
            </a:r>
            <a:endParaRPr lang="lv-LV" sz="1500" dirty="0">
              <a:effectLst/>
            </a:endParaRP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1.4035087719298246E-2"/>
          <c:y val="0.12344470554734523"/>
          <c:w val="0.97192982456140353"/>
          <c:h val="0.69835730248631001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'16'!$A$3</c:f>
              <c:strCache>
                <c:ptCount val="1"/>
                <c:pt idx="0">
                  <c:v>Pabeigto pirmstiesas kriminālprocesu skaits ( apsūdzēto personu skaits ) pēc KL 248.1 p. - 256.p.</c:v>
                </c:pt>
              </c:strCache>
            </c:strRef>
          </c:tx>
          <c:spPr>
            <a:gradFill>
              <a:gsLst>
                <a:gs pos="0">
                  <a:srgbClr val="00CC00"/>
                </a:gs>
                <a:gs pos="95500">
                  <a:schemeClr val="accent3">
                    <a:lumMod val="50000"/>
                  </a:schemeClr>
                </a:gs>
                <a:gs pos="86000">
                  <a:schemeClr val="accent3">
                    <a:lumMod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6350"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rgbClr val="0066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 dirty="0">
                        <a:solidFill>
                          <a:srgbClr val="006600"/>
                        </a:solidFill>
                        <a:latin typeface="Times New Roman"/>
                        <a:cs typeface="Times New Roman"/>
                      </a:rPr>
                      <a:t>1287</a:t>
                    </a:r>
                  </a:p>
                  <a:p>
                    <a:pPr>
                      <a:defRPr sz="1300" b="0" i="0" u="none" strike="noStrike" baseline="0">
                        <a:solidFill>
                          <a:srgbClr val="0066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200" b="0" i="0" u="none" strike="noStrike" baseline="0" dirty="0">
                        <a:solidFill>
                          <a:srgbClr val="006600"/>
                        </a:solidFill>
                        <a:latin typeface="Times New Roman"/>
                        <a:cs typeface="Times New Roman"/>
                      </a:rPr>
                      <a:t>(1411)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825-414A-81DB-065172C5F05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rgbClr val="0066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 dirty="0">
                        <a:solidFill>
                          <a:srgbClr val="006600"/>
                        </a:solidFill>
                        <a:latin typeface="Times New Roman"/>
                        <a:cs typeface="Times New Roman"/>
                      </a:rPr>
                      <a:t>1244</a:t>
                    </a:r>
                  </a:p>
                  <a:p>
                    <a:pPr>
                      <a:defRPr sz="1300" b="0" i="0" u="none" strike="noStrike" baseline="0">
                        <a:solidFill>
                          <a:srgbClr val="0066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200" b="0" i="0" u="none" strike="noStrike" baseline="0" dirty="0">
                        <a:solidFill>
                          <a:srgbClr val="006600"/>
                        </a:solidFill>
                        <a:latin typeface="Times New Roman"/>
                        <a:cs typeface="Times New Roman"/>
                      </a:rPr>
                      <a:t>(1376)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825-414A-81DB-065172C5F05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rgbClr val="0066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 dirty="0">
                        <a:solidFill>
                          <a:srgbClr val="006600"/>
                        </a:solidFill>
                        <a:latin typeface="Times New Roman"/>
                        <a:cs typeface="Times New Roman"/>
                      </a:rPr>
                      <a:t>1315</a:t>
                    </a:r>
                  </a:p>
                  <a:p>
                    <a:pPr>
                      <a:defRPr sz="1300" b="0" i="0" u="none" strike="noStrike" baseline="0">
                        <a:solidFill>
                          <a:srgbClr val="0066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200" b="0" i="0" u="none" strike="noStrike" baseline="0" dirty="0">
                        <a:solidFill>
                          <a:srgbClr val="006600"/>
                        </a:solidFill>
                        <a:latin typeface="Times New Roman"/>
                        <a:cs typeface="Times New Roman"/>
                      </a:rPr>
                      <a:t>(1431)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825-414A-81DB-065172C5F05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rgbClr val="0066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 dirty="0">
                        <a:solidFill>
                          <a:srgbClr val="006600"/>
                        </a:solidFill>
                        <a:latin typeface="Times New Roman"/>
                        <a:cs typeface="Times New Roman"/>
                      </a:rPr>
                      <a:t>1016</a:t>
                    </a:r>
                  </a:p>
                  <a:p>
                    <a:pPr>
                      <a:defRPr sz="1300" b="0" i="0" u="none" strike="noStrike" baseline="0">
                        <a:solidFill>
                          <a:srgbClr val="0066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200" b="0" i="0" u="none" strike="noStrike" baseline="0" dirty="0">
                        <a:solidFill>
                          <a:srgbClr val="006600"/>
                        </a:solidFill>
                        <a:latin typeface="Times New Roman"/>
                        <a:cs typeface="Times New Roman"/>
                      </a:rPr>
                      <a:t>(1136)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825-414A-81DB-065172C5F05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rgbClr val="0066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 dirty="0">
                        <a:solidFill>
                          <a:srgbClr val="006600"/>
                        </a:solidFill>
                        <a:latin typeface="Times New Roman"/>
                        <a:cs typeface="Times New Roman"/>
                      </a:rPr>
                      <a:t>1130</a:t>
                    </a:r>
                  </a:p>
                  <a:p>
                    <a:pPr>
                      <a:defRPr sz="1300" b="0" i="0" u="none" strike="noStrike" baseline="0">
                        <a:solidFill>
                          <a:srgbClr val="0066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200" b="0" i="0" u="none" strike="noStrike" baseline="0" dirty="0">
                        <a:solidFill>
                          <a:srgbClr val="006600"/>
                        </a:solidFill>
                        <a:latin typeface="Times New Roman"/>
                        <a:cs typeface="Times New Roman"/>
                      </a:rPr>
                      <a:t>(1229)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825-414A-81DB-065172C5F05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rgbClr val="0066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 dirty="0">
                        <a:solidFill>
                          <a:srgbClr val="006600"/>
                        </a:solidFill>
                        <a:latin typeface="Times New Roman"/>
                        <a:cs typeface="Times New Roman"/>
                      </a:rPr>
                      <a:t>1694</a:t>
                    </a:r>
                  </a:p>
                  <a:p>
                    <a:pPr>
                      <a:defRPr sz="1300" b="0" i="0" u="none" strike="noStrike" baseline="0">
                        <a:solidFill>
                          <a:srgbClr val="0066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200" b="0" i="0" u="none" strike="noStrike" baseline="0" dirty="0">
                        <a:solidFill>
                          <a:srgbClr val="006600"/>
                        </a:solidFill>
                        <a:latin typeface="Times New Roman"/>
                        <a:cs typeface="Times New Roman"/>
                      </a:rPr>
                      <a:t>(1817)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825-414A-81DB-065172C5F05E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rgbClr val="0066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 dirty="0">
                        <a:solidFill>
                          <a:srgbClr val="006600"/>
                        </a:solidFill>
                        <a:latin typeface="Times New Roman"/>
                        <a:cs typeface="Times New Roman"/>
                      </a:rPr>
                      <a:t>1787</a:t>
                    </a:r>
                  </a:p>
                  <a:p>
                    <a:pPr>
                      <a:defRPr sz="1300" b="0" i="0" u="none" strike="noStrike" baseline="0">
                        <a:solidFill>
                          <a:srgbClr val="0066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200" b="0" i="0" u="none" strike="noStrike" baseline="0" dirty="0">
                        <a:solidFill>
                          <a:srgbClr val="006600"/>
                        </a:solidFill>
                        <a:latin typeface="Times New Roman"/>
                        <a:cs typeface="Times New Roman"/>
                      </a:rPr>
                      <a:t>(1930)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825-414A-81DB-065172C5F05E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rgbClr val="0066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 dirty="0">
                        <a:solidFill>
                          <a:srgbClr val="006600"/>
                        </a:solidFill>
                        <a:latin typeface="Times New Roman"/>
                        <a:cs typeface="Times New Roman"/>
                      </a:rPr>
                      <a:t>1368</a:t>
                    </a:r>
                  </a:p>
                  <a:p>
                    <a:pPr>
                      <a:defRPr sz="1300" b="0" i="0" u="none" strike="noStrike" baseline="0">
                        <a:solidFill>
                          <a:srgbClr val="0066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200" b="0" i="0" u="none" strike="noStrike" baseline="0" dirty="0">
                        <a:solidFill>
                          <a:srgbClr val="006600"/>
                        </a:solidFill>
                        <a:latin typeface="Times New Roman"/>
                        <a:cs typeface="Times New Roman"/>
                      </a:rPr>
                      <a:t>(1498)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825-414A-81DB-065172C5F05E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rgbClr val="0066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 dirty="0">
                        <a:solidFill>
                          <a:srgbClr val="006600"/>
                        </a:solidFill>
                        <a:latin typeface="Times New Roman"/>
                        <a:cs typeface="Times New Roman"/>
                      </a:rPr>
                      <a:t>1350</a:t>
                    </a:r>
                  </a:p>
                  <a:p>
                    <a:pPr>
                      <a:defRPr sz="1300" b="0" i="0" u="none" strike="noStrike" baseline="0">
                        <a:solidFill>
                          <a:srgbClr val="0066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200" b="0" i="0" u="none" strike="noStrike" baseline="0" dirty="0">
                        <a:solidFill>
                          <a:srgbClr val="006600"/>
                        </a:solidFill>
                        <a:latin typeface="Times New Roman"/>
                        <a:cs typeface="Times New Roman"/>
                      </a:rPr>
                      <a:t>(1447)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825-414A-81DB-065172C5F05E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 i="0" u="none" strike="noStrike" baseline="0">
                    <a:solidFill>
                      <a:srgbClr val="0066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'16'!$B$1:$J$1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'16'!$B$3:$J$3</c:f>
              <c:numCache>
                <c:formatCode>General</c:formatCode>
                <c:ptCount val="9"/>
                <c:pt idx="0">
                  <c:v>1287</c:v>
                </c:pt>
                <c:pt idx="1">
                  <c:v>1244</c:v>
                </c:pt>
                <c:pt idx="2">
                  <c:v>1315</c:v>
                </c:pt>
                <c:pt idx="3">
                  <c:v>1016</c:v>
                </c:pt>
                <c:pt idx="4">
                  <c:v>1130</c:v>
                </c:pt>
                <c:pt idx="5">
                  <c:v>1694</c:v>
                </c:pt>
                <c:pt idx="6">
                  <c:v>1787</c:v>
                </c:pt>
                <c:pt idx="7">
                  <c:v>1368</c:v>
                </c:pt>
                <c:pt idx="8">
                  <c:v>1350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825-414A-81DB-065172C5F0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axId val="332237768"/>
        <c:axId val="1"/>
      </c:barChart>
      <c:lineChart>
        <c:grouping val="standard"/>
        <c:varyColors val="0"/>
        <c:ser>
          <c:idx val="0"/>
          <c:order val="0"/>
          <c:tx>
            <c:strRef>
              <c:f>'16'!$A$2</c:f>
              <c:strCache>
                <c:ptCount val="1"/>
                <c:pt idx="0">
                  <c:v>Reģistrēto noziedzīgo nodarījumu skaits pēc KL 248.1 p. - 256.p.</c:v>
                </c:pt>
              </c:strCache>
            </c:strRef>
          </c:tx>
          <c:spPr>
            <a:ln w="38100" cap="rnd">
              <a:solidFill>
                <a:srgbClr val="C00000"/>
              </a:solidFill>
              <a:round/>
            </a:ln>
            <a:effectLst/>
          </c:spPr>
          <c:marker>
            <c:symbol val="diamond"/>
            <c:size val="10"/>
            <c:spPr>
              <a:solidFill>
                <a:srgbClr val="FFFF00"/>
              </a:solidFill>
              <a:ln w="9525">
                <a:solidFill>
                  <a:srgbClr val="C00000"/>
                </a:solidFill>
              </a:ln>
              <a:effectLst/>
            </c:spPr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FF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'16'!$B$1:$J$1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'16'!$B$2:$J$2</c:f>
              <c:numCache>
                <c:formatCode>General</c:formatCode>
                <c:ptCount val="9"/>
                <c:pt idx="0">
                  <c:v>2189</c:v>
                </c:pt>
                <c:pt idx="1">
                  <c:v>1970</c:v>
                </c:pt>
                <c:pt idx="2">
                  <c:v>2750</c:v>
                </c:pt>
                <c:pt idx="3">
                  <c:v>1637</c:v>
                </c:pt>
                <c:pt idx="4">
                  <c:v>2660</c:v>
                </c:pt>
                <c:pt idx="5">
                  <c:v>2993</c:v>
                </c:pt>
                <c:pt idx="6">
                  <c:v>2737</c:v>
                </c:pt>
                <c:pt idx="7">
                  <c:v>2472</c:v>
                </c:pt>
                <c:pt idx="8">
                  <c:v>2683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A825-414A-81DB-065172C5F0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2237768"/>
        <c:axId val="1"/>
      </c:lineChart>
      <c:catAx>
        <c:axId val="332237768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0" vert="horz"/>
          <a:lstStyle/>
          <a:p>
            <a:pPr>
              <a:defRPr sz="13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3223776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100" b="1" i="0" u="none" strike="noStrike" baseline="0">
                <a:solidFill>
                  <a:srgbClr val="008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1"/>
        <c:txPr>
          <a:bodyPr/>
          <a:lstStyle/>
          <a:p>
            <a:pPr>
              <a:defRPr sz="1100" b="1" i="0" u="none" strike="noStrike" baseline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ayout>
        <c:manualLayout>
          <c:xMode val="edge"/>
          <c:yMode val="edge"/>
          <c:x val="7.3035036787859234E-2"/>
          <c:y val="0.89797562893427263"/>
          <c:w val="0.82872307471749895"/>
          <c:h val="7.7821887199222436E-2"/>
        </c:manualLayout>
      </c:layout>
      <c:overlay val="0"/>
      <c:spPr>
        <a:noFill/>
        <a:ln w="6350">
          <a:solidFill>
            <a:schemeClr val="tx1"/>
          </a:solidFill>
        </a:ln>
        <a:effectLst/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sz="1500" b="1" i="0" u="none" strike="noStrike" baseline="0" dirty="0">
                <a:effectLst/>
              </a:rPr>
              <a:t>Ar p</a:t>
            </a:r>
            <a:r>
              <a:rPr lang="lv-LV" sz="1500" b="1" i="0" u="none" strike="noStrike" baseline="0" dirty="0"/>
              <a:t>reču un vielu, kuru aprite ir aizliegta vai speciāli reglamentēta, pārvietošanu pāri Latvijas Republikas valsts robežai </a:t>
            </a:r>
            <a:r>
              <a:rPr lang="lv-LV" sz="1500" b="1" i="0" u="none" strike="noStrike" baseline="0" dirty="0">
                <a:effectLst/>
              </a:rPr>
              <a:t>saistītie noziedzīgie nodarījumi </a:t>
            </a:r>
            <a:r>
              <a:rPr lang="lv-LV" sz="1500" b="1" i="0" u="none" strike="noStrike" baseline="0" dirty="0"/>
              <a:t>( KL 190.</a:t>
            </a:r>
            <a:r>
              <a:rPr lang="lv-LV" sz="1500" b="1" i="0" u="none" strike="noStrike" baseline="30000" dirty="0"/>
              <a:t>1</a:t>
            </a:r>
            <a:r>
              <a:rPr lang="lv-LV" sz="1500" b="1" i="0" u="none" strike="noStrike" baseline="0" dirty="0"/>
              <a:t> pants)</a:t>
            </a:r>
            <a:endParaRPr lang="lv-LV" sz="1500" dirty="0"/>
          </a:p>
        </c:rich>
      </c:tx>
      <c:layout>
        <c:manualLayout>
          <c:xMode val="edge"/>
          <c:yMode val="edge"/>
          <c:x val="0.10932893517451833"/>
          <c:y val="1.3425550013702769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1.4062000639181848E-2"/>
          <c:y val="0.21445897967366842"/>
          <c:w val="0.97187599872163632"/>
          <c:h val="0.7226165662705139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'17'!$A$3</c:f>
              <c:strCache>
                <c:ptCount val="1"/>
                <c:pt idx="0">
                  <c:v>Pabeigto pirmstiesas kriminālprocesu skaits </c:v>
                </c:pt>
              </c:strCache>
            </c:strRef>
          </c:tx>
          <c:spPr>
            <a:solidFill>
              <a:srgbClr val="0000FF"/>
            </a:solidFill>
            <a:ln w="6350">
              <a:solidFill>
                <a:schemeClr val="tx1"/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3.2512582625480648E-3"/>
                  <c:y val="1.11626153990299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17D-4728-B0A4-39A1D9FD86BF}"/>
                </c:ext>
              </c:extLst>
            </c:dLbl>
            <c:dLbl>
              <c:idx val="2"/>
              <c:layout>
                <c:manualLayout>
                  <c:x val="1.1379403918918228E-2"/>
                  <c:y val="8.930092319224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17D-4728-B0A4-39A1D9FD86BF}"/>
                </c:ext>
              </c:extLst>
            </c:dLbl>
            <c:dLbl>
              <c:idx val="3"/>
              <c:layout>
                <c:manualLayout>
                  <c:x val="9.7537747876441355E-3"/>
                  <c:y val="8.930092319224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17D-4728-B0A4-39A1D9FD86BF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FF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'17'!$B$1:$I$1</c:f>
              <c:strCache>
                <c:ptCount val="8"/>
                <c:pt idx="0">
                  <c:v>2011.g.</c:v>
                </c:pt>
                <c:pt idx="1">
                  <c:v>2012.g.</c:v>
                </c:pt>
                <c:pt idx="2">
                  <c:v>2013.g.</c:v>
                </c:pt>
                <c:pt idx="3">
                  <c:v>2014.g.</c:v>
                </c:pt>
                <c:pt idx="4">
                  <c:v>2015.g.</c:v>
                </c:pt>
                <c:pt idx="5">
                  <c:v>2016.g.</c:v>
                </c:pt>
                <c:pt idx="6">
                  <c:v>2017.g.</c:v>
                </c:pt>
                <c:pt idx="7">
                  <c:v>2018.g.</c:v>
                </c:pt>
              </c:strCache>
            </c:strRef>
          </c:cat>
          <c:val>
            <c:numRef>
              <c:f>'17'!$B$3:$I$3</c:f>
              <c:numCache>
                <c:formatCode>General</c:formatCode>
                <c:ptCount val="8"/>
                <c:pt idx="0">
                  <c:v>20</c:v>
                </c:pt>
                <c:pt idx="1">
                  <c:v>46</c:v>
                </c:pt>
                <c:pt idx="2">
                  <c:v>21</c:v>
                </c:pt>
                <c:pt idx="3">
                  <c:v>42</c:v>
                </c:pt>
                <c:pt idx="4">
                  <c:v>45</c:v>
                </c:pt>
                <c:pt idx="5">
                  <c:v>76</c:v>
                </c:pt>
                <c:pt idx="6">
                  <c:v>52</c:v>
                </c:pt>
                <c:pt idx="7">
                  <c:v>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7D-4728-B0A4-39A1D9FD86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32591056"/>
        <c:axId val="1"/>
      </c:barChart>
      <c:lineChart>
        <c:grouping val="standard"/>
        <c:varyColors val="0"/>
        <c:ser>
          <c:idx val="0"/>
          <c:order val="0"/>
          <c:tx>
            <c:strRef>
              <c:f>'17'!$A$2</c:f>
              <c:strCache>
                <c:ptCount val="1"/>
                <c:pt idx="0">
                  <c:v>Reģistrēto noziedzīgo nodarījumu skaits 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diamond"/>
            <c:size val="9"/>
            <c:spPr>
              <a:solidFill>
                <a:srgbClr val="00FF00"/>
              </a:solidFill>
              <a:ln w="12700">
                <a:solidFill>
                  <a:srgbClr val="C00000"/>
                </a:solidFill>
              </a:ln>
              <a:effectLst/>
            </c:spPr>
          </c:marker>
          <c:dLbls>
            <c:dLbl>
              <c:idx val="3"/>
              <c:layout>
                <c:manualLayout>
                  <c:x val="-4.5517615675672966E-2"/>
                  <c:y val="-4.02970415904986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17D-4728-B0A4-39A1D9FD86BF}"/>
                </c:ext>
              </c:extLst>
            </c:dLbl>
            <c:dLbl>
              <c:idx val="6"/>
              <c:layout>
                <c:manualLayout>
                  <c:x val="-4.218600191754554E-2"/>
                  <c:y val="-6.65110192092472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17D-4728-B0A4-39A1D9FD86BF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'17'!$B$1:$I$1</c:f>
              <c:strCache>
                <c:ptCount val="8"/>
                <c:pt idx="0">
                  <c:v>2011.g.</c:v>
                </c:pt>
                <c:pt idx="1">
                  <c:v>2012.g.</c:v>
                </c:pt>
                <c:pt idx="2">
                  <c:v>2013.g.</c:v>
                </c:pt>
                <c:pt idx="3">
                  <c:v>2014.g.</c:v>
                </c:pt>
                <c:pt idx="4">
                  <c:v>2015.g.</c:v>
                </c:pt>
                <c:pt idx="5">
                  <c:v>2016.g.</c:v>
                </c:pt>
                <c:pt idx="6">
                  <c:v>2017.g.</c:v>
                </c:pt>
                <c:pt idx="7">
                  <c:v>2018.g.</c:v>
                </c:pt>
              </c:strCache>
            </c:strRef>
          </c:cat>
          <c:val>
            <c:numRef>
              <c:f>'17'!$B$2:$I$2</c:f>
              <c:numCache>
                <c:formatCode>General</c:formatCode>
                <c:ptCount val="8"/>
                <c:pt idx="0">
                  <c:v>122</c:v>
                </c:pt>
                <c:pt idx="1">
                  <c:v>123</c:v>
                </c:pt>
                <c:pt idx="2">
                  <c:v>79</c:v>
                </c:pt>
                <c:pt idx="3">
                  <c:v>106</c:v>
                </c:pt>
                <c:pt idx="4">
                  <c:v>619</c:v>
                </c:pt>
                <c:pt idx="5">
                  <c:v>368</c:v>
                </c:pt>
                <c:pt idx="6">
                  <c:v>158</c:v>
                </c:pt>
                <c:pt idx="7">
                  <c:v>1024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17D-4728-B0A4-39A1D9FD86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2591056"/>
        <c:axId val="1"/>
      </c:lineChart>
      <c:catAx>
        <c:axId val="332591056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3259105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ayout>
        <c:manualLayout>
          <c:xMode val="edge"/>
          <c:yMode val="edge"/>
          <c:x val="6.3005033050192255E-2"/>
          <c:y val="0.15011573083225119"/>
          <c:w val="0.8122160269112022"/>
          <c:h val="3.9755411599988563E-2"/>
        </c:manualLayout>
      </c:layout>
      <c:overlay val="0"/>
      <c:spPr>
        <a:noFill/>
        <a:ln w="6350"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sz="1500" b="1" i="0" u="none" strike="noStrike" baseline="0" dirty="0">
                <a:solidFill>
                  <a:schemeClr val="tx1"/>
                </a:solidFill>
              </a:rPr>
              <a:t>Kontroles dienesta </a:t>
            </a:r>
            <a:r>
              <a:rPr lang="lv-LV" sz="1500" b="1" i="0" baseline="0" dirty="0">
                <a:effectLst/>
              </a:rPr>
              <a:t>saņemto ziņojumu skaits </a:t>
            </a:r>
          </a:p>
          <a:p>
            <a:pPr>
              <a:defRPr/>
            </a:pPr>
            <a:r>
              <a:rPr lang="lv-LV" sz="1500" b="1" i="0" baseline="0" dirty="0">
                <a:effectLst/>
              </a:rPr>
              <a:t>par neparastiem un aizdomīgiem darījumiem</a:t>
            </a:r>
            <a:endParaRPr lang="lv-LV" sz="1500" dirty="0">
              <a:effectLst/>
            </a:endParaRPr>
          </a:p>
        </c:rich>
      </c:tx>
      <c:layout>
        <c:manualLayout>
          <c:xMode val="edge"/>
          <c:yMode val="edge"/>
          <c:x val="0.25898422499731194"/>
          <c:y val="1.33951361241156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rgbClr val="CC6600"/>
                </a:gs>
                <a:gs pos="90000">
                  <a:schemeClr val="accent6">
                    <a:lumMod val="60000"/>
                    <a:lumOff val="4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635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C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'18'!$B$2:$B$12</c:f>
              <c:strCache>
                <c:ptCount val="11"/>
                <c:pt idx="0">
                  <c:v>2008.g.</c:v>
                </c:pt>
                <c:pt idx="1">
                  <c:v>2009.g.</c:v>
                </c:pt>
                <c:pt idx="2">
                  <c:v>2010.g.</c:v>
                </c:pt>
                <c:pt idx="3">
                  <c:v>2011.g.</c:v>
                </c:pt>
                <c:pt idx="4">
                  <c:v>2012.g.</c:v>
                </c:pt>
                <c:pt idx="5">
                  <c:v>2013.g.</c:v>
                </c:pt>
                <c:pt idx="6">
                  <c:v>2014.g.</c:v>
                </c:pt>
                <c:pt idx="7">
                  <c:v>2015.g.</c:v>
                </c:pt>
                <c:pt idx="8">
                  <c:v>2016.g.</c:v>
                </c:pt>
                <c:pt idx="9">
                  <c:v>2017.g.</c:v>
                </c:pt>
                <c:pt idx="10">
                  <c:v>2018.g.</c:v>
                </c:pt>
              </c:strCache>
            </c:strRef>
          </c:cat>
          <c:val>
            <c:numRef>
              <c:f>'18'!$C$2:$C$12</c:f>
              <c:numCache>
                <c:formatCode>General</c:formatCode>
                <c:ptCount val="11"/>
                <c:pt idx="0">
                  <c:v>36418</c:v>
                </c:pt>
                <c:pt idx="1">
                  <c:v>20780</c:v>
                </c:pt>
                <c:pt idx="2">
                  <c:v>16407</c:v>
                </c:pt>
                <c:pt idx="3">
                  <c:v>18405</c:v>
                </c:pt>
                <c:pt idx="4">
                  <c:v>18721</c:v>
                </c:pt>
                <c:pt idx="5">
                  <c:v>17168</c:v>
                </c:pt>
                <c:pt idx="6">
                  <c:v>17041</c:v>
                </c:pt>
                <c:pt idx="7">
                  <c:v>17113</c:v>
                </c:pt>
                <c:pt idx="8">
                  <c:v>15768</c:v>
                </c:pt>
                <c:pt idx="9">
                  <c:v>17934</c:v>
                </c:pt>
                <c:pt idx="10">
                  <c:v>34597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15-4050-8BDA-BAD5A9DDD3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overlap val="-27"/>
        <c:axId val="989954680"/>
        <c:axId val="989944512"/>
      </c:barChart>
      <c:catAx>
        <c:axId val="989954680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989944512"/>
        <c:crosses val="autoZero"/>
        <c:auto val="1"/>
        <c:lblAlgn val="ctr"/>
        <c:lblOffset val="100"/>
        <c:noMultiLvlLbl val="0"/>
      </c:catAx>
      <c:valAx>
        <c:axId val="9899445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989954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sz="1500" b="1" i="0" u="none" strike="noStrike" baseline="0">
                <a:effectLst/>
              </a:rPr>
              <a:t>Kontroles dienestā izdoto rīkojumu skaits un iesaldētie līdzekļi (EUR) </a:t>
            </a:r>
            <a:endParaRPr lang="lv-LV" sz="1500" b="1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'19'!$C$1</c:f>
              <c:strCache>
                <c:ptCount val="1"/>
                <c:pt idx="0">
                  <c:v>Iesaldētie līdzekļi</c:v>
                </c:pt>
              </c:strCache>
            </c:strRef>
          </c:tx>
          <c:spPr>
            <a:solidFill>
              <a:srgbClr val="008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6.487349081364829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-5400000" vert="horz" wrap="square" lIns="38100" tIns="19050" rIns="38100" bIns="19050" anchor="ctr">
                  <a:spAutoFit/>
                </a:bodyPr>
                <a:lstStyle/>
                <a:p>
                  <a:pPr>
                    <a:defRPr sz="14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9F6-4406-9A90-85A1489B9AA5}"/>
                </c:ext>
              </c:extLst>
            </c:dLbl>
            <c:dLbl>
              <c:idx val="1"/>
              <c:layout>
                <c:manualLayout>
                  <c:x val="-1.4492753623188406E-3"/>
                  <c:y val="6.400000000000000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-5400000" vert="horz" wrap="square" lIns="38100" tIns="19050" rIns="38100" bIns="19050" anchor="ctr">
                  <a:spAutoFit/>
                </a:bodyPr>
                <a:lstStyle/>
                <a:p>
                  <a:pPr>
                    <a:defRPr sz="14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F6-4406-9A90-85A1489B9A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'19'!$A$2:$A$9</c:f>
              <c:strCache>
                <c:ptCount val="8"/>
                <c:pt idx="0">
                  <c:v>2011.g.</c:v>
                </c:pt>
                <c:pt idx="1">
                  <c:v>2012.g.</c:v>
                </c:pt>
                <c:pt idx="2">
                  <c:v>2013.g.</c:v>
                </c:pt>
                <c:pt idx="3">
                  <c:v>2014.g.</c:v>
                </c:pt>
                <c:pt idx="4">
                  <c:v>2015.g.</c:v>
                </c:pt>
                <c:pt idx="5">
                  <c:v>2016.g.</c:v>
                </c:pt>
                <c:pt idx="6">
                  <c:v>2017.g.</c:v>
                </c:pt>
                <c:pt idx="7">
                  <c:v>2018.g.</c:v>
                </c:pt>
              </c:strCache>
            </c:strRef>
          </c:cat>
          <c:val>
            <c:numRef>
              <c:f>'19'!$C$2:$C$9</c:f>
              <c:numCache>
                <c:formatCode>General</c:formatCode>
                <c:ptCount val="8"/>
                <c:pt idx="0">
                  <c:v>5096000</c:v>
                </c:pt>
                <c:pt idx="1">
                  <c:v>28813000</c:v>
                </c:pt>
                <c:pt idx="2">
                  <c:v>21450000</c:v>
                </c:pt>
                <c:pt idx="3">
                  <c:v>79000000</c:v>
                </c:pt>
                <c:pt idx="4">
                  <c:v>21614000</c:v>
                </c:pt>
                <c:pt idx="5">
                  <c:v>36170000</c:v>
                </c:pt>
                <c:pt idx="6">
                  <c:v>45600000</c:v>
                </c:pt>
                <c:pt idx="7">
                  <c:v>101500000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9F6-4406-9A90-85A1489B9A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axId val="3"/>
        <c:axId val="4"/>
      </c:barChart>
      <c:lineChart>
        <c:grouping val="standard"/>
        <c:varyColors val="0"/>
        <c:ser>
          <c:idx val="0"/>
          <c:order val="0"/>
          <c:tx>
            <c:strRef>
              <c:f>'19'!$B$1</c:f>
              <c:strCache>
                <c:ptCount val="1"/>
                <c:pt idx="0">
                  <c:v>Izdoto rīkojumu skaits</c:v>
                </c:pt>
              </c:strCache>
            </c:strRef>
          </c:tx>
          <c:spPr>
            <a:ln w="34925" cap="rnd">
              <a:solidFill>
                <a:srgbClr val="C00000"/>
              </a:solidFill>
              <a:round/>
            </a:ln>
            <a:effectLst/>
          </c:spPr>
          <c:marker>
            <c:symbol val="triangle"/>
            <c:size val="9"/>
            <c:spPr>
              <a:solidFill>
                <a:srgbClr val="00B0F0"/>
              </a:solidFill>
              <a:ln w="9525">
                <a:solidFill>
                  <a:srgbClr val="C00000"/>
                </a:solidFill>
              </a:ln>
            </c:spPr>
          </c:marker>
          <c:dLbls>
            <c:dLbl>
              <c:idx val="1"/>
              <c:layout>
                <c:manualLayout>
                  <c:x val="-2.5362318840579736E-2"/>
                  <c:y val="2.76266666666665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9F6-4406-9A90-85A1489B9AA5}"/>
                </c:ext>
              </c:extLst>
            </c:dLbl>
            <c:dLbl>
              <c:idx val="2"/>
              <c:layout>
                <c:manualLayout>
                  <c:x val="-5.3623188405797099E-2"/>
                  <c:y val="-3.4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9F6-4406-9A90-85A1489B9AA5}"/>
                </c:ext>
              </c:extLst>
            </c:dLbl>
            <c:dLbl>
              <c:idx val="4"/>
              <c:layout>
                <c:manualLayout>
                  <c:x val="-1.4492753623188406E-2"/>
                  <c:y val="-3.6373333333333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9F6-4406-9A90-85A1489B9A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C00000"/>
                    </a:solidFill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'19'!$A$2:$A$9</c:f>
              <c:strCache>
                <c:ptCount val="8"/>
                <c:pt idx="0">
                  <c:v>2011.g.</c:v>
                </c:pt>
                <c:pt idx="1">
                  <c:v>2012.g.</c:v>
                </c:pt>
                <c:pt idx="2">
                  <c:v>2013.g.</c:v>
                </c:pt>
                <c:pt idx="3">
                  <c:v>2014.g.</c:v>
                </c:pt>
                <c:pt idx="4">
                  <c:v>2015.g.</c:v>
                </c:pt>
                <c:pt idx="5">
                  <c:v>2016.g.</c:v>
                </c:pt>
                <c:pt idx="6">
                  <c:v>2017.g.</c:v>
                </c:pt>
                <c:pt idx="7">
                  <c:v>2018.g.</c:v>
                </c:pt>
              </c:strCache>
            </c:strRef>
          </c:cat>
          <c:val>
            <c:numRef>
              <c:f>'19'!$B$2:$B$9</c:f>
              <c:numCache>
                <c:formatCode>General</c:formatCode>
                <c:ptCount val="8"/>
                <c:pt idx="0">
                  <c:v>109</c:v>
                </c:pt>
                <c:pt idx="1">
                  <c:v>66</c:v>
                </c:pt>
                <c:pt idx="2">
                  <c:v>126</c:v>
                </c:pt>
                <c:pt idx="3">
                  <c:v>403</c:v>
                </c:pt>
                <c:pt idx="4">
                  <c:v>243</c:v>
                </c:pt>
                <c:pt idx="5">
                  <c:v>252</c:v>
                </c:pt>
                <c:pt idx="6">
                  <c:v>243</c:v>
                </c:pt>
                <c:pt idx="7">
                  <c:v>196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89F6-4406-9A90-85A1489B9A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1860392"/>
        <c:axId val="1"/>
      </c:lineChart>
      <c:catAx>
        <c:axId val="431860392"/>
        <c:scaling>
          <c:orientation val="minMax"/>
        </c:scaling>
        <c:delete val="0"/>
        <c:axPos val="b"/>
        <c:majorGridlines>
          <c:spPr>
            <a:ln>
              <a:prstDash val="dash"/>
            </a:ln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431860392"/>
        <c:crosses val="autoZero"/>
        <c:crossBetween val="between"/>
      </c:valAx>
      <c:catAx>
        <c:axId val="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"/>
        <c:crosses val="autoZero"/>
        <c:auto val="1"/>
        <c:lblAlgn val="ctr"/>
        <c:lblOffset val="100"/>
        <c:noMultiLvlLbl val="0"/>
      </c:catAx>
      <c:valAx>
        <c:axId val="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3"/>
        <c:crosses val="max"/>
        <c:crossBetween val="between"/>
      </c:valAx>
      <c:spPr>
        <a:noFill/>
        <a:ln w="25400">
          <a:noFill/>
        </a:ln>
      </c:spPr>
    </c:plotArea>
    <c:legend>
      <c:legendPos val="t"/>
      <c:legendEntry>
        <c:idx val="0"/>
        <c:txPr>
          <a:bodyPr/>
          <a:lstStyle/>
          <a:p>
            <a:pPr>
              <a:defRPr sz="1200" b="1">
                <a:solidFill>
                  <a:srgbClr val="008000"/>
                </a:solidFill>
              </a:defRPr>
            </a:pPr>
            <a:endParaRPr lang="lv-LV"/>
          </a:p>
        </c:txPr>
      </c:legendEntry>
      <c:legendEntry>
        <c:idx val="1"/>
        <c:txPr>
          <a:bodyPr/>
          <a:lstStyle/>
          <a:p>
            <a:pPr>
              <a:defRPr sz="1200" b="1">
                <a:solidFill>
                  <a:srgbClr val="C00000"/>
                </a:solidFill>
              </a:defRPr>
            </a:pPr>
            <a:endParaRPr lang="lv-LV"/>
          </a:p>
        </c:txPr>
      </c:legendEntry>
      <c:layout>
        <c:manualLayout>
          <c:xMode val="edge"/>
          <c:yMode val="edge"/>
          <c:x val="0.24931390770522607"/>
          <c:y val="7.4220304635631201E-2"/>
          <c:w val="0.49486966806445171"/>
          <c:h val="4.2768630489720551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200" b="1"/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sz="1500" b="1"/>
              <a:t>Kontroles dienesta nodoto izmeklēšanas iestādēm materiālu </a:t>
            </a:r>
          </a:p>
          <a:p>
            <a:pPr>
              <a:defRPr sz="1500" b="1"/>
            </a:pPr>
            <a:r>
              <a:rPr lang="lv-LV" sz="1500" b="1"/>
              <a:t>par noziedzīgi iegūtu līdzekļu legalizāciju skaits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1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v-LV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3">
                    <a:lumMod val="50000"/>
                  </a:schemeClr>
                </a:gs>
                <a:gs pos="59000">
                  <a:schemeClr val="accent1">
                    <a:lumMod val="45000"/>
                    <a:lumOff val="55000"/>
                  </a:schemeClr>
                </a:gs>
                <a:gs pos="100000">
                  <a:srgbClr val="C00000"/>
                </a:gs>
              </a:gsLst>
              <a:lin ang="5400000" scaled="1"/>
            </a:gradFill>
            <a:ln w="635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'20'!$C$9:$I$9</c:f>
              <c:strCache>
                <c:ptCount val="7"/>
                <c:pt idx="0">
                  <c:v>2012.g.</c:v>
                </c:pt>
                <c:pt idx="1">
                  <c:v>2013.g.</c:v>
                </c:pt>
                <c:pt idx="2">
                  <c:v>2014.g.</c:v>
                </c:pt>
                <c:pt idx="3">
                  <c:v>2015.g.</c:v>
                </c:pt>
                <c:pt idx="4">
                  <c:v>2016.g.</c:v>
                </c:pt>
                <c:pt idx="5">
                  <c:v>2017.g.</c:v>
                </c:pt>
                <c:pt idx="6">
                  <c:v>2018.g.</c:v>
                </c:pt>
              </c:strCache>
            </c:strRef>
          </c:cat>
          <c:val>
            <c:numRef>
              <c:f>'20'!$C$10:$I$10</c:f>
              <c:numCache>
                <c:formatCode>General</c:formatCode>
                <c:ptCount val="7"/>
                <c:pt idx="0">
                  <c:v>258</c:v>
                </c:pt>
                <c:pt idx="1">
                  <c:v>259</c:v>
                </c:pt>
                <c:pt idx="2">
                  <c:v>310</c:v>
                </c:pt>
                <c:pt idx="3">
                  <c:v>340</c:v>
                </c:pt>
                <c:pt idx="4">
                  <c:v>231</c:v>
                </c:pt>
                <c:pt idx="5">
                  <c:v>225</c:v>
                </c:pt>
                <c:pt idx="6">
                  <c:v>171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8F-49F8-B225-A7AFCBD57C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axId val="664967920"/>
        <c:axId val="664972184"/>
      </c:barChart>
      <c:catAx>
        <c:axId val="664967920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664972184"/>
        <c:crosses val="autoZero"/>
        <c:auto val="1"/>
        <c:lblAlgn val="ctr"/>
        <c:lblOffset val="100"/>
        <c:noMultiLvlLbl val="0"/>
      </c:catAx>
      <c:valAx>
        <c:axId val="6649721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64967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5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lv-LV" sz="1500" dirty="0"/>
              <a:t>Noziedzīgi iegūtu līdzekļu legalizēšana ( KL 195.p. 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'18.'!$A$3</c:f>
              <c:strCache>
                <c:ptCount val="1"/>
                <c:pt idx="0">
                  <c:v>Krimināllietu, kas saņemtas kriminālvajāšanas uzsākšanai, skaits</c:v>
                </c:pt>
              </c:strCache>
            </c:strRef>
          </c:tx>
          <c:spPr>
            <a:solidFill>
              <a:srgbClr val="008000"/>
            </a:solidFill>
            <a:ln w="6350">
              <a:solidFill>
                <a:schemeClr val="tx1"/>
              </a:solidFill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 i="0" u="none" strike="noStrike" baseline="0">
                    <a:solidFill>
                      <a:srgbClr val="008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'18.'!$B$1:$J$1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'18.'!$B$3:$J$3</c:f>
              <c:numCache>
                <c:formatCode>General</c:formatCode>
                <c:ptCount val="9"/>
                <c:pt idx="0">
                  <c:v>24</c:v>
                </c:pt>
                <c:pt idx="1">
                  <c:v>28</c:v>
                </c:pt>
                <c:pt idx="2">
                  <c:v>16</c:v>
                </c:pt>
                <c:pt idx="3">
                  <c:v>21</c:v>
                </c:pt>
                <c:pt idx="4">
                  <c:v>27</c:v>
                </c:pt>
                <c:pt idx="5">
                  <c:v>17</c:v>
                </c:pt>
                <c:pt idx="6">
                  <c:v>8</c:v>
                </c:pt>
                <c:pt idx="7">
                  <c:v>14</c:v>
                </c:pt>
                <c:pt idx="8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43-4D96-9FE2-7DBA9170F018}"/>
            </c:ext>
          </c:extLst>
        </c:ser>
        <c:ser>
          <c:idx val="2"/>
          <c:order val="2"/>
          <c:tx>
            <c:strRef>
              <c:f>'18.'!$A$4</c:f>
              <c:strCache>
                <c:ptCount val="1"/>
                <c:pt idx="0">
                  <c:v>Uz tiesu nosūtīto krimināllietu ( personu ) skaits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6350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6.5173113302516659E-3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9</a:t>
                    </a:r>
                  </a:p>
                  <a:p>
                    <a:pPr>
                      <a:defRPr sz="13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(21)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43-4D96-9FE2-7DBA9170F018}"/>
                </c:ext>
              </c:extLst>
            </c:dLbl>
            <c:dLbl>
              <c:idx val="1"/>
              <c:layout>
                <c:manualLayout>
                  <c:x val="2.1724371100838888E-3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27</a:t>
                    </a:r>
                  </a:p>
                  <a:p>
                    <a:pPr>
                      <a:defRPr sz="13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(70)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443-4D96-9FE2-7DBA9170F01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18</a:t>
                    </a:r>
                  </a:p>
                  <a:p>
                    <a:pPr>
                      <a:defRPr sz="13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(40)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443-4D96-9FE2-7DBA9170F018}"/>
                </c:ext>
              </c:extLst>
            </c:dLbl>
            <c:dLbl>
              <c:idx val="3"/>
              <c:layout>
                <c:manualLayout>
                  <c:x val="4.3448742201677775E-3"/>
                  <c:y val="-1.3036886433812472E-16"/>
                </c:manualLayout>
              </c:layout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17</a:t>
                    </a:r>
                  </a:p>
                  <a:p>
                    <a:pPr>
                      <a:defRPr sz="13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(43)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443-4D96-9FE2-7DBA9170F018}"/>
                </c:ext>
              </c:extLst>
            </c:dLbl>
            <c:dLbl>
              <c:idx val="4"/>
              <c:layout>
                <c:manualLayout>
                  <c:x val="5.4310927752097213E-3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14</a:t>
                    </a:r>
                  </a:p>
                  <a:p>
                    <a:pPr>
                      <a:defRPr sz="13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(43)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443-4D96-9FE2-7DBA9170F018}"/>
                </c:ext>
              </c:extLst>
            </c:dLbl>
            <c:dLbl>
              <c:idx val="5"/>
              <c:layout>
                <c:manualLayout>
                  <c:x val="3.2586556651258329E-3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9</a:t>
                    </a:r>
                  </a:p>
                  <a:p>
                    <a:pPr>
                      <a:defRPr sz="13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(24)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443-4D96-9FE2-7DBA9170F01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10</a:t>
                    </a:r>
                  </a:p>
                  <a:p>
                    <a:pPr>
                      <a:defRPr sz="13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(20)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443-4D96-9FE2-7DBA9170F018}"/>
                </c:ext>
              </c:extLst>
            </c:dLbl>
            <c:dLbl>
              <c:idx val="7"/>
              <c:layout>
                <c:manualLayout>
                  <c:x val="3.2586556651258329E-3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10</a:t>
                    </a:r>
                  </a:p>
                  <a:p>
                    <a:pPr>
                      <a:defRPr sz="13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(33)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443-4D96-9FE2-7DBA9170F01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23 </a:t>
                    </a:r>
                  </a:p>
                  <a:p>
                    <a:pPr>
                      <a:defRPr sz="1300" b="0" i="0" u="none" strike="noStrike" baseline="0">
                        <a:solidFill>
                          <a:schemeClr val="bg2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 b="1" i="0" u="none" strike="noStrike" baseline="0">
                        <a:solidFill>
                          <a:schemeClr val="bg2"/>
                        </a:solidFill>
                        <a:latin typeface="Times New Roman"/>
                        <a:cs typeface="Times New Roman"/>
                      </a:rPr>
                      <a:t>(54)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443-4D96-9FE2-7DBA9170F018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 i="0" u="none" strike="noStrike" baseline="0">
                    <a:solidFill>
                      <a:schemeClr val="bg2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'18.'!$B$1:$J$1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'18.'!$B$4:$J$4</c:f>
              <c:numCache>
                <c:formatCode>General</c:formatCode>
                <c:ptCount val="9"/>
                <c:pt idx="0">
                  <c:v>9</c:v>
                </c:pt>
                <c:pt idx="1">
                  <c:v>27</c:v>
                </c:pt>
                <c:pt idx="2">
                  <c:v>18</c:v>
                </c:pt>
                <c:pt idx="3">
                  <c:v>17</c:v>
                </c:pt>
                <c:pt idx="4">
                  <c:v>14</c:v>
                </c:pt>
                <c:pt idx="5">
                  <c:v>9</c:v>
                </c:pt>
                <c:pt idx="6">
                  <c:v>10</c:v>
                </c:pt>
                <c:pt idx="7">
                  <c:v>10</c:v>
                </c:pt>
                <c:pt idx="8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443-4D96-9FE2-7DBA9170F0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32585480"/>
        <c:axId val="1"/>
      </c:barChart>
      <c:lineChart>
        <c:grouping val="standard"/>
        <c:varyColors val="0"/>
        <c:ser>
          <c:idx val="0"/>
          <c:order val="0"/>
          <c:tx>
            <c:strRef>
              <c:f>'18.'!$A$2</c:f>
              <c:strCache>
                <c:ptCount val="1"/>
                <c:pt idx="0">
                  <c:v>Reģistrēto noziedzīgo nodarījumu skaits 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diamond"/>
            <c:size val="9"/>
            <c:spPr>
              <a:solidFill>
                <a:srgbClr val="00FF00"/>
              </a:solidFill>
              <a:ln w="9525">
                <a:solidFill>
                  <a:srgbClr val="C00000"/>
                </a:solidFill>
              </a:ln>
              <a:effectLst/>
            </c:spPr>
          </c:marker>
          <c:dLbls>
            <c:dLbl>
              <c:idx val="2"/>
              <c:layout>
                <c:manualLayout>
                  <c:x val="-1.0319076272898511E-2"/>
                  <c:y val="-3.235555555555555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FF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lv-LV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443-4D96-9FE2-7DBA9170F018}"/>
                </c:ext>
              </c:extLst>
            </c:dLbl>
            <c:dLbl>
              <c:idx val="4"/>
              <c:layout>
                <c:manualLayout>
                  <c:x val="-3.7474540148947078E-2"/>
                  <c:y val="-3.235555555555555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FF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lv-LV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443-4D96-9FE2-7DBA9170F018}"/>
                </c:ext>
              </c:extLst>
            </c:dLbl>
            <c:dLbl>
              <c:idx val="6"/>
              <c:layout>
                <c:manualLayout>
                  <c:x val="-1.1405294827940416E-2"/>
                  <c:y val="-3.235555555555555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FF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lv-LV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443-4D96-9FE2-7DBA9170F018}"/>
                </c:ext>
              </c:extLst>
            </c:dLbl>
            <c:dLbl>
              <c:idx val="7"/>
              <c:layout>
                <c:manualLayout>
                  <c:x val="-3.7474540148947078E-2"/>
                  <c:y val="-3.235555555555555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FF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lv-LV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443-4D96-9FE2-7DBA9170F018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FF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'18.'!$B$1:$J$1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'18.'!$B$2:$J$2</c:f>
              <c:numCache>
                <c:formatCode>General</c:formatCode>
                <c:ptCount val="9"/>
                <c:pt idx="0">
                  <c:v>149</c:v>
                </c:pt>
                <c:pt idx="1">
                  <c:v>154</c:v>
                </c:pt>
                <c:pt idx="2">
                  <c:v>63</c:v>
                </c:pt>
                <c:pt idx="3">
                  <c:v>83</c:v>
                </c:pt>
                <c:pt idx="4">
                  <c:v>88</c:v>
                </c:pt>
                <c:pt idx="5">
                  <c:v>231</c:v>
                </c:pt>
                <c:pt idx="6">
                  <c:v>120</c:v>
                </c:pt>
                <c:pt idx="7">
                  <c:v>123</c:v>
                </c:pt>
                <c:pt idx="8">
                  <c:v>196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7443-4D96-9FE2-7DBA9170F0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2585480"/>
        <c:axId val="1"/>
      </c:lineChart>
      <c:catAx>
        <c:axId val="332585480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0" vert="horz"/>
          <a:lstStyle/>
          <a:p>
            <a:pPr>
              <a:defRPr sz="13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3258548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100" b="1" i="0" u="none" strike="noStrike" baseline="0">
                <a:solidFill>
                  <a:srgbClr val="008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1"/>
        <c:txPr>
          <a:bodyPr/>
          <a:lstStyle/>
          <a:p>
            <a:pPr>
              <a:defRPr sz="1100" b="1" i="0" u="none" strike="noStrike" baseline="0">
                <a:solidFill>
                  <a:schemeClr val="bg2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2"/>
        <c:txPr>
          <a:bodyPr/>
          <a:lstStyle/>
          <a:p>
            <a:pPr>
              <a:defRPr sz="1100" b="1" i="0" u="none" strike="noStrike" baseline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ayout>
        <c:manualLayout>
          <c:xMode val="edge"/>
          <c:yMode val="edge"/>
          <c:x val="0.20271249660793922"/>
          <c:y val="0.87347324866035447"/>
          <c:w val="0.58807249025902542"/>
          <c:h val="0.11313161286080957"/>
        </c:manualLayout>
      </c:layout>
      <c:overlay val="0"/>
      <c:spPr>
        <a:noFill/>
        <a:ln w="6350">
          <a:solidFill>
            <a:schemeClr val="tx1"/>
          </a:solidFill>
        </a:ln>
        <a:effectLst/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5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lv-LV" sz="15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Tiesai nodoto personu skaits par noziedzīgiem nodarījumiem,</a:t>
            </a:r>
          </a:p>
          <a:p>
            <a:pPr>
              <a:defRPr sz="15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lv-LV" sz="15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kas saistīti ar cilvēktirdzniecību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'19.'!$A$2</c:f>
              <c:strCache>
                <c:ptCount val="1"/>
                <c:pt idx="0">
                  <c:v>KL 154.1 p.</c:v>
                </c:pt>
              </c:strCache>
            </c:strRef>
          </c:tx>
          <c:spPr>
            <a:solidFill>
              <a:srgbClr val="00FF00"/>
            </a:solidFill>
            <a:ln w="635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008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'19.'!$B$1:$I$1</c:f>
              <c:strCache>
                <c:ptCount val="8"/>
                <c:pt idx="0">
                  <c:v>2011.g.</c:v>
                </c:pt>
                <c:pt idx="1">
                  <c:v>2012.g.</c:v>
                </c:pt>
                <c:pt idx="2">
                  <c:v>2013.g.</c:v>
                </c:pt>
                <c:pt idx="3">
                  <c:v>2014.g.</c:v>
                </c:pt>
                <c:pt idx="4">
                  <c:v>2015.g.</c:v>
                </c:pt>
                <c:pt idx="5">
                  <c:v>2016.g.</c:v>
                </c:pt>
                <c:pt idx="6">
                  <c:v>2017.g.</c:v>
                </c:pt>
                <c:pt idx="7">
                  <c:v>2018.g.</c:v>
                </c:pt>
              </c:strCache>
            </c:strRef>
          </c:cat>
          <c:val>
            <c:numRef>
              <c:f>'19.'!$B$2:$I$2</c:f>
              <c:numCache>
                <c:formatCode>General</c:formatCode>
                <c:ptCount val="8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4">
                  <c:v>8</c:v>
                </c:pt>
                <c:pt idx="5">
                  <c:v>11</c:v>
                </c:pt>
                <c:pt idx="6">
                  <c:v>3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E0-4DB8-B60A-7A6EDB150649}"/>
            </c:ext>
          </c:extLst>
        </c:ser>
        <c:ser>
          <c:idx val="1"/>
          <c:order val="1"/>
          <c:tx>
            <c:strRef>
              <c:f>'19.'!$A$3</c:f>
              <c:strCache>
                <c:ptCount val="1"/>
                <c:pt idx="0">
                  <c:v>KL 165.p.</c:v>
                </c:pt>
              </c:strCache>
            </c:strRef>
          </c:tx>
          <c:spPr>
            <a:solidFill>
              <a:srgbClr val="0099FF"/>
            </a:solidFill>
            <a:ln w="635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0000FF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'19.'!$B$1:$I$1</c:f>
              <c:strCache>
                <c:ptCount val="8"/>
                <c:pt idx="0">
                  <c:v>2011.g.</c:v>
                </c:pt>
                <c:pt idx="1">
                  <c:v>2012.g.</c:v>
                </c:pt>
                <c:pt idx="2">
                  <c:v>2013.g.</c:v>
                </c:pt>
                <c:pt idx="3">
                  <c:v>2014.g.</c:v>
                </c:pt>
                <c:pt idx="4">
                  <c:v>2015.g.</c:v>
                </c:pt>
                <c:pt idx="5">
                  <c:v>2016.g.</c:v>
                </c:pt>
                <c:pt idx="6">
                  <c:v>2017.g.</c:v>
                </c:pt>
                <c:pt idx="7">
                  <c:v>2018.g.</c:v>
                </c:pt>
              </c:strCache>
            </c:strRef>
          </c:cat>
          <c:val>
            <c:numRef>
              <c:f>'19.'!$B$3:$I$3</c:f>
              <c:numCache>
                <c:formatCode>General</c:formatCode>
                <c:ptCount val="8"/>
                <c:pt idx="0">
                  <c:v>26</c:v>
                </c:pt>
                <c:pt idx="1">
                  <c:v>42</c:v>
                </c:pt>
                <c:pt idx="2">
                  <c:v>22</c:v>
                </c:pt>
                <c:pt idx="3">
                  <c:v>19</c:v>
                </c:pt>
                <c:pt idx="4">
                  <c:v>38</c:v>
                </c:pt>
                <c:pt idx="5">
                  <c:v>30</c:v>
                </c:pt>
                <c:pt idx="6">
                  <c:v>11</c:v>
                </c:pt>
                <c:pt idx="7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E0-4DB8-B60A-7A6EDB150649}"/>
            </c:ext>
          </c:extLst>
        </c:ser>
        <c:ser>
          <c:idx val="2"/>
          <c:order val="2"/>
          <c:tx>
            <c:strRef>
              <c:f>'19.'!$A$4</c:f>
              <c:strCache>
                <c:ptCount val="1"/>
                <c:pt idx="0">
                  <c:v>KL 165.1 p.</c:v>
                </c:pt>
              </c:strCache>
            </c:strRef>
          </c:tx>
          <c:spPr>
            <a:solidFill>
              <a:srgbClr val="FF0000"/>
            </a:solidFill>
            <a:ln w="635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FF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'19.'!$B$1:$I$1</c:f>
              <c:strCache>
                <c:ptCount val="8"/>
                <c:pt idx="0">
                  <c:v>2011.g.</c:v>
                </c:pt>
                <c:pt idx="1">
                  <c:v>2012.g.</c:v>
                </c:pt>
                <c:pt idx="2">
                  <c:v>2013.g.</c:v>
                </c:pt>
                <c:pt idx="3">
                  <c:v>2014.g.</c:v>
                </c:pt>
                <c:pt idx="4">
                  <c:v>2015.g.</c:v>
                </c:pt>
                <c:pt idx="5">
                  <c:v>2016.g.</c:v>
                </c:pt>
                <c:pt idx="6">
                  <c:v>2017.g.</c:v>
                </c:pt>
                <c:pt idx="7">
                  <c:v>2018.g.</c:v>
                </c:pt>
              </c:strCache>
            </c:strRef>
          </c:cat>
          <c:val>
            <c:numRef>
              <c:f>'19.'!$B$4:$I$4</c:f>
              <c:numCache>
                <c:formatCode>General</c:formatCode>
                <c:ptCount val="8"/>
                <c:pt idx="0">
                  <c:v>13</c:v>
                </c:pt>
                <c:pt idx="1">
                  <c:v>11</c:v>
                </c:pt>
                <c:pt idx="2">
                  <c:v>4</c:v>
                </c:pt>
                <c:pt idx="3">
                  <c:v>11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E0-4DB8-B60A-7A6EDB1506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329000680"/>
        <c:axId val="1"/>
      </c:barChart>
      <c:catAx>
        <c:axId val="329000680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0" vert="horz"/>
          <a:lstStyle/>
          <a:p>
            <a:pPr>
              <a:defRPr sz="13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2900068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egendEntry>
        <c:idx val="0"/>
        <c:txPr>
          <a:bodyPr/>
          <a:lstStyle/>
          <a:p>
            <a:pPr>
              <a:defRPr sz="1200" b="1" i="0" u="none" strike="noStrike" baseline="0">
                <a:solidFill>
                  <a:srgbClr val="008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1"/>
        <c:txPr>
          <a:bodyPr/>
          <a:lstStyle/>
          <a:p>
            <a:pPr>
              <a:defRPr sz="1200" b="1" i="0" u="none" strike="noStrike" baseline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2"/>
        <c:txPr>
          <a:bodyPr/>
          <a:lstStyle/>
          <a:p>
            <a:pPr>
              <a:defRPr sz="1200" b="1" i="0" u="none" strike="noStrike" baseline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ayout>
        <c:manualLayout>
          <c:xMode val="edge"/>
          <c:yMode val="edge"/>
          <c:x val="0.28516159009569453"/>
          <c:y val="0.11564469553395185"/>
          <c:w val="0.43292795006886525"/>
          <c:h val="4.2768638007984701E-2"/>
        </c:manualLayout>
      </c:layout>
      <c:overlay val="0"/>
      <c:spPr>
        <a:noFill/>
        <a:ln w="6350">
          <a:solidFill>
            <a:schemeClr val="tx1"/>
          </a:solidFill>
        </a:ln>
        <a:effectLst/>
      </c:spPr>
      <c:txPr>
        <a:bodyPr/>
        <a:lstStyle/>
        <a:p>
          <a:pPr>
            <a:defRPr sz="120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sz="1500" b="1" dirty="0">
                <a:solidFill>
                  <a:schemeClr val="tx1"/>
                </a:solidFill>
              </a:rPr>
              <a:t>Reģistrēto noziedzīgo nodarījumu skaits reģionos</a:t>
            </a:r>
          </a:p>
          <a:p>
            <a:pPr>
              <a:defRPr sz="18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sz="1400" b="0" dirty="0"/>
              <a:t>( % īpatsvars no reģistrētajiem valstī 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'3'!$B$1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0000FF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3537</a:t>
                    </a:r>
                    <a:r>
                      <a:rPr lang="en-US" baseline="0"/>
                      <a:t> </a:t>
                    </a:r>
                    <a:r>
                      <a:rPr lang="en-US"/>
                      <a:t>(7,7%)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F56-4E30-A2EB-DE0EE8A3892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4255</a:t>
                    </a:r>
                    <a:r>
                      <a:rPr lang="en-US" baseline="0"/>
                      <a:t> </a:t>
                    </a:r>
                    <a:r>
                      <a:rPr lang="en-US"/>
                      <a:t>( 9,3%)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F56-4E30-A2EB-DE0EE8A3892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5160 (11,3%)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F56-4E30-A2EB-DE0EE8A3892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6574</a:t>
                    </a:r>
                    <a:r>
                      <a:rPr lang="en-US" baseline="0"/>
                      <a:t> </a:t>
                    </a:r>
                    <a:r>
                      <a:rPr lang="en-US"/>
                      <a:t>(14,4%)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F56-4E30-A2EB-DE0EE8A3892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6177</a:t>
                    </a:r>
                    <a:r>
                      <a:rPr lang="en-US" baseline="0"/>
                      <a:t> </a:t>
                    </a:r>
                    <a:r>
                      <a:rPr lang="en-US"/>
                      <a:t>(13,5%)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F56-4E30-A2EB-DE0EE8A3892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19858</a:t>
                    </a:r>
                    <a:r>
                      <a:rPr lang="en-US" baseline="0"/>
                      <a:t> </a:t>
                    </a:r>
                    <a:r>
                      <a:rPr lang="en-US"/>
                      <a:t>(43,5%)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F56-4E30-A2EB-DE0EE8A38922}"/>
                </c:ext>
              </c:extLst>
            </c:dLbl>
            <c:spPr>
              <a:noFill/>
              <a:ln w="25400">
                <a:noFill/>
              </a:ln>
            </c:spPr>
            <c:txPr>
              <a:bodyPr rot="-540000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0000FF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'3'!$A$2:$A$7</c:f>
              <c:strCache>
                <c:ptCount val="6"/>
                <c:pt idx="0">
                  <c:v>Vidzemes reģions</c:v>
                </c:pt>
                <c:pt idx="1">
                  <c:v>Kurzemes reģions</c:v>
                </c:pt>
                <c:pt idx="2">
                  <c:v>Zemgales reģions</c:v>
                </c:pt>
                <c:pt idx="3">
                  <c:v>Latgales reģions</c:v>
                </c:pt>
                <c:pt idx="4">
                  <c:v>Pierīgas reģions</c:v>
                </c:pt>
                <c:pt idx="5">
                  <c:v>Rīgas reģions</c:v>
                </c:pt>
              </c:strCache>
            </c:strRef>
          </c:cat>
          <c:val>
            <c:numRef>
              <c:f>'3'!$B$2:$B$7</c:f>
              <c:numCache>
                <c:formatCode>#,##0</c:formatCode>
                <c:ptCount val="6"/>
                <c:pt idx="0">
                  <c:v>3537</c:v>
                </c:pt>
                <c:pt idx="1">
                  <c:v>4255</c:v>
                </c:pt>
                <c:pt idx="2">
                  <c:v>5160</c:v>
                </c:pt>
                <c:pt idx="3">
                  <c:v>6574</c:v>
                </c:pt>
                <c:pt idx="4">
                  <c:v>6177</c:v>
                </c:pt>
                <c:pt idx="5">
                  <c:v>19858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F56-4E30-A2EB-DE0EE8A38922}"/>
            </c:ext>
          </c:extLst>
        </c:ser>
        <c:ser>
          <c:idx val="1"/>
          <c:order val="1"/>
          <c:tx>
            <c:strRef>
              <c:f>'3'!$C$1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3408 ( 7,7%)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F56-4E30-A2EB-DE0EE8A3892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3979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(9%)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F56-4E30-A2EB-DE0EE8A3892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aseline="0"/>
                      <a:t> 4777 </a:t>
                    </a:r>
                    <a:r>
                      <a:rPr lang="en-US"/>
                      <a:t>(10,8%)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F56-4E30-A2EB-DE0EE8A3892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aseline="0"/>
                      <a:t>5844 </a:t>
                    </a:r>
                    <a:r>
                      <a:rPr lang="en-US"/>
                      <a:t>(13,2%)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F56-4E30-A2EB-DE0EE8A3892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6484</a:t>
                    </a:r>
                    <a:r>
                      <a:rPr lang="en-US" baseline="0"/>
                      <a:t> </a:t>
                    </a:r>
                    <a:r>
                      <a:rPr lang="en-US"/>
                      <a:t>(14,7%)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F56-4E30-A2EB-DE0EE8A3892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19695</a:t>
                    </a:r>
                    <a:r>
                      <a:rPr lang="en-US" baseline="0"/>
                      <a:t> </a:t>
                    </a:r>
                    <a:r>
                      <a:rPr lang="en-US"/>
                      <a:t>( 44,5%)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F56-4E30-A2EB-DE0EE8A38922}"/>
                </c:ext>
              </c:extLst>
            </c:dLbl>
            <c:spPr>
              <a:noFill/>
              <a:ln w="25400">
                <a:noFill/>
              </a:ln>
            </c:spPr>
            <c:txPr>
              <a:bodyPr rot="-540000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008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'3'!$A$2:$A$7</c:f>
              <c:strCache>
                <c:ptCount val="6"/>
                <c:pt idx="0">
                  <c:v>Vidzemes reģions</c:v>
                </c:pt>
                <c:pt idx="1">
                  <c:v>Kurzemes reģions</c:v>
                </c:pt>
                <c:pt idx="2">
                  <c:v>Zemgales reģions</c:v>
                </c:pt>
                <c:pt idx="3">
                  <c:v>Latgales reģions</c:v>
                </c:pt>
                <c:pt idx="4">
                  <c:v>Pierīgas reģions</c:v>
                </c:pt>
                <c:pt idx="5">
                  <c:v>Rīgas reģions</c:v>
                </c:pt>
              </c:strCache>
            </c:strRef>
          </c:cat>
          <c:val>
            <c:numRef>
              <c:f>'3'!$C$2:$C$7</c:f>
              <c:numCache>
                <c:formatCode>#,##0</c:formatCode>
                <c:ptCount val="6"/>
                <c:pt idx="0">
                  <c:v>3408</c:v>
                </c:pt>
                <c:pt idx="1">
                  <c:v>3979</c:v>
                </c:pt>
                <c:pt idx="2">
                  <c:v>4777</c:v>
                </c:pt>
                <c:pt idx="3">
                  <c:v>5844</c:v>
                </c:pt>
                <c:pt idx="4">
                  <c:v>6484</c:v>
                </c:pt>
                <c:pt idx="5">
                  <c:v>19695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6F56-4E30-A2EB-DE0EE8A38922}"/>
            </c:ext>
          </c:extLst>
        </c:ser>
        <c:ser>
          <c:idx val="2"/>
          <c:order val="2"/>
          <c:tx>
            <c:strRef>
              <c:f>'3'!$D$1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3135</a:t>
                    </a:r>
                    <a:r>
                      <a:rPr lang="en-US" baseline="0"/>
                      <a:t> </a:t>
                    </a:r>
                    <a:r>
                      <a:rPr lang="en-US"/>
                      <a:t>(7,2%)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F56-4E30-A2EB-DE0EE8A3892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3863</a:t>
                    </a:r>
                    <a:r>
                      <a:rPr lang="en-US" baseline="0"/>
                      <a:t> </a:t>
                    </a:r>
                    <a:r>
                      <a:rPr lang="en-US"/>
                      <a:t>(8,9%)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F56-4E30-A2EB-DE0EE8A3892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4767</a:t>
                    </a:r>
                    <a:r>
                      <a:rPr lang="en-US" baseline="0"/>
                      <a:t> </a:t>
                    </a:r>
                    <a:r>
                      <a:rPr lang="en-US"/>
                      <a:t>(11%)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F56-4E30-A2EB-DE0EE8A3892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5742</a:t>
                    </a:r>
                    <a:r>
                      <a:rPr lang="en-US" baseline="0"/>
                      <a:t> </a:t>
                    </a:r>
                    <a:r>
                      <a:rPr lang="en-US"/>
                      <a:t>(13,3%)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F56-4E30-A2EB-DE0EE8A3892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6289</a:t>
                    </a:r>
                    <a:r>
                      <a:rPr lang="en-US" baseline="0"/>
                      <a:t> </a:t>
                    </a:r>
                    <a:r>
                      <a:rPr lang="en-US"/>
                      <a:t>(14,5%)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6F56-4E30-A2EB-DE0EE8A3892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19413</a:t>
                    </a:r>
                    <a:r>
                      <a:rPr lang="en-US" baseline="0"/>
                      <a:t> </a:t>
                    </a:r>
                    <a:r>
                      <a:rPr lang="en-US"/>
                      <a:t>(44,9%)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6F56-4E30-A2EB-DE0EE8A38922}"/>
                </c:ext>
              </c:extLst>
            </c:dLbl>
            <c:spPr>
              <a:noFill/>
              <a:ln w="25400">
                <a:noFill/>
              </a:ln>
            </c:spPr>
            <c:txPr>
              <a:bodyPr rot="-540000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'3'!$A$2:$A$7</c:f>
              <c:strCache>
                <c:ptCount val="6"/>
                <c:pt idx="0">
                  <c:v>Vidzemes reģions</c:v>
                </c:pt>
                <c:pt idx="1">
                  <c:v>Kurzemes reģions</c:v>
                </c:pt>
                <c:pt idx="2">
                  <c:v>Zemgales reģions</c:v>
                </c:pt>
                <c:pt idx="3">
                  <c:v>Latgales reģions</c:v>
                </c:pt>
                <c:pt idx="4">
                  <c:v>Pierīgas reģions</c:v>
                </c:pt>
                <c:pt idx="5">
                  <c:v>Rīgas reģions</c:v>
                </c:pt>
              </c:strCache>
            </c:strRef>
          </c:cat>
          <c:val>
            <c:numRef>
              <c:f>'3'!$D$2:$D$7</c:f>
              <c:numCache>
                <c:formatCode>#,##0</c:formatCode>
                <c:ptCount val="6"/>
                <c:pt idx="0">
                  <c:v>3135</c:v>
                </c:pt>
                <c:pt idx="1">
                  <c:v>3863</c:v>
                </c:pt>
                <c:pt idx="2">
                  <c:v>4767</c:v>
                </c:pt>
                <c:pt idx="3">
                  <c:v>5742</c:v>
                </c:pt>
                <c:pt idx="4">
                  <c:v>6289</c:v>
                </c:pt>
                <c:pt idx="5">
                  <c:v>19413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6F56-4E30-A2EB-DE0EE8A38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overlap val="-27"/>
        <c:axId val="344652264"/>
        <c:axId val="1"/>
      </c:barChart>
      <c:catAx>
        <c:axId val="344652264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34465226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ayout>
        <c:manualLayout>
          <c:xMode val="edge"/>
          <c:yMode val="edge"/>
          <c:x val="0.38084059492563421"/>
          <c:y val="0.10861885834341124"/>
          <c:w val="0.22377322834645666"/>
          <c:h val="4.3041042148890749E-2"/>
        </c:manualLayout>
      </c:layout>
      <c:overlay val="0"/>
      <c:spPr>
        <a:noFill/>
        <a:ln w="6350"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5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lv-LV" sz="1500" dirty="0"/>
              <a:t>Pabeigto kriminālprocesu skaits
par atsevišķiem noziedzīgiem nodarījumiem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'20.'!$A$2</c:f>
              <c:strCache>
                <c:ptCount val="1"/>
                <c:pt idx="0">
                  <c:v>Kontrabanda KL 190.p. 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circle"/>
            <c:size val="9"/>
            <c:spPr>
              <a:solidFill>
                <a:srgbClr val="00B0F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-2.864885791715063E-2"/>
                  <c:y val="2.892690513219284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FF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lv-LV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EB8-46A2-8380-FC0766E466F5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FF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'20.'!$B$1:$I$1</c:f>
              <c:strCache>
                <c:ptCount val="8"/>
                <c:pt idx="0">
                  <c:v>2011.g.</c:v>
                </c:pt>
                <c:pt idx="1">
                  <c:v>2012.g.</c:v>
                </c:pt>
                <c:pt idx="2">
                  <c:v>2013.g.</c:v>
                </c:pt>
                <c:pt idx="3">
                  <c:v>2014.g.</c:v>
                </c:pt>
                <c:pt idx="4">
                  <c:v>2015.g.</c:v>
                </c:pt>
                <c:pt idx="5">
                  <c:v>2016.g.</c:v>
                </c:pt>
                <c:pt idx="6">
                  <c:v>2017.g.</c:v>
                </c:pt>
                <c:pt idx="7">
                  <c:v>2018.g.</c:v>
                </c:pt>
              </c:strCache>
            </c:strRef>
          </c:cat>
          <c:val>
            <c:numRef>
              <c:f>'20.'!$B$2:$I$2</c:f>
              <c:numCache>
                <c:formatCode>General</c:formatCode>
                <c:ptCount val="8"/>
                <c:pt idx="0">
                  <c:v>77</c:v>
                </c:pt>
                <c:pt idx="1">
                  <c:v>59</c:v>
                </c:pt>
                <c:pt idx="2">
                  <c:v>48</c:v>
                </c:pt>
                <c:pt idx="3">
                  <c:v>42</c:v>
                </c:pt>
                <c:pt idx="4">
                  <c:v>45</c:v>
                </c:pt>
                <c:pt idx="5">
                  <c:v>36</c:v>
                </c:pt>
                <c:pt idx="6">
                  <c:v>30</c:v>
                </c:pt>
                <c:pt idx="7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EB8-46A2-8380-FC0766E466F5}"/>
            </c:ext>
          </c:extLst>
        </c:ser>
        <c:ser>
          <c:idx val="1"/>
          <c:order val="1"/>
          <c:tx>
            <c:strRef>
              <c:f>'20.'!$A$3</c:f>
              <c:strCache>
                <c:ptCount val="1"/>
                <c:pt idx="0">
                  <c:v>Izvairīšanās no nodokļu nomaksas KL 218.p.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diamond"/>
            <c:size val="8"/>
            <c:spPr>
              <a:solidFill>
                <a:srgbClr val="FFFF00"/>
              </a:solidFill>
              <a:ln>
                <a:solidFill>
                  <a:srgbClr val="0000FF"/>
                </a:solidFill>
                <a:prstDash val="solid"/>
              </a:ln>
            </c:spPr>
          </c:marker>
          <c:dLbls>
            <c:dLbl>
              <c:idx val="5"/>
              <c:layout>
                <c:manualLayout>
                  <c:x val="-2.4517755954186433E-2"/>
                  <c:y val="3.203732503888025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FF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lv-LV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EB8-46A2-8380-FC0766E466F5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0000FF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'20.'!$B$1:$I$1</c:f>
              <c:strCache>
                <c:ptCount val="8"/>
                <c:pt idx="0">
                  <c:v>2011.g.</c:v>
                </c:pt>
                <c:pt idx="1">
                  <c:v>2012.g.</c:v>
                </c:pt>
                <c:pt idx="2">
                  <c:v>2013.g.</c:v>
                </c:pt>
                <c:pt idx="3">
                  <c:v>2014.g.</c:v>
                </c:pt>
                <c:pt idx="4">
                  <c:v>2015.g.</c:v>
                </c:pt>
                <c:pt idx="5">
                  <c:v>2016.g.</c:v>
                </c:pt>
                <c:pt idx="6">
                  <c:v>2017.g.</c:v>
                </c:pt>
                <c:pt idx="7">
                  <c:v>2018.g.</c:v>
                </c:pt>
              </c:strCache>
            </c:strRef>
          </c:cat>
          <c:val>
            <c:numRef>
              <c:f>'20.'!$B$3:$I$3</c:f>
              <c:numCache>
                <c:formatCode>General</c:formatCode>
                <c:ptCount val="8"/>
                <c:pt idx="0">
                  <c:v>64</c:v>
                </c:pt>
                <c:pt idx="1">
                  <c:v>63</c:v>
                </c:pt>
                <c:pt idx="2">
                  <c:v>60</c:v>
                </c:pt>
                <c:pt idx="3">
                  <c:v>55</c:v>
                </c:pt>
                <c:pt idx="4">
                  <c:v>70</c:v>
                </c:pt>
                <c:pt idx="5">
                  <c:v>74</c:v>
                </c:pt>
                <c:pt idx="6">
                  <c:v>56</c:v>
                </c:pt>
                <c:pt idx="7">
                  <c:v>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EB8-46A2-8380-FC0766E466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6647072"/>
        <c:axId val="1"/>
      </c:lineChart>
      <c:catAx>
        <c:axId val="386647072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0" vert="horz"/>
          <a:lstStyle/>
          <a:p>
            <a:pPr>
              <a:defRPr sz="13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8664707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195" b="1" i="0" u="none" strike="noStrike" baseline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1"/>
        <c:txPr>
          <a:bodyPr/>
          <a:lstStyle/>
          <a:p>
            <a:pPr>
              <a:defRPr sz="1195" b="1" i="0" u="none" strike="noStrike" baseline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ayout>
        <c:manualLayout>
          <c:xMode val="edge"/>
          <c:yMode val="edge"/>
          <c:x val="0.12939239871178493"/>
          <c:y val="0.94842292487895175"/>
          <c:w val="0.7265845403949639"/>
          <c:h val="4.2646984371638032E-2"/>
        </c:manualLayout>
      </c:layout>
      <c:overlay val="0"/>
      <c:spPr>
        <a:noFill/>
        <a:ln w="6350">
          <a:solidFill>
            <a:schemeClr val="tx1"/>
          </a:solidFill>
        </a:ln>
        <a:effectLst/>
      </c:spPr>
      <c:txPr>
        <a:bodyPr/>
        <a:lstStyle/>
        <a:p>
          <a:pPr>
            <a:defRPr sz="1195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dirty="0"/>
              <a:t>Prokuroru uzraudzībā uzsākto kriminālprocesu skaits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'23'!$A$2</c:f>
              <c:strCache>
                <c:ptCount val="1"/>
                <c:pt idx="0">
                  <c:v>Prokuroru uzraudzībā uzsākto kriminālprocesu skaits</c:v>
                </c:pt>
              </c:strCache>
            </c:strRef>
          </c:tx>
          <c:spPr>
            <a:gradFill>
              <a:gsLst>
                <a:gs pos="11000">
                  <a:srgbClr val="0000FF"/>
                </a:gs>
                <a:gs pos="59000">
                  <a:schemeClr val="accent4">
                    <a:lumMod val="45000"/>
                    <a:lumOff val="5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5400000" scaled="1"/>
            </a:gradFill>
            <a:ln w="635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rgbClr val="0000FF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'23'!$B$1:$J$1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'23'!$B$2:$J$2</c:f>
              <c:numCache>
                <c:formatCode>General</c:formatCode>
                <c:ptCount val="9"/>
                <c:pt idx="0">
                  <c:v>52427</c:v>
                </c:pt>
                <c:pt idx="1">
                  <c:v>53232</c:v>
                </c:pt>
                <c:pt idx="2">
                  <c:v>47988</c:v>
                </c:pt>
                <c:pt idx="3">
                  <c:v>47763</c:v>
                </c:pt>
                <c:pt idx="4">
                  <c:v>48596</c:v>
                </c:pt>
                <c:pt idx="5">
                  <c:v>48962</c:v>
                </c:pt>
                <c:pt idx="6">
                  <c:v>46552</c:v>
                </c:pt>
                <c:pt idx="7">
                  <c:v>43490</c:v>
                </c:pt>
                <c:pt idx="8">
                  <c:v>41982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4A-4CC7-9AE8-BCEB39CE4D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0"/>
        <c:overlap val="-27"/>
        <c:axId val="344342480"/>
        <c:axId val="1"/>
      </c:barChart>
      <c:catAx>
        <c:axId val="344342480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4434248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5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lv-LV" sz="1500" dirty="0"/>
              <a:t>Prokuroru uzraudzība par likuma ievērošanu pirmstiesas kriminālprocesā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'22.'!$A$2</c:f>
              <c:strCache>
                <c:ptCount val="1"/>
                <c:pt idx="0">
                  <c:v>Atceltie lēmumi par atteikšanos uzsākt kriminālprocesu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circle"/>
            <c:size val="8"/>
            <c:spPr>
              <a:solidFill>
                <a:srgbClr val="0000FF"/>
              </a:solidFill>
              <a:ln w="9525">
                <a:solidFill>
                  <a:srgbClr val="C00000"/>
                </a:solidFill>
              </a:ln>
              <a:effectLst/>
            </c:spPr>
          </c:marker>
          <c:dLbls>
            <c:dLbl>
              <c:idx val="7"/>
              <c:layout>
                <c:manualLayout>
                  <c:x val="-4.5241555299837102E-2"/>
                  <c:y val="-3.788759689922480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FF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lv-LV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B5B-4556-8541-1A9771E91EBC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FF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'22.'!$B$1:$J$1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'22.'!$B$2:$J$2</c:f>
              <c:numCache>
                <c:formatCode>General</c:formatCode>
                <c:ptCount val="9"/>
                <c:pt idx="0">
                  <c:v>1588</c:v>
                </c:pt>
                <c:pt idx="1">
                  <c:v>1379</c:v>
                </c:pt>
                <c:pt idx="2">
                  <c:v>1269</c:v>
                </c:pt>
                <c:pt idx="3">
                  <c:v>1443</c:v>
                </c:pt>
                <c:pt idx="4">
                  <c:v>1514</c:v>
                </c:pt>
                <c:pt idx="5">
                  <c:v>1499</c:v>
                </c:pt>
                <c:pt idx="6">
                  <c:v>1336</c:v>
                </c:pt>
                <c:pt idx="7">
                  <c:v>1441</c:v>
                </c:pt>
                <c:pt idx="8">
                  <c:v>2090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B5B-4556-8541-1A9771E91EBC}"/>
            </c:ext>
          </c:extLst>
        </c:ser>
        <c:ser>
          <c:idx val="1"/>
          <c:order val="1"/>
          <c:tx>
            <c:strRef>
              <c:f>'22.'!$A$3</c:f>
              <c:strCache>
                <c:ptCount val="1"/>
                <c:pt idx="0">
                  <c:v>Atceltie lēmumi par kriminālprocesa izbeigšanu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diamond"/>
            <c:size val="8"/>
            <c:spPr>
              <a:solidFill>
                <a:srgbClr val="FFFF00"/>
              </a:solidFill>
              <a:ln>
                <a:solidFill>
                  <a:srgbClr val="0000FF"/>
                </a:solidFill>
                <a:prstDash val="solid"/>
              </a:ln>
            </c:spPr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0000FF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'22.'!$B$1:$J$1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'22.'!$B$3:$J$3</c:f>
              <c:numCache>
                <c:formatCode>General</c:formatCode>
                <c:ptCount val="9"/>
                <c:pt idx="0">
                  <c:v>501</c:v>
                </c:pt>
                <c:pt idx="1">
                  <c:v>527</c:v>
                </c:pt>
                <c:pt idx="2">
                  <c:v>558</c:v>
                </c:pt>
                <c:pt idx="3">
                  <c:v>516</c:v>
                </c:pt>
                <c:pt idx="4">
                  <c:v>468</c:v>
                </c:pt>
                <c:pt idx="5">
                  <c:v>468</c:v>
                </c:pt>
                <c:pt idx="6">
                  <c:v>405</c:v>
                </c:pt>
                <c:pt idx="7">
                  <c:v>331</c:v>
                </c:pt>
                <c:pt idx="8">
                  <c:v>325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B5B-4556-8541-1A9771E91EBC}"/>
            </c:ext>
          </c:extLst>
        </c:ser>
        <c:ser>
          <c:idx val="2"/>
          <c:order val="2"/>
          <c:tx>
            <c:strRef>
              <c:f>'22.'!$A$4</c:f>
              <c:strCache>
                <c:ptCount val="1"/>
                <c:pt idx="0">
                  <c:v>Atdotās krimināllietas atpakaļ izmeklēšanas turpināšanai </c:v>
                </c:pt>
              </c:strCache>
            </c:strRef>
          </c:tx>
          <c:spPr>
            <a:ln w="38100">
              <a:solidFill>
                <a:srgbClr val="008000"/>
              </a:solidFill>
              <a:prstDash val="solid"/>
            </a:ln>
          </c:spPr>
          <c:marker>
            <c:symbol val="square"/>
            <c:size val="8"/>
            <c:spPr>
              <a:solidFill>
                <a:srgbClr val="FFFF00"/>
              </a:solidFill>
              <a:ln>
                <a:solidFill>
                  <a:srgbClr val="008000"/>
                </a:solidFill>
                <a:prstDash val="solid"/>
              </a:ln>
            </c:spPr>
          </c:marker>
          <c:dLbls>
            <c:dLbl>
              <c:idx val="8"/>
              <c:layout>
                <c:manualLayout>
                  <c:x val="-7.1093872614029583E-3"/>
                  <c:y val="2.044573643410838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8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lv-LV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B5B-4556-8541-1A9771E91EBC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008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'22.'!$B$1:$J$1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'22.'!$B$4:$J$4</c:f>
              <c:numCache>
                <c:formatCode>General</c:formatCode>
                <c:ptCount val="9"/>
                <c:pt idx="0">
                  <c:v>308</c:v>
                </c:pt>
                <c:pt idx="1">
                  <c:v>342</c:v>
                </c:pt>
                <c:pt idx="2">
                  <c:v>299</c:v>
                </c:pt>
                <c:pt idx="3">
                  <c:v>284</c:v>
                </c:pt>
                <c:pt idx="4">
                  <c:v>269</c:v>
                </c:pt>
                <c:pt idx="5">
                  <c:v>273</c:v>
                </c:pt>
                <c:pt idx="6">
                  <c:v>250</c:v>
                </c:pt>
                <c:pt idx="7">
                  <c:v>243</c:v>
                </c:pt>
                <c:pt idx="8">
                  <c:v>153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B5B-4556-8541-1A9771E91E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8894896"/>
        <c:axId val="1"/>
      </c:lineChart>
      <c:catAx>
        <c:axId val="328894896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0" vert="horz"/>
          <a:lstStyle/>
          <a:p>
            <a:pPr>
              <a:defRPr sz="13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2889489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100" b="1" i="0" u="none" strike="noStrike" baseline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1"/>
        <c:txPr>
          <a:bodyPr/>
          <a:lstStyle/>
          <a:p>
            <a:pPr>
              <a:defRPr sz="1100" b="1" i="0" u="none" strike="noStrike" baseline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2"/>
        <c:txPr>
          <a:bodyPr/>
          <a:lstStyle/>
          <a:p>
            <a:pPr>
              <a:defRPr sz="1100" b="1" i="0" u="none" strike="noStrike" baseline="0">
                <a:solidFill>
                  <a:srgbClr val="008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ayout>
        <c:manualLayout>
          <c:xMode val="edge"/>
          <c:yMode val="edge"/>
          <c:x val="0.21139781331880611"/>
          <c:y val="0.8735080256476272"/>
          <c:w val="0.54776357467447367"/>
          <c:h val="0.11310051764482588"/>
        </c:manualLayout>
      </c:layout>
      <c:overlay val="0"/>
      <c:spPr>
        <a:noFill/>
        <a:ln w="6350">
          <a:solidFill>
            <a:schemeClr val="tx1"/>
          </a:solidFill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437875550413769E-2"/>
          <c:y val="3.3832437611965201E-2"/>
          <c:w val="0.9759543557880811"/>
          <c:h val="0.85025642628004861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2033712"/>
        <c:axId val="192034272"/>
      </c:barChart>
      <c:catAx>
        <c:axId val="192033712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920342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203427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9203371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 sz="195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sz="1500" dirty="0"/>
              <a:t>Prokuroru iesniegumi par likumu pārkāpumiem</a:t>
            </a:r>
          </a:p>
          <a:p>
            <a:pPr>
              <a:defRPr sz="15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sz="1500" dirty="0"/>
              <a:t> pirmstiesas </a:t>
            </a:r>
            <a:r>
              <a:rPr lang="lv-LV" sz="1500" b="1" i="0" u="none" strike="noStrike" baseline="0" dirty="0">
                <a:effectLst/>
              </a:rPr>
              <a:t>kriminālprocesā</a:t>
            </a:r>
            <a:endParaRPr lang="lv-LV" sz="1500" dirty="0"/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'25'!$A$2</c:f>
              <c:strCache>
                <c:ptCount val="1"/>
                <c:pt idx="0">
                  <c:v>Prokurora iesniegumi par likumu pārkāpumiem pirmstiesas procesā</c:v>
                </c:pt>
              </c:strCache>
            </c:strRef>
          </c:tx>
          <c:spPr>
            <a:gradFill>
              <a:gsLst>
                <a:gs pos="34000">
                  <a:srgbClr val="00B050"/>
                </a:gs>
                <a:gs pos="87000">
                  <a:schemeClr val="accent6">
                    <a:lumMod val="50000"/>
                  </a:schemeClr>
                </a:gs>
                <a:gs pos="100000">
                  <a:schemeClr val="accent4">
                    <a:lumMod val="30000"/>
                    <a:lumOff val="70000"/>
                  </a:schemeClr>
                </a:gs>
              </a:gsLst>
              <a:lin ang="5400000" scaled="1"/>
            </a:gradFill>
            <a:ln w="1270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C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'25'!$B$1:$J$1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'25'!$B$2:$J$2</c:f>
              <c:numCache>
                <c:formatCode>General</c:formatCode>
                <c:ptCount val="9"/>
                <c:pt idx="0">
                  <c:v>334</c:v>
                </c:pt>
                <c:pt idx="1">
                  <c:v>499</c:v>
                </c:pt>
                <c:pt idx="2">
                  <c:v>497</c:v>
                </c:pt>
                <c:pt idx="3">
                  <c:v>474</c:v>
                </c:pt>
                <c:pt idx="4">
                  <c:v>716</c:v>
                </c:pt>
                <c:pt idx="5">
                  <c:v>655</c:v>
                </c:pt>
                <c:pt idx="6">
                  <c:v>621</c:v>
                </c:pt>
                <c:pt idx="7">
                  <c:v>586</c:v>
                </c:pt>
                <c:pt idx="8">
                  <c:v>758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6B-4AB2-A9A9-E89C038576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0"/>
        <c:overlap val="-27"/>
        <c:axId val="398285320"/>
        <c:axId val="1"/>
      </c:barChart>
      <c:catAx>
        <c:axId val="398285320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9828532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5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lv-LV" sz="1500"/>
              <a:t>Prokuroru darbs pirmstiesas kriminālprocesā</a:t>
            </a:r>
          </a:p>
        </c:rich>
      </c:tx>
      <c:layout>
        <c:manualLayout>
          <c:xMode val="edge"/>
          <c:yMode val="edge"/>
          <c:x val="0.2261441313307001"/>
          <c:y val="1.8185460462302024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1.7881920444014356E-2"/>
          <c:y val="8.3150395385041612E-2"/>
          <c:w val="0.96423615911197125"/>
          <c:h val="0.75255913899862026"/>
        </c:manualLayout>
      </c:layout>
      <c:lineChart>
        <c:grouping val="standard"/>
        <c:varyColors val="0"/>
        <c:ser>
          <c:idx val="0"/>
          <c:order val="0"/>
          <c:tx>
            <c:strRef>
              <c:f>'24.'!$A$2</c:f>
              <c:strCache>
                <c:ptCount val="1"/>
                <c:pt idx="0">
                  <c:v>Prokuratūras lietvedībā pieņemtās krimināllietas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diamond"/>
            <c:size val="9"/>
            <c:spPr>
              <a:solidFill>
                <a:srgbClr val="FFFF00"/>
              </a:solidFill>
              <a:ln>
                <a:solidFill>
                  <a:srgbClr val="0000FF"/>
                </a:solidFill>
                <a:prstDash val="solid"/>
              </a:ln>
            </c:spPr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0000FF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'24.'!$B$1:$J$1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'24.'!$B$2:$J$2</c:f>
              <c:numCache>
                <c:formatCode>General</c:formatCode>
                <c:ptCount val="9"/>
                <c:pt idx="0">
                  <c:v>13593</c:v>
                </c:pt>
                <c:pt idx="1">
                  <c:v>13305</c:v>
                </c:pt>
                <c:pt idx="2">
                  <c:v>13372</c:v>
                </c:pt>
                <c:pt idx="3">
                  <c:v>13170</c:v>
                </c:pt>
                <c:pt idx="4">
                  <c:v>13237</c:v>
                </c:pt>
                <c:pt idx="5">
                  <c:v>14307</c:v>
                </c:pt>
                <c:pt idx="6">
                  <c:v>14409</c:v>
                </c:pt>
                <c:pt idx="7">
                  <c:v>13483</c:v>
                </c:pt>
                <c:pt idx="8">
                  <c:v>13111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BFD-433C-8F48-CC9AFAFF2A79}"/>
            </c:ext>
          </c:extLst>
        </c:ser>
        <c:ser>
          <c:idx val="1"/>
          <c:order val="1"/>
          <c:tx>
            <c:strRef>
              <c:f>'24.'!$A$3</c:f>
              <c:strCache>
                <c:ptCount val="1"/>
                <c:pt idx="0">
                  <c:v>Pabeigtie pirmstiesas kriminālprocesi</c:v>
                </c:pt>
              </c:strCache>
            </c:strRef>
          </c:tx>
          <c:spPr>
            <a:ln w="38100">
              <a:solidFill>
                <a:srgbClr val="008000"/>
              </a:solidFill>
              <a:prstDash val="solid"/>
            </a:ln>
          </c:spPr>
          <c:marker>
            <c:symbol val="circle"/>
            <c:size val="9"/>
            <c:spPr>
              <a:solidFill>
                <a:srgbClr val="FFFF00"/>
              </a:solidFill>
              <a:ln>
                <a:solidFill>
                  <a:srgbClr val="0000FF"/>
                </a:solidFill>
                <a:prstDash val="solid"/>
              </a:ln>
            </c:spPr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0066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'24.'!$B$1:$J$1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'24.'!$B$3:$J$3</c:f>
              <c:numCache>
                <c:formatCode>General</c:formatCode>
                <c:ptCount val="9"/>
                <c:pt idx="0">
                  <c:v>11827</c:v>
                </c:pt>
                <c:pt idx="1">
                  <c:v>11513</c:v>
                </c:pt>
                <c:pt idx="2">
                  <c:v>11680</c:v>
                </c:pt>
                <c:pt idx="3">
                  <c:v>11501</c:v>
                </c:pt>
                <c:pt idx="4">
                  <c:v>11482</c:v>
                </c:pt>
                <c:pt idx="5">
                  <c:v>12238</c:v>
                </c:pt>
                <c:pt idx="6">
                  <c:v>12693</c:v>
                </c:pt>
                <c:pt idx="7">
                  <c:v>11767</c:v>
                </c:pt>
                <c:pt idx="8">
                  <c:v>11419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BFD-433C-8F48-CC9AFAFF2A79}"/>
            </c:ext>
          </c:extLst>
        </c:ser>
        <c:ser>
          <c:idx val="2"/>
          <c:order val="2"/>
          <c:tx>
            <c:strRef>
              <c:f>'24.'!$A$4</c:f>
              <c:strCache>
                <c:ptCount val="1"/>
                <c:pt idx="0">
                  <c:v>Nepabeigto krimināllietu atlikums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square"/>
            <c:size val="9"/>
            <c:spPr>
              <a:solidFill>
                <a:srgbClr val="FFC000"/>
              </a:solidFill>
              <a:ln w="9525">
                <a:solidFill>
                  <a:srgbClr val="C00000"/>
                </a:solidFill>
              </a:ln>
              <a:effectLst/>
            </c:spPr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FF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'24.'!$B$1:$J$1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'24.'!$B$4:$J$4</c:f>
              <c:numCache>
                <c:formatCode>General</c:formatCode>
                <c:ptCount val="9"/>
                <c:pt idx="0">
                  <c:v>513</c:v>
                </c:pt>
                <c:pt idx="1">
                  <c:v>498</c:v>
                </c:pt>
                <c:pt idx="2">
                  <c:v>508</c:v>
                </c:pt>
                <c:pt idx="3">
                  <c:v>408</c:v>
                </c:pt>
                <c:pt idx="4">
                  <c:v>466</c:v>
                </c:pt>
                <c:pt idx="5">
                  <c:v>519</c:v>
                </c:pt>
                <c:pt idx="6">
                  <c:v>449</c:v>
                </c:pt>
                <c:pt idx="7">
                  <c:v>474</c:v>
                </c:pt>
                <c:pt idx="8">
                  <c:v>482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BFD-433C-8F48-CC9AFAFF2A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7022992"/>
        <c:axId val="1"/>
      </c:lineChart>
      <c:catAx>
        <c:axId val="387022992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0" vert="horz"/>
          <a:lstStyle/>
          <a:p>
            <a:pPr>
              <a:defRPr sz="13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8702299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200" b="1" i="0" u="none" strike="noStrike" baseline="0">
                <a:solidFill>
                  <a:srgbClr val="0033CC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1"/>
        <c:txPr>
          <a:bodyPr/>
          <a:lstStyle/>
          <a:p>
            <a:pPr>
              <a:defRPr sz="1200" b="1" i="0" u="none" strike="noStrike" baseline="0">
                <a:solidFill>
                  <a:srgbClr val="0066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2"/>
        <c:txPr>
          <a:bodyPr/>
          <a:lstStyle/>
          <a:p>
            <a:pPr>
              <a:defRPr sz="1200" b="1" i="0" u="none" strike="noStrike" baseline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ayout>
        <c:manualLayout>
          <c:xMode val="edge"/>
          <c:yMode val="edge"/>
          <c:x val="5.4097097419985758E-2"/>
          <c:y val="0.90932336632076038"/>
          <c:w val="0.90318520907894662"/>
          <c:h val="7.7281497555123979E-2"/>
        </c:manualLayout>
      </c:layout>
      <c:overlay val="0"/>
      <c:spPr>
        <a:noFill/>
        <a:ln w="6350">
          <a:solidFill>
            <a:schemeClr val="tx1"/>
          </a:solidFill>
        </a:ln>
        <a:effectLst/>
      </c:spPr>
      <c:txPr>
        <a:bodyPr/>
        <a:lstStyle/>
        <a:p>
          <a:pPr>
            <a:defRPr sz="120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sz="1500" b="1" i="0" baseline="0" dirty="0">
                <a:effectLst/>
              </a:rPr>
              <a:t>Kriminālprocesu, kas pabeigti uz nereabilitējošiem pamatiem, skaits</a:t>
            </a:r>
            <a:endParaRPr lang="lv-LV" sz="1500" dirty="0">
              <a:effectLst/>
            </a:endParaRP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'27'!$A$2</c:f>
              <c:strCache>
                <c:ptCount val="1"/>
                <c:pt idx="0">
                  <c:v>KPL 379.p. 1.un 2.d.</c:v>
                </c:pt>
              </c:strCache>
            </c:strRef>
          </c:tx>
          <c:spPr>
            <a:solidFill>
              <a:srgbClr val="00FF00"/>
            </a:solidFill>
            <a:ln w="635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'27'!$B$1:$G$1</c:f>
              <c:strCache>
                <c:ptCount val="6"/>
                <c:pt idx="0">
                  <c:v>2013.g.</c:v>
                </c:pt>
                <c:pt idx="1">
                  <c:v>2014.g.</c:v>
                </c:pt>
                <c:pt idx="2">
                  <c:v>2015.g.</c:v>
                </c:pt>
                <c:pt idx="3">
                  <c:v>2016.g.</c:v>
                </c:pt>
                <c:pt idx="4">
                  <c:v>2017.g.</c:v>
                </c:pt>
                <c:pt idx="5">
                  <c:v>2018.g.</c:v>
                </c:pt>
              </c:strCache>
            </c:strRef>
          </c:cat>
          <c:val>
            <c:numRef>
              <c:f>'27'!$B$2:$G$2</c:f>
              <c:numCache>
                <c:formatCode>General</c:formatCode>
                <c:ptCount val="6"/>
                <c:pt idx="0">
                  <c:v>316</c:v>
                </c:pt>
                <c:pt idx="1">
                  <c:v>248</c:v>
                </c:pt>
                <c:pt idx="2">
                  <c:v>250</c:v>
                </c:pt>
                <c:pt idx="3">
                  <c:v>261</c:v>
                </c:pt>
                <c:pt idx="4">
                  <c:v>313</c:v>
                </c:pt>
                <c:pt idx="5">
                  <c:v>312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A6-4A71-BB6C-25397C5B87AD}"/>
            </c:ext>
          </c:extLst>
        </c:ser>
        <c:ser>
          <c:idx val="1"/>
          <c:order val="1"/>
          <c:tx>
            <c:strRef>
              <c:f>'27'!$A$3</c:f>
              <c:strCache>
                <c:ptCount val="1"/>
                <c:pt idx="0">
                  <c:v>KPL 377.p. 9.pkt.</c:v>
                </c:pt>
              </c:strCache>
            </c:strRef>
          </c:tx>
          <c:spPr>
            <a:solidFill>
              <a:schemeClr val="tx2">
                <a:lumMod val="50000"/>
                <a:lumOff val="50000"/>
              </a:schemeClr>
            </a:solidFill>
            <a:ln w="635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'27'!$B$1:$G$1</c:f>
              <c:strCache>
                <c:ptCount val="6"/>
                <c:pt idx="0">
                  <c:v>2013.g.</c:v>
                </c:pt>
                <c:pt idx="1">
                  <c:v>2014.g.</c:v>
                </c:pt>
                <c:pt idx="2">
                  <c:v>2015.g.</c:v>
                </c:pt>
                <c:pt idx="3">
                  <c:v>2016.g.</c:v>
                </c:pt>
                <c:pt idx="4">
                  <c:v>2017.g.</c:v>
                </c:pt>
                <c:pt idx="5">
                  <c:v>2018.g.</c:v>
                </c:pt>
              </c:strCache>
            </c:strRef>
          </c:cat>
          <c:val>
            <c:numRef>
              <c:f>'27'!$B$3:$G$3</c:f>
              <c:numCache>
                <c:formatCode>General</c:formatCode>
                <c:ptCount val="6"/>
                <c:pt idx="0">
                  <c:v>211</c:v>
                </c:pt>
                <c:pt idx="1">
                  <c:v>186</c:v>
                </c:pt>
                <c:pt idx="2">
                  <c:v>174</c:v>
                </c:pt>
                <c:pt idx="3">
                  <c:v>209</c:v>
                </c:pt>
                <c:pt idx="4">
                  <c:v>211</c:v>
                </c:pt>
                <c:pt idx="5">
                  <c:v>201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A6-4A71-BB6C-25397C5B87AD}"/>
            </c:ext>
          </c:extLst>
        </c:ser>
        <c:ser>
          <c:idx val="2"/>
          <c:order val="2"/>
          <c:tx>
            <c:strRef>
              <c:f>'27'!$A$4</c:f>
              <c:strCache>
                <c:ptCount val="1"/>
                <c:pt idx="0">
                  <c:v> KPL 415.p.</c:v>
                </c:pt>
              </c:strCache>
            </c:strRef>
          </c:tx>
          <c:spPr>
            <a:solidFill>
              <a:srgbClr val="0000FF"/>
            </a:solidFill>
            <a:ln w="635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'27'!$B$1:$G$1</c:f>
              <c:strCache>
                <c:ptCount val="6"/>
                <c:pt idx="0">
                  <c:v>2013.g.</c:v>
                </c:pt>
                <c:pt idx="1">
                  <c:v>2014.g.</c:v>
                </c:pt>
                <c:pt idx="2">
                  <c:v>2015.g.</c:v>
                </c:pt>
                <c:pt idx="3">
                  <c:v>2016.g.</c:v>
                </c:pt>
                <c:pt idx="4">
                  <c:v>2017.g.</c:v>
                </c:pt>
                <c:pt idx="5">
                  <c:v>2018.g.</c:v>
                </c:pt>
              </c:strCache>
            </c:strRef>
          </c:cat>
          <c:val>
            <c:numRef>
              <c:f>'27'!$B$4:$G$4</c:f>
              <c:numCache>
                <c:formatCode>General</c:formatCode>
                <c:ptCount val="6"/>
                <c:pt idx="0">
                  <c:v>551</c:v>
                </c:pt>
                <c:pt idx="1">
                  <c:v>455</c:v>
                </c:pt>
                <c:pt idx="2">
                  <c:v>416</c:v>
                </c:pt>
                <c:pt idx="3">
                  <c:v>492</c:v>
                </c:pt>
                <c:pt idx="4">
                  <c:v>504</c:v>
                </c:pt>
                <c:pt idx="5">
                  <c:v>427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9A6-4A71-BB6C-25397C5B87AD}"/>
            </c:ext>
          </c:extLst>
        </c:ser>
        <c:ser>
          <c:idx val="3"/>
          <c:order val="3"/>
          <c:tx>
            <c:strRef>
              <c:f>'27'!$A$5</c:f>
              <c:strCache>
                <c:ptCount val="1"/>
                <c:pt idx="0">
                  <c:v>KPL 421.p.</c:v>
                </c:pt>
              </c:strCache>
            </c:strRef>
          </c:tx>
          <c:spPr>
            <a:solidFill>
              <a:srgbClr val="FF9900"/>
            </a:solidFill>
            <a:ln w="635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'27'!$B$1:$G$1</c:f>
              <c:strCache>
                <c:ptCount val="6"/>
                <c:pt idx="0">
                  <c:v>2013.g.</c:v>
                </c:pt>
                <c:pt idx="1">
                  <c:v>2014.g.</c:v>
                </c:pt>
                <c:pt idx="2">
                  <c:v>2015.g.</c:v>
                </c:pt>
                <c:pt idx="3">
                  <c:v>2016.g.</c:v>
                </c:pt>
                <c:pt idx="4">
                  <c:v>2017.g.</c:v>
                </c:pt>
                <c:pt idx="5">
                  <c:v>2018.g.</c:v>
                </c:pt>
              </c:strCache>
            </c:strRef>
          </c:cat>
          <c:val>
            <c:numRef>
              <c:f>'27'!$B$5:$G$5</c:f>
              <c:numCache>
                <c:formatCode>General</c:formatCode>
                <c:ptCount val="6"/>
                <c:pt idx="0">
                  <c:v>1553</c:v>
                </c:pt>
                <c:pt idx="1">
                  <c:v>1512</c:v>
                </c:pt>
                <c:pt idx="2">
                  <c:v>1572</c:v>
                </c:pt>
                <c:pt idx="3">
                  <c:v>1709</c:v>
                </c:pt>
                <c:pt idx="4">
                  <c:v>1735</c:v>
                </c:pt>
                <c:pt idx="5">
                  <c:v>1592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9A6-4A71-BB6C-25397C5B87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0"/>
        <c:overlap val="100"/>
        <c:axId val="398284992"/>
        <c:axId val="1"/>
      </c:barChart>
      <c:catAx>
        <c:axId val="398284992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9828499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overlay val="0"/>
      <c:spPr>
        <a:noFill/>
        <a:ln w="6350"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sz="1500" b="1"/>
              <a:t>Valsts apsūdzības uzturēšana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'28'!$A$2</c:f>
              <c:strCache>
                <c:ptCount val="1"/>
                <c:pt idx="0">
                  <c:v>Izskatītās krimināllietas apelācijas instances tiesā (t.sk. sniegts rakstveida viedoklis)</c:v>
                </c:pt>
              </c:strCache>
            </c:strRef>
          </c:tx>
          <c:spPr>
            <a:solidFill>
              <a:srgbClr val="0000FF"/>
            </a:solidFill>
            <a:ln w="635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'28'!$B$1:$J$1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'28'!$B$2:$J$2</c:f>
              <c:numCache>
                <c:formatCode>General</c:formatCode>
                <c:ptCount val="9"/>
                <c:pt idx="0">
                  <c:v>1469</c:v>
                </c:pt>
                <c:pt idx="1">
                  <c:v>1516</c:v>
                </c:pt>
                <c:pt idx="2">
                  <c:v>1579</c:v>
                </c:pt>
                <c:pt idx="3">
                  <c:v>1629</c:v>
                </c:pt>
                <c:pt idx="4">
                  <c:v>1477</c:v>
                </c:pt>
                <c:pt idx="5">
                  <c:v>1396</c:v>
                </c:pt>
                <c:pt idx="6">
                  <c:v>1378</c:v>
                </c:pt>
                <c:pt idx="7">
                  <c:v>1339</c:v>
                </c:pt>
                <c:pt idx="8">
                  <c:v>1116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47-4FFB-AC47-E1037D8F5CD8}"/>
            </c:ext>
          </c:extLst>
        </c:ser>
        <c:ser>
          <c:idx val="1"/>
          <c:order val="1"/>
          <c:tx>
            <c:strRef>
              <c:f>'28'!$A$3</c:f>
              <c:strCache>
                <c:ptCount val="1"/>
                <c:pt idx="0">
                  <c:v>Izskatītās krimināllietas 1.instances tiesā </c:v>
                </c:pt>
              </c:strCache>
            </c:strRef>
          </c:tx>
          <c:spPr>
            <a:solidFill>
              <a:srgbClr val="FFC000"/>
            </a:solidFill>
            <a:ln w="635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-540000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'28'!$B$1:$J$1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'28'!$B$3:$J$3</c:f>
              <c:numCache>
                <c:formatCode>General</c:formatCode>
                <c:ptCount val="9"/>
                <c:pt idx="0">
                  <c:v>8612</c:v>
                </c:pt>
                <c:pt idx="1">
                  <c:v>8378</c:v>
                </c:pt>
                <c:pt idx="2">
                  <c:v>8348</c:v>
                </c:pt>
                <c:pt idx="3">
                  <c:v>8007</c:v>
                </c:pt>
                <c:pt idx="4">
                  <c:v>8425</c:v>
                </c:pt>
                <c:pt idx="5">
                  <c:v>8930</c:v>
                </c:pt>
                <c:pt idx="6">
                  <c:v>8677</c:v>
                </c:pt>
                <c:pt idx="7">
                  <c:v>8577</c:v>
                </c:pt>
                <c:pt idx="8">
                  <c:v>8321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47-4FFB-AC47-E1037D8F5C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398283352"/>
        <c:axId val="1"/>
      </c:barChart>
      <c:catAx>
        <c:axId val="398283352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9828335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ayout>
        <c:manualLayout>
          <c:xMode val="edge"/>
          <c:yMode val="edge"/>
          <c:x val="0.14671981321905289"/>
          <c:y val="0.90997439030990879"/>
          <c:w val="0.70005772903450425"/>
          <c:h val="7.6458741051564069E-2"/>
        </c:manualLayout>
      </c:layout>
      <c:overlay val="0"/>
      <c:spPr>
        <a:noFill/>
        <a:ln w="6350"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2585933738369851"/>
          <c:y val="0.38137778854543802"/>
          <c:w val="0.58837994050318565"/>
          <c:h val="0.36352063456672185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ln w="6350">
      <a:noFill/>
    </a:ln>
  </c:spPr>
  <c:txPr>
    <a:bodyPr/>
    <a:lstStyle/>
    <a:p>
      <a:pPr>
        <a:defRPr sz="1975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5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lv-LV" sz="1500"/>
              <a:t>Starptautiskās sadarbības nodaļas darbs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1.1269048079228265E-2"/>
          <c:y val="8.8120567375886527E-2"/>
          <c:w val="0.97746190384154352"/>
          <c:h val="0.68403199206398402"/>
        </c:manualLayout>
      </c:layout>
      <c:lineChart>
        <c:grouping val="standard"/>
        <c:varyColors val="0"/>
        <c:ser>
          <c:idx val="0"/>
          <c:order val="0"/>
          <c:tx>
            <c:strRef>
              <c:f>'27.'!$A$2</c:f>
              <c:strCache>
                <c:ptCount val="1"/>
                <c:pt idx="0">
                  <c:v>No ārvalstīm saņemtie lūgumi par tiesiskās palīdzības sniegšanu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square"/>
            <c:size val="8"/>
            <c:spPr>
              <a:solidFill>
                <a:srgbClr val="FFFF00"/>
              </a:solidFill>
              <a:ln>
                <a:solidFill>
                  <a:srgbClr val="0000FF"/>
                </a:solidFill>
                <a:prstDash val="solid"/>
              </a:ln>
            </c:spPr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0000FF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'27.'!$B$1:$J$1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'27.'!$B$2:$J$2</c:f>
              <c:numCache>
                <c:formatCode>General</c:formatCode>
                <c:ptCount val="9"/>
                <c:pt idx="0">
                  <c:v>492</c:v>
                </c:pt>
                <c:pt idx="1">
                  <c:v>526</c:v>
                </c:pt>
                <c:pt idx="2">
                  <c:v>516</c:v>
                </c:pt>
                <c:pt idx="3">
                  <c:v>565</c:v>
                </c:pt>
                <c:pt idx="4">
                  <c:v>688</c:v>
                </c:pt>
                <c:pt idx="5">
                  <c:v>752</c:v>
                </c:pt>
                <c:pt idx="6">
                  <c:v>755</c:v>
                </c:pt>
                <c:pt idx="7">
                  <c:v>812</c:v>
                </c:pt>
                <c:pt idx="8">
                  <c:v>772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B4C-4003-B216-A9D0B6471D18}"/>
            </c:ext>
          </c:extLst>
        </c:ser>
        <c:ser>
          <c:idx val="1"/>
          <c:order val="1"/>
          <c:tx>
            <c:strRef>
              <c:f>'27.'!$A$3</c:f>
              <c:strCache>
                <c:ptCount val="1"/>
                <c:pt idx="0">
                  <c:v>Ārvalstīm nosūtītie lūgumi par tiesiskās palīdzības sniegšanu</c:v>
                </c:pt>
              </c:strCache>
            </c:strRef>
          </c:tx>
          <c:spPr>
            <a:ln w="38100">
              <a:solidFill>
                <a:srgbClr val="008000"/>
              </a:solidFill>
              <a:prstDash val="solid"/>
            </a:ln>
          </c:spPr>
          <c:marker>
            <c:symbol val="diamond"/>
            <c:size val="9"/>
            <c:spPr>
              <a:solidFill>
                <a:srgbClr val="FFFF00"/>
              </a:solidFill>
              <a:ln>
                <a:solidFill>
                  <a:srgbClr val="008000"/>
                </a:solidFill>
                <a:prstDash val="solid"/>
              </a:ln>
            </c:spPr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008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'27.'!$B$1:$J$1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'27.'!$B$3:$J$3</c:f>
              <c:numCache>
                <c:formatCode>General</c:formatCode>
                <c:ptCount val="9"/>
                <c:pt idx="0">
                  <c:v>255</c:v>
                </c:pt>
                <c:pt idx="1">
                  <c:v>289</c:v>
                </c:pt>
                <c:pt idx="2">
                  <c:v>356</c:v>
                </c:pt>
                <c:pt idx="3">
                  <c:v>338</c:v>
                </c:pt>
                <c:pt idx="4">
                  <c:v>300</c:v>
                </c:pt>
                <c:pt idx="5">
                  <c:v>295</c:v>
                </c:pt>
                <c:pt idx="6">
                  <c:v>392</c:v>
                </c:pt>
                <c:pt idx="7">
                  <c:v>403</c:v>
                </c:pt>
                <c:pt idx="8">
                  <c:v>358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B4C-4003-B216-A9D0B6471D18}"/>
            </c:ext>
          </c:extLst>
        </c:ser>
        <c:ser>
          <c:idx val="2"/>
          <c:order val="2"/>
          <c:tx>
            <c:strRef>
              <c:f>'27.'!$A$4</c:f>
              <c:strCache>
                <c:ptCount val="1"/>
                <c:pt idx="0">
                  <c:v>Starptautiskajā meklēšanā izsludinātās personas </c:v>
                </c:pt>
              </c:strCache>
            </c:strRef>
          </c:tx>
          <c:spPr>
            <a:ln w="38100" cap="rnd">
              <a:solidFill>
                <a:schemeClr val="bg2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triangle"/>
            <c:size val="9"/>
            <c:spPr>
              <a:solidFill>
                <a:srgbClr val="00B0F0"/>
              </a:solidFill>
              <a:ln w="9525">
                <a:solidFill>
                  <a:srgbClr val="C00000"/>
                </a:solidFill>
              </a:ln>
              <a:effectLst/>
            </c:spPr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chemeClr val="tx2">
                        <a:lumMod val="50000"/>
                        <a:lumOff val="50000"/>
                      </a:schemeClr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'27.'!$B$1:$J$1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'27.'!$B$4:$J$4</c:f>
              <c:numCache>
                <c:formatCode>General</c:formatCode>
                <c:ptCount val="9"/>
                <c:pt idx="0">
                  <c:v>125</c:v>
                </c:pt>
                <c:pt idx="1">
                  <c:v>197</c:v>
                </c:pt>
                <c:pt idx="2">
                  <c:v>214</c:v>
                </c:pt>
                <c:pt idx="3">
                  <c:v>46</c:v>
                </c:pt>
                <c:pt idx="4">
                  <c:v>185</c:v>
                </c:pt>
                <c:pt idx="5">
                  <c:v>166</c:v>
                </c:pt>
                <c:pt idx="6">
                  <c:v>114</c:v>
                </c:pt>
                <c:pt idx="7">
                  <c:v>144</c:v>
                </c:pt>
                <c:pt idx="8">
                  <c:v>169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B4C-4003-B216-A9D0B6471D18}"/>
            </c:ext>
          </c:extLst>
        </c:ser>
        <c:ser>
          <c:idx val="3"/>
          <c:order val="3"/>
          <c:tx>
            <c:strRef>
              <c:f>'27.'!$A$5</c:f>
              <c:strCache>
                <c:ptCount val="1"/>
                <c:pt idx="0">
                  <c:v>Ārvalstīm nosūtītie Eiropas apcietinājuma lēmumi</c:v>
                </c:pt>
              </c:strCache>
            </c:strRef>
          </c:tx>
          <c:spPr>
            <a:ln w="38100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9"/>
            <c:spPr>
              <a:solidFill>
                <a:srgbClr val="3366FF"/>
              </a:solidFill>
              <a:ln w="9525">
                <a:solidFill>
                  <a:srgbClr val="C00000"/>
                </a:solidFill>
              </a:ln>
              <a:effectLst/>
            </c:spPr>
          </c:marker>
          <c:dLbls>
            <c:dLbl>
              <c:idx val="3"/>
              <c:layout>
                <c:manualLayout>
                  <c:x val="-2.3562555074750007E-2"/>
                  <c:y val="-2.296099290780141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C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lv-LV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B4C-4003-B216-A9D0B6471D18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C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'27.'!$B$1:$J$1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'27.'!$B$5:$J$5</c:f>
              <c:numCache>
                <c:formatCode>General</c:formatCode>
                <c:ptCount val="9"/>
                <c:pt idx="0">
                  <c:v>108</c:v>
                </c:pt>
                <c:pt idx="1">
                  <c:v>155</c:v>
                </c:pt>
                <c:pt idx="2">
                  <c:v>183</c:v>
                </c:pt>
                <c:pt idx="3">
                  <c:v>140</c:v>
                </c:pt>
                <c:pt idx="4">
                  <c:v>109</c:v>
                </c:pt>
                <c:pt idx="5">
                  <c:v>86</c:v>
                </c:pt>
                <c:pt idx="6">
                  <c:v>112</c:v>
                </c:pt>
                <c:pt idx="7">
                  <c:v>112</c:v>
                </c:pt>
                <c:pt idx="8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AB4C-4003-B216-A9D0B6471D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3402176"/>
        <c:axId val="1"/>
      </c:lineChart>
      <c:catAx>
        <c:axId val="333402176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0" vert="horz"/>
          <a:lstStyle/>
          <a:p>
            <a:pPr>
              <a:defRPr sz="13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3340217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100" b="1" i="0" u="none" strike="noStrike" baseline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1"/>
        <c:txPr>
          <a:bodyPr/>
          <a:lstStyle/>
          <a:p>
            <a:pPr>
              <a:defRPr sz="1100" b="1" i="0" u="none" strike="noStrike" baseline="0">
                <a:solidFill>
                  <a:srgbClr val="008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2"/>
        <c:txPr>
          <a:bodyPr/>
          <a:lstStyle/>
          <a:p>
            <a:pPr>
              <a:defRPr sz="1100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3"/>
        <c:txPr>
          <a:bodyPr/>
          <a:lstStyle/>
          <a:p>
            <a:pPr>
              <a:defRPr sz="1100" b="1" i="0" u="none" strike="noStrike" baseline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ayout>
        <c:manualLayout>
          <c:xMode val="edge"/>
          <c:yMode val="edge"/>
          <c:x val="0.23390043880283221"/>
          <c:y val="0.84751204727040752"/>
          <c:w val="0.59071970878252822"/>
          <c:h val="0.13988967120923426"/>
        </c:manualLayout>
      </c:layout>
      <c:overlay val="0"/>
      <c:spPr>
        <a:noFill/>
        <a:ln w="6350">
          <a:solidFill>
            <a:schemeClr val="tx1"/>
          </a:solidFill>
        </a:ln>
        <a:effectLst/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884564901574223E-2"/>
          <c:y val="1.3460630469980065E-2"/>
          <c:w val="0.89356507642091154"/>
          <c:h val="0.98653939511891553"/>
        </c:manualLayout>
      </c:layout>
      <c:barChart>
        <c:barDir val="bar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90479040"/>
        <c:axId val="190479600"/>
      </c:barChart>
      <c:catAx>
        <c:axId val="190479040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904796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04796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90479040"/>
        <c:crosses val="autoZero"/>
        <c:crossBetween val="between"/>
      </c:valAx>
      <c:spPr>
        <a:solidFill>
          <a:schemeClr val="bg1"/>
        </a:solidFill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>
      <a:noFill/>
    </a:ln>
  </c:spPr>
  <c:txPr>
    <a:bodyPr/>
    <a:lstStyle/>
    <a:p>
      <a:pPr>
        <a:defRPr sz="1975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sz="1500" b="1" dirty="0"/>
              <a:t>Prokuroru piedalīšanās civillietu izskatīšanā tiesā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'31'!$A$3</c:f>
              <c:strCache>
                <c:ptCount val="1"/>
                <c:pt idx="0">
                  <c:v>apelācijas instances tiesā</c:v>
                </c:pt>
              </c:strCache>
            </c:strRef>
          </c:tx>
          <c:spPr>
            <a:solidFill>
              <a:srgbClr val="00CC00"/>
            </a:solidFill>
            <a:ln w="635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rgbClr val="0066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'31'!$B$1:$I$1</c:f>
              <c:strCache>
                <c:ptCount val="8"/>
                <c:pt idx="0">
                  <c:v>2011.g.</c:v>
                </c:pt>
                <c:pt idx="1">
                  <c:v>2012.g.</c:v>
                </c:pt>
                <c:pt idx="2">
                  <c:v>2013.g.</c:v>
                </c:pt>
                <c:pt idx="3">
                  <c:v>2014.g.</c:v>
                </c:pt>
                <c:pt idx="4">
                  <c:v>2015.g.</c:v>
                </c:pt>
                <c:pt idx="5">
                  <c:v>2016.g.</c:v>
                </c:pt>
                <c:pt idx="6">
                  <c:v>2017.g.</c:v>
                </c:pt>
                <c:pt idx="7">
                  <c:v>2018.g.</c:v>
                </c:pt>
              </c:strCache>
            </c:strRef>
          </c:cat>
          <c:val>
            <c:numRef>
              <c:f>'31'!$B$3:$I$3</c:f>
              <c:numCache>
                <c:formatCode>General</c:formatCode>
                <c:ptCount val="8"/>
                <c:pt idx="0">
                  <c:v>144</c:v>
                </c:pt>
                <c:pt idx="1">
                  <c:v>184</c:v>
                </c:pt>
                <c:pt idx="2">
                  <c:v>158</c:v>
                </c:pt>
                <c:pt idx="3">
                  <c:v>154</c:v>
                </c:pt>
                <c:pt idx="4">
                  <c:v>56</c:v>
                </c:pt>
                <c:pt idx="5">
                  <c:v>27</c:v>
                </c:pt>
                <c:pt idx="6">
                  <c:v>19</c:v>
                </c:pt>
                <c:pt idx="7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28-4B5B-BABB-67AA7855C5E5}"/>
            </c:ext>
          </c:extLst>
        </c:ser>
        <c:ser>
          <c:idx val="2"/>
          <c:order val="2"/>
          <c:tx>
            <c:strRef>
              <c:f>'31'!$A$4</c:f>
              <c:strCache>
                <c:ptCount val="1"/>
                <c:pt idx="0">
                  <c:v>kasācijas instances tiesā</c:v>
                </c:pt>
              </c:strCache>
            </c:strRef>
          </c:tx>
          <c:spPr>
            <a:solidFill>
              <a:srgbClr val="FF0000"/>
            </a:solidFill>
            <a:ln w="6350"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1.3186489143989193E-2"/>
                  <c:y val="2.28179278482747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928-4B5B-BABB-67AA7855C5E5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'31'!$B$1:$I$1</c:f>
              <c:strCache>
                <c:ptCount val="8"/>
                <c:pt idx="0">
                  <c:v>2011.g.</c:v>
                </c:pt>
                <c:pt idx="1">
                  <c:v>2012.g.</c:v>
                </c:pt>
                <c:pt idx="2">
                  <c:v>2013.g.</c:v>
                </c:pt>
                <c:pt idx="3">
                  <c:v>2014.g.</c:v>
                </c:pt>
                <c:pt idx="4">
                  <c:v>2015.g.</c:v>
                </c:pt>
                <c:pt idx="5">
                  <c:v>2016.g.</c:v>
                </c:pt>
                <c:pt idx="6">
                  <c:v>2017.g.</c:v>
                </c:pt>
                <c:pt idx="7">
                  <c:v>2018.g.</c:v>
                </c:pt>
              </c:strCache>
            </c:strRef>
          </c:cat>
          <c:val>
            <c:numRef>
              <c:f>'31'!$B$4:$I$4</c:f>
              <c:numCache>
                <c:formatCode>General</c:formatCode>
                <c:ptCount val="8"/>
                <c:pt idx="0">
                  <c:v>138</c:v>
                </c:pt>
                <c:pt idx="1">
                  <c:v>48</c:v>
                </c:pt>
                <c:pt idx="2">
                  <c:v>11</c:v>
                </c:pt>
                <c:pt idx="3">
                  <c:v>14</c:v>
                </c:pt>
                <c:pt idx="4">
                  <c:v>11</c:v>
                </c:pt>
                <c:pt idx="5">
                  <c:v>2</c:v>
                </c:pt>
                <c:pt idx="6">
                  <c:v>14</c:v>
                </c:pt>
                <c:pt idx="7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28-4B5B-BABB-67AA7855C5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44648328"/>
        <c:axId val="1"/>
      </c:barChart>
      <c:lineChart>
        <c:grouping val="standard"/>
        <c:varyColors val="0"/>
        <c:ser>
          <c:idx val="0"/>
          <c:order val="0"/>
          <c:tx>
            <c:strRef>
              <c:f>'31'!$A$2</c:f>
              <c:strCache>
                <c:ptCount val="1"/>
                <c:pt idx="0">
                  <c:v>1.instances tiesā</c:v>
                </c:pt>
              </c:strCache>
            </c:strRef>
          </c:tx>
          <c:spPr>
            <a:ln w="38100">
              <a:solidFill>
                <a:srgbClr val="0033CC"/>
              </a:solidFill>
              <a:prstDash val="solid"/>
            </a:ln>
          </c:spPr>
          <c:marker>
            <c:symbol val="diamond"/>
            <c:size val="9"/>
            <c:spPr>
              <a:solidFill>
                <a:srgbClr val="FFFF00"/>
              </a:solidFill>
              <a:ln>
                <a:solidFill>
                  <a:srgbClr val="0000FF"/>
                </a:solidFill>
                <a:prstDash val="solid"/>
              </a:ln>
            </c:spPr>
          </c:marker>
          <c:dLbls>
            <c:dLbl>
              <c:idx val="4"/>
              <c:layout>
                <c:manualLayout>
                  <c:x val="-6.6756601291445297E-2"/>
                  <c:y val="-3.8904566981308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107-4E3B-8BDE-09AABBEDF187}"/>
                </c:ext>
              </c:extLst>
            </c:dLbl>
            <c:dLbl>
              <c:idx val="7"/>
              <c:layout>
                <c:manualLayout>
                  <c:x val="-1.5144343781373894E-2"/>
                  <c:y val="-3.54654186167446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928-4B5B-BABB-67AA7855C5E5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rgbClr val="0000FF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'31'!$B$1:$I$1</c:f>
              <c:strCache>
                <c:ptCount val="8"/>
                <c:pt idx="0">
                  <c:v>2011.g.</c:v>
                </c:pt>
                <c:pt idx="1">
                  <c:v>2012.g.</c:v>
                </c:pt>
                <c:pt idx="2">
                  <c:v>2013.g.</c:v>
                </c:pt>
                <c:pt idx="3">
                  <c:v>2014.g.</c:v>
                </c:pt>
                <c:pt idx="4">
                  <c:v>2015.g.</c:v>
                </c:pt>
                <c:pt idx="5">
                  <c:v>2016.g.</c:v>
                </c:pt>
                <c:pt idx="6">
                  <c:v>2017.g.</c:v>
                </c:pt>
                <c:pt idx="7">
                  <c:v>2018.g.</c:v>
                </c:pt>
              </c:strCache>
            </c:strRef>
          </c:cat>
          <c:val>
            <c:numRef>
              <c:f>'31'!$B$2:$I$2</c:f>
              <c:numCache>
                <c:formatCode>General</c:formatCode>
                <c:ptCount val="8"/>
                <c:pt idx="0">
                  <c:v>696</c:v>
                </c:pt>
                <c:pt idx="1">
                  <c:v>524</c:v>
                </c:pt>
                <c:pt idx="2">
                  <c:v>701</c:v>
                </c:pt>
                <c:pt idx="3">
                  <c:v>858</c:v>
                </c:pt>
                <c:pt idx="4">
                  <c:v>1034</c:v>
                </c:pt>
                <c:pt idx="5">
                  <c:v>1542</c:v>
                </c:pt>
                <c:pt idx="6">
                  <c:v>1236</c:v>
                </c:pt>
                <c:pt idx="7">
                  <c:v>598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928-4B5B-BABB-67AA7855C5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4648328"/>
        <c:axId val="1"/>
      </c:lineChart>
      <c:catAx>
        <c:axId val="344648328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4464832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33CC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ayout>
        <c:manualLayout>
          <c:xMode val="edge"/>
          <c:yMode val="edge"/>
          <c:x val="0.14892646922927569"/>
          <c:y val="0.94259674127649962"/>
          <c:w val="0.7384099066874189"/>
          <c:h val="4.3712502014535561E-2"/>
        </c:manualLayout>
      </c:layout>
      <c:overlay val="0"/>
      <c:spPr>
        <a:noFill/>
        <a:ln w="6350"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5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lv-LV" sz="1500" dirty="0"/>
              <a:t>Prokuroru darbs ar sūdzībām un iesniegumiem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stacked"/>
        <c:varyColors val="0"/>
        <c:ser>
          <c:idx val="1"/>
          <c:order val="1"/>
          <c:tx>
            <c:strRef>
              <c:f>'29'!$A$3</c:f>
              <c:strCache>
                <c:ptCount val="1"/>
                <c:pt idx="0">
                  <c:v>KPL kārtībā izlemtās sūdzības un iesniegumi</c:v>
                </c:pt>
              </c:strCache>
            </c:strRef>
          </c:tx>
          <c:spPr>
            <a:solidFill>
              <a:srgbClr val="0000FF"/>
            </a:solidFill>
            <a:ln w="635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 algn="ctr">
                  <a:defRPr sz="1400" b="1" i="0" u="none" strike="noStrike" baseline="0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'29'!$B$1:$J$1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'29'!$B$3:$J$3</c:f>
              <c:numCache>
                <c:formatCode>General</c:formatCode>
                <c:ptCount val="9"/>
                <c:pt idx="0">
                  <c:v>9130</c:v>
                </c:pt>
                <c:pt idx="1">
                  <c:v>9384</c:v>
                </c:pt>
                <c:pt idx="2">
                  <c:v>10094</c:v>
                </c:pt>
                <c:pt idx="3">
                  <c:v>10087</c:v>
                </c:pt>
                <c:pt idx="4">
                  <c:v>9684</c:v>
                </c:pt>
                <c:pt idx="5">
                  <c:v>10113</c:v>
                </c:pt>
                <c:pt idx="6">
                  <c:v>10193</c:v>
                </c:pt>
                <c:pt idx="7">
                  <c:v>8335</c:v>
                </c:pt>
                <c:pt idx="8">
                  <c:v>8878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A2-430D-8ABE-69056E181CA3}"/>
            </c:ext>
          </c:extLst>
        </c:ser>
        <c:ser>
          <c:idx val="2"/>
          <c:order val="2"/>
          <c:tx>
            <c:strRef>
              <c:f>'29'!$A$4</c:f>
              <c:strCache>
                <c:ptCount val="1"/>
                <c:pt idx="0">
                  <c:v>Citos jautājumos izskatītās sūdzības un iesniegumi</c:v>
                </c:pt>
              </c:strCache>
            </c:strRef>
          </c:tx>
          <c:spPr>
            <a:solidFill>
              <a:srgbClr val="FFC000"/>
            </a:solidFill>
            <a:ln w="635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 algn="ctr">
                  <a:defRPr sz="14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'29'!$B$1:$J$1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'29'!$B$4:$J$4</c:f>
              <c:numCache>
                <c:formatCode>General</c:formatCode>
                <c:ptCount val="9"/>
                <c:pt idx="0">
                  <c:v>3924</c:v>
                </c:pt>
                <c:pt idx="1">
                  <c:v>3643</c:v>
                </c:pt>
                <c:pt idx="2">
                  <c:v>3569</c:v>
                </c:pt>
                <c:pt idx="3">
                  <c:v>3665</c:v>
                </c:pt>
                <c:pt idx="4">
                  <c:v>3282</c:v>
                </c:pt>
                <c:pt idx="5">
                  <c:v>3609</c:v>
                </c:pt>
                <c:pt idx="6">
                  <c:v>3195</c:v>
                </c:pt>
                <c:pt idx="7">
                  <c:v>1944</c:v>
                </c:pt>
                <c:pt idx="8">
                  <c:v>1632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A2-430D-8ABE-69056E181C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overlap val="100"/>
        <c:axId val="387513352"/>
        <c:axId val="1"/>
      </c:barChart>
      <c:lineChart>
        <c:grouping val="standard"/>
        <c:varyColors val="0"/>
        <c:ser>
          <c:idx val="0"/>
          <c:order val="0"/>
          <c:tx>
            <c:strRef>
              <c:f>'29'!$A$2</c:f>
              <c:strCache>
                <c:ptCount val="1"/>
                <c:pt idx="0">
                  <c:v>Kopā pārbaudītās sūdzības un iesniegumi 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diamond"/>
            <c:size val="10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dLbls>
            <c:dLbl>
              <c:idx val="7"/>
              <c:layout>
                <c:manualLayout>
                  <c:x val="-3.3325397191117663E-2"/>
                  <c:y val="-4.14132958503907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2A2-430D-8ABE-69056E181CA3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 i="0" u="none" strike="noStrike" baseline="0">
                    <a:solidFill>
                      <a:srgbClr val="FF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'29'!$B$1:$J$1</c:f>
              <c:strCache>
                <c:ptCount val="9"/>
                <c:pt idx="0">
                  <c:v>2010.g.</c:v>
                </c:pt>
                <c:pt idx="1">
                  <c:v>2011.g.</c:v>
                </c:pt>
                <c:pt idx="2">
                  <c:v>2012.g.</c:v>
                </c:pt>
                <c:pt idx="3">
                  <c:v>2013.g.</c:v>
                </c:pt>
                <c:pt idx="4">
                  <c:v>2014.g.</c:v>
                </c:pt>
                <c:pt idx="5">
                  <c:v>2015.g.</c:v>
                </c:pt>
                <c:pt idx="6">
                  <c:v>2016.g.</c:v>
                </c:pt>
                <c:pt idx="7">
                  <c:v>2017.g.</c:v>
                </c:pt>
                <c:pt idx="8">
                  <c:v>2018.g.</c:v>
                </c:pt>
              </c:strCache>
            </c:strRef>
          </c:cat>
          <c:val>
            <c:numRef>
              <c:f>'29'!$B$2:$J$2</c:f>
              <c:numCache>
                <c:formatCode>General</c:formatCode>
                <c:ptCount val="9"/>
                <c:pt idx="0">
                  <c:v>13054</c:v>
                </c:pt>
                <c:pt idx="1">
                  <c:v>13027</c:v>
                </c:pt>
                <c:pt idx="2">
                  <c:v>13663</c:v>
                </c:pt>
                <c:pt idx="3">
                  <c:v>13752</c:v>
                </c:pt>
                <c:pt idx="4">
                  <c:v>12966</c:v>
                </c:pt>
                <c:pt idx="5">
                  <c:v>13722</c:v>
                </c:pt>
                <c:pt idx="6">
                  <c:v>13388</c:v>
                </c:pt>
                <c:pt idx="7">
                  <c:v>10279</c:v>
                </c:pt>
                <c:pt idx="8">
                  <c:v>10510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2A2-430D-8ABE-69056E181C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7513352"/>
        <c:axId val="1"/>
      </c:lineChart>
      <c:catAx>
        <c:axId val="387513352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0" vert="horz"/>
          <a:lstStyle/>
          <a:p>
            <a:pPr>
              <a:defRPr sz="13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8751335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100" b="1" i="0" u="none" strike="noStrike" baseline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1"/>
        <c:txPr>
          <a:bodyPr/>
          <a:lstStyle/>
          <a:p>
            <a:pPr>
              <a:defRPr sz="1100" b="1" i="0" u="none" strike="noStrike" baseline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2"/>
        <c:txPr>
          <a:bodyPr/>
          <a:lstStyle/>
          <a:p>
            <a:pPr>
              <a:defRPr sz="1100" b="1" i="0" u="none" strike="noStrike" baseline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ayout>
        <c:manualLayout>
          <c:xMode val="edge"/>
          <c:yMode val="edge"/>
          <c:x val="5.6072172813336825E-2"/>
          <c:y val="0.90932336632076038"/>
          <c:w val="0.8699737339293121"/>
          <c:h val="7.7281497555123979E-2"/>
        </c:manualLayout>
      </c:layout>
      <c:overlay val="0"/>
      <c:spPr>
        <a:noFill/>
        <a:ln w="6350">
          <a:solidFill>
            <a:schemeClr val="tx1"/>
          </a:solidFill>
        </a:ln>
        <a:effectLst/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sz="1500" dirty="0"/>
              <a:t>Prokurora amata vienības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'33'!$A$2</c:f>
              <c:strCache>
                <c:ptCount val="1"/>
                <c:pt idx="0">
                  <c:v>Prokuroru štata vienības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diamond"/>
            <c:size val="9"/>
            <c:spPr>
              <a:solidFill>
                <a:srgbClr val="FFFF00"/>
              </a:solidFill>
              <a:ln>
                <a:solidFill>
                  <a:srgbClr val="0000FF"/>
                </a:solidFill>
                <a:prstDash val="solid"/>
              </a:ln>
            </c:spPr>
          </c:marker>
          <c:dLbls>
            <c:dLbl>
              <c:idx val="1"/>
              <c:layout>
                <c:manualLayout>
                  <c:x val="-2.2970531572724343E-2"/>
                  <c:y val="-4.7597097473500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4A2-44C2-8C49-0FCE0B4DD3D8}"/>
                </c:ext>
              </c:extLst>
            </c:dLbl>
            <c:dLbl>
              <c:idx val="2"/>
              <c:layout>
                <c:manualLayout>
                  <c:x val="-2.6252036083113564E-2"/>
                  <c:y val="-3.8552518381148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A2-44C2-8C49-0FCE0B4DD3D8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FF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'33'!$B$1:$O$1</c:f>
              <c:strCache>
                <c:ptCount val="14"/>
                <c:pt idx="0">
                  <c:v>2005.g.</c:v>
                </c:pt>
                <c:pt idx="1">
                  <c:v>2006.g.</c:v>
                </c:pt>
                <c:pt idx="2">
                  <c:v>2007.g.</c:v>
                </c:pt>
                <c:pt idx="3">
                  <c:v>2008.g.</c:v>
                </c:pt>
                <c:pt idx="4">
                  <c:v>2009.g.</c:v>
                </c:pt>
                <c:pt idx="5">
                  <c:v>2010.g.</c:v>
                </c:pt>
                <c:pt idx="6">
                  <c:v>2011.g.</c:v>
                </c:pt>
                <c:pt idx="7">
                  <c:v>2012.g.</c:v>
                </c:pt>
                <c:pt idx="8">
                  <c:v>2013.g.</c:v>
                </c:pt>
                <c:pt idx="9">
                  <c:v>2014.g.</c:v>
                </c:pt>
                <c:pt idx="10">
                  <c:v>2015.g.</c:v>
                </c:pt>
                <c:pt idx="11">
                  <c:v>2016.g.</c:v>
                </c:pt>
                <c:pt idx="12">
                  <c:v>2017.g.</c:v>
                </c:pt>
                <c:pt idx="13">
                  <c:v>2018.g.</c:v>
                </c:pt>
              </c:strCache>
            </c:strRef>
          </c:cat>
          <c:val>
            <c:numRef>
              <c:f>'33'!$B$2:$O$2</c:f>
              <c:numCache>
                <c:formatCode>General</c:formatCode>
                <c:ptCount val="14"/>
                <c:pt idx="0">
                  <c:v>605</c:v>
                </c:pt>
                <c:pt idx="1">
                  <c:v>574</c:v>
                </c:pt>
                <c:pt idx="2">
                  <c:v>549</c:v>
                </c:pt>
                <c:pt idx="3">
                  <c:v>533</c:v>
                </c:pt>
                <c:pt idx="4">
                  <c:v>523</c:v>
                </c:pt>
                <c:pt idx="5">
                  <c:v>506</c:v>
                </c:pt>
                <c:pt idx="6">
                  <c:v>506</c:v>
                </c:pt>
                <c:pt idx="7">
                  <c:v>504</c:v>
                </c:pt>
                <c:pt idx="8">
                  <c:v>504</c:v>
                </c:pt>
                <c:pt idx="9">
                  <c:v>504</c:v>
                </c:pt>
                <c:pt idx="10">
                  <c:v>504</c:v>
                </c:pt>
                <c:pt idx="11">
                  <c:v>504</c:v>
                </c:pt>
                <c:pt idx="12">
                  <c:v>499</c:v>
                </c:pt>
                <c:pt idx="13">
                  <c:v>499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B75-4ED4-92B0-F75912EDC0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4657184"/>
        <c:axId val="1"/>
      </c:lineChart>
      <c:catAx>
        <c:axId val="344657184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in val="450"/>
        </c:scaling>
        <c:delete val="1"/>
        <c:axPos val="l"/>
        <c:numFmt formatCode="General" sourceLinked="1"/>
        <c:majorTickMark val="out"/>
        <c:minorTickMark val="none"/>
        <c:tickLblPos val="nextTo"/>
        <c:crossAx val="34465718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1">
    <c:autoUpdate val="0"/>
  </c:externalData>
  <c:userShapes r:id="rId2"/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sz="1500" b="1" dirty="0"/>
              <a:t>Prokurora amatā strādājošo sadalījums pēc dzimuma </a:t>
            </a:r>
          </a:p>
          <a:p>
            <a:pPr>
              <a:defRPr sz="16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sz="1300" b="1" dirty="0"/>
              <a:t>( uz 31.12.2018.g. - 452 prokurori, </a:t>
            </a:r>
            <a:r>
              <a:rPr lang="lv-LV" sz="1300" b="0" dirty="0"/>
              <a:t>2017.g. - 454 prokurori, 2016.g. - 451 prokurors </a:t>
            </a:r>
            <a:r>
              <a:rPr lang="lv-LV" sz="1300" b="1" dirty="0"/>
              <a:t>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'34'!$A$3</c:f>
              <c:strCache>
                <c:ptCount val="1"/>
                <c:pt idx="0">
                  <c:v>Prokurora amatā strādājošo skaits</c:v>
                </c:pt>
              </c:strCache>
            </c:strRef>
          </c:tx>
          <c:spPr>
            <a:gradFill>
              <a:gsLst>
                <a:gs pos="0">
                  <a:schemeClr val="accent3">
                    <a:lumMod val="50000"/>
                  </a:schemeClr>
                </a:gs>
                <a:gs pos="15000">
                  <a:schemeClr val="accent1">
                    <a:lumMod val="45000"/>
                    <a:lumOff val="55000"/>
                  </a:schemeClr>
                </a:gs>
                <a:gs pos="100000">
                  <a:srgbClr val="0000FF"/>
                </a:gs>
              </a:gsLst>
              <a:lin ang="5400000" scaled="1"/>
            </a:gradFill>
            <a:ln w="6350">
              <a:solidFill>
                <a:schemeClr val="tx1"/>
              </a:solidFill>
            </a:ln>
            <a:effectLst/>
          </c:spPr>
          <c:invertIfNegative val="0"/>
          <c:dLbls>
            <c:spPr>
              <a:solidFill>
                <a:schemeClr val="bg1"/>
              </a:solidFill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'34'!$B$1:$G$2</c:f>
              <c:multiLvlStrCache>
                <c:ptCount val="6"/>
                <c:lvl>
                  <c:pt idx="0">
                    <c:v>2016.g.</c:v>
                  </c:pt>
                  <c:pt idx="1">
                    <c:v>2017.g.</c:v>
                  </c:pt>
                  <c:pt idx="2">
                    <c:v>2018.g.</c:v>
                  </c:pt>
                  <c:pt idx="3">
                    <c:v>2016.g.</c:v>
                  </c:pt>
                  <c:pt idx="4">
                    <c:v>2017.g.</c:v>
                  </c:pt>
                  <c:pt idx="5">
                    <c:v>2018.g.</c:v>
                  </c:pt>
                </c:lvl>
                <c:lvl>
                  <c:pt idx="0">
                    <c:v>vīrieši</c:v>
                  </c:pt>
                  <c:pt idx="3">
                    <c:v>sievietes</c:v>
                  </c:pt>
                </c:lvl>
              </c:multiLvlStrCache>
            </c:multiLvlStrRef>
          </c:cat>
          <c:val>
            <c:numRef>
              <c:f>'34'!$B$3:$G$3</c:f>
              <c:numCache>
                <c:formatCode>General</c:formatCode>
                <c:ptCount val="6"/>
                <c:pt idx="0">
                  <c:v>172</c:v>
                </c:pt>
                <c:pt idx="1">
                  <c:v>171</c:v>
                </c:pt>
                <c:pt idx="2">
                  <c:v>175</c:v>
                </c:pt>
                <c:pt idx="3">
                  <c:v>279</c:v>
                </c:pt>
                <c:pt idx="4">
                  <c:v>283</c:v>
                </c:pt>
                <c:pt idx="5">
                  <c:v>277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CD-4CF6-85E7-EB2EE448F2EB}"/>
            </c:ext>
          </c:extLst>
        </c:ser>
        <c:ser>
          <c:idx val="1"/>
          <c:order val="1"/>
          <c:tx>
            <c:strRef>
              <c:f>'34'!$A$4</c:f>
              <c:strCache>
                <c:ptCount val="1"/>
                <c:pt idx="0">
                  <c:v>t.sk. virsprokurori</c:v>
                </c:pt>
              </c:strCache>
            </c:strRef>
          </c:tx>
          <c:spPr>
            <a:solidFill>
              <a:srgbClr val="FFFF00"/>
            </a:solidFill>
            <a:ln w="635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C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'34'!$B$1:$G$2</c:f>
              <c:multiLvlStrCache>
                <c:ptCount val="6"/>
                <c:lvl>
                  <c:pt idx="0">
                    <c:v>2016.g.</c:v>
                  </c:pt>
                  <c:pt idx="1">
                    <c:v>2017.g.</c:v>
                  </c:pt>
                  <c:pt idx="2">
                    <c:v>2018.g.</c:v>
                  </c:pt>
                  <c:pt idx="3">
                    <c:v>2016.g.</c:v>
                  </c:pt>
                  <c:pt idx="4">
                    <c:v>2017.g.</c:v>
                  </c:pt>
                  <c:pt idx="5">
                    <c:v>2018.g.</c:v>
                  </c:pt>
                </c:lvl>
                <c:lvl>
                  <c:pt idx="0">
                    <c:v>vīrieši</c:v>
                  </c:pt>
                  <c:pt idx="3">
                    <c:v>sievietes</c:v>
                  </c:pt>
                </c:lvl>
              </c:multiLvlStrCache>
            </c:multiLvlStrRef>
          </c:cat>
          <c:val>
            <c:numRef>
              <c:f>'34'!$B$4:$G$4</c:f>
              <c:numCache>
                <c:formatCode>General</c:formatCode>
                <c:ptCount val="6"/>
                <c:pt idx="0">
                  <c:v>28</c:v>
                </c:pt>
                <c:pt idx="1">
                  <c:v>28</c:v>
                </c:pt>
                <c:pt idx="2">
                  <c:v>25</c:v>
                </c:pt>
                <c:pt idx="3">
                  <c:v>25</c:v>
                </c:pt>
                <c:pt idx="4">
                  <c:v>25</c:v>
                </c:pt>
                <c:pt idx="5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CD-4CF6-85E7-EB2EE448F2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0"/>
        <c:overlap val="100"/>
        <c:axId val="344659152"/>
        <c:axId val="1"/>
      </c:barChart>
      <c:catAx>
        <c:axId val="344659152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4465915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ayout>
        <c:manualLayout>
          <c:xMode val="edge"/>
          <c:yMode val="edge"/>
          <c:x val="0.22236394706131543"/>
          <c:y val="0.1153158515063715"/>
          <c:w val="0.57496100629028324"/>
          <c:h val="4.6385186347474079E-2"/>
        </c:manualLayout>
      </c:layout>
      <c:overlay val="0"/>
      <c:spPr>
        <a:noFill/>
        <a:ln w="6350"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1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lv-LV" sz="15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Prokuroru darba stāžs (īpatsvars</a:t>
            </a:r>
            <a:r>
              <a:rPr lang="lv-LV" sz="14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%</a:t>
            </a:r>
            <a:r>
              <a:rPr lang="lv-LV" sz="15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) uz 2018.gada 31.decembri</a:t>
            </a:r>
          </a:p>
        </c:rich>
      </c:tx>
      <c:layout>
        <c:manualLayout>
          <c:xMode val="edge"/>
          <c:yMode val="edge"/>
          <c:x val="0.14899387004622011"/>
          <c:y val="4.7538200339558571E-2"/>
        </c:manualLayout>
      </c:layout>
      <c:overlay val="0"/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405353141562554"/>
          <c:y val="0.23182260961013151"/>
          <c:w val="0.69592198581560283"/>
          <c:h val="0.61157625806751981"/>
        </c:manualLayout>
      </c:layout>
      <c:pie3DChart>
        <c:varyColors val="1"/>
        <c:ser>
          <c:idx val="0"/>
          <c:order val="0"/>
          <c:tx>
            <c:strRef>
              <c:f>'35'!$A$2</c:f>
              <c:strCache>
                <c:ptCount val="1"/>
                <c:pt idx="0">
                  <c:v>darba stāžs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1-1663-41B1-BE63-5258095F0186}"/>
              </c:ext>
            </c:extLst>
          </c:dPt>
          <c:dPt>
            <c:idx val="1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3-1663-41B1-BE63-5258095F0186}"/>
              </c:ext>
            </c:extLst>
          </c:dPt>
          <c:dPt>
            <c:idx val="2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5-1663-41B1-BE63-5258095F0186}"/>
              </c:ext>
            </c:extLst>
          </c:dPt>
          <c:dPt>
            <c:idx val="3"/>
            <c:bubble3D val="0"/>
            <c:spPr>
              <a:solidFill>
                <a:srgbClr val="FF3300"/>
              </a:solidFill>
            </c:spPr>
            <c:extLst>
              <c:ext xmlns:c16="http://schemas.microsoft.com/office/drawing/2014/chart" uri="{C3380CC4-5D6E-409C-BE32-E72D297353CC}">
                <c16:uniqueId val="{00000007-1663-41B1-BE63-5258095F0186}"/>
              </c:ext>
            </c:extLst>
          </c:dPt>
          <c:dPt>
            <c:idx val="4"/>
            <c:bubble3D val="0"/>
            <c:spPr>
              <a:solidFill>
                <a:srgbClr val="800000"/>
              </a:solidFill>
            </c:spPr>
            <c:extLst>
              <c:ext xmlns:c16="http://schemas.microsoft.com/office/drawing/2014/chart" uri="{C3380CC4-5D6E-409C-BE32-E72D297353CC}">
                <c16:uniqueId val="{00000009-1663-41B1-BE63-5258095F0186}"/>
              </c:ext>
            </c:extLst>
          </c:dPt>
          <c:dLbls>
            <c:dLbl>
              <c:idx val="0"/>
              <c:layout>
                <c:manualLayout>
                  <c:x val="3.4709015817368391E-2"/>
                  <c:y val="-2.0261575961748456E-2"/>
                </c:manualLayout>
              </c:layout>
              <c:tx>
                <c:rich>
                  <a:bodyPr/>
                  <a:lstStyle/>
                  <a:p>
                    <a:pPr>
                      <a:defRPr sz="13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/>
                      <a:t>līdz 5 gadiem
97 (21,5%)</a:t>
                    </a:r>
                  </a:p>
                </c:rich>
              </c:tx>
              <c:spPr>
                <a:noFill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663-41B1-BE63-5258095F0186}"/>
                </c:ext>
              </c:extLst>
            </c:dLbl>
            <c:dLbl>
              <c:idx val="1"/>
              <c:layout>
                <c:manualLayout>
                  <c:x val="4.409406935835148E-2"/>
                  <c:y val="-5.6150054413929965E-2"/>
                </c:manualLayout>
              </c:layout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s-ES" sz="1300" b="1" i="0" u="none" strike="noStrike" baseline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rPr>
                      <a:t>no 5 līdz 10</a:t>
                    </a:r>
                  </a:p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s-ES" sz="1300" b="1" i="0" u="none" strike="noStrike" baseline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rPr>
                      <a:t> gadiem</a:t>
                    </a:r>
                  </a:p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s-ES" sz="1300" b="1" i="0" u="none" strike="noStrike" baseline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rPr>
                      <a:t>41 (9,1%)</a:t>
                    </a:r>
                  </a:p>
                </c:rich>
              </c:tx>
              <c:spPr>
                <a:noFill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663-41B1-BE63-5258095F0186}"/>
                </c:ext>
              </c:extLst>
            </c:dLbl>
            <c:dLbl>
              <c:idx val="2"/>
              <c:layout>
                <c:manualLayout>
                  <c:x val="-2.3768428102494684E-2"/>
                  <c:y val="0.13418196239901251"/>
                </c:manualLayout>
              </c:layout>
              <c:tx>
                <c:rich>
                  <a:bodyPr/>
                  <a:lstStyle/>
                  <a:p>
                    <a:pPr>
                      <a:defRPr sz="13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s-ES" sz="1300"/>
                      <a:t>no 10 līdz 15 gadiem
22 (4,9%)</a:t>
                    </a:r>
                  </a:p>
                </c:rich>
              </c:tx>
              <c:spPr>
                <a:noFill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663-41B1-BE63-5258095F0186}"/>
                </c:ext>
              </c:extLst>
            </c:dLbl>
            <c:dLbl>
              <c:idx val="3"/>
              <c:layout>
                <c:manualLayout>
                  <c:x val="-0.34014990532730294"/>
                  <c:y val="-3.619284431551485E-3"/>
                </c:manualLayout>
              </c:layout>
              <c:tx>
                <c:rich>
                  <a:bodyPr/>
                  <a:lstStyle/>
                  <a:p>
                    <a:pPr>
                      <a:defRPr sz="13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s-ES" sz="1300"/>
                      <a:t>no 15 līdz 20 gadiem
111 (24,6%)</a:t>
                    </a:r>
                  </a:p>
                </c:rich>
              </c:tx>
              <c:spPr>
                <a:noFill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663-41B1-BE63-5258095F0186}"/>
                </c:ext>
              </c:extLst>
            </c:dLbl>
            <c:dLbl>
              <c:idx val="4"/>
              <c:layout>
                <c:manualLayout>
                  <c:x val="3.0136650609091553E-3"/>
                  <c:y val="-9.8087427221285495E-2"/>
                </c:manualLayout>
              </c:layout>
              <c:tx>
                <c:rich>
                  <a:bodyPr/>
                  <a:lstStyle/>
                  <a:p>
                    <a:pPr>
                      <a:defRPr sz="13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 sz="1300"/>
                      <a:t>virs 20 gadiem
181 (40%)</a:t>
                    </a:r>
                  </a:p>
                </c:rich>
              </c:tx>
              <c:spPr>
                <a:noFill/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663-41B1-BE63-5258095F0186}"/>
                </c:ext>
              </c:extLst>
            </c:dLbl>
            <c:spPr>
              <a:noFill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'35'!$B$1:$F$1</c:f>
              <c:strCache>
                <c:ptCount val="5"/>
                <c:pt idx="0">
                  <c:v>līdz 5 gadiem</c:v>
                </c:pt>
                <c:pt idx="1">
                  <c:v>no 5 līdz 10 gadiem</c:v>
                </c:pt>
                <c:pt idx="2">
                  <c:v>no 10 līdz 15 gadiem</c:v>
                </c:pt>
                <c:pt idx="3">
                  <c:v>no 15 līdz 20 gadiem</c:v>
                </c:pt>
                <c:pt idx="4">
                  <c:v>virs 20 gadiem</c:v>
                </c:pt>
              </c:strCache>
            </c:strRef>
          </c:cat>
          <c:val>
            <c:numRef>
              <c:f>'35'!$B$2:$F$2</c:f>
              <c:numCache>
                <c:formatCode>General</c:formatCode>
                <c:ptCount val="5"/>
                <c:pt idx="0">
                  <c:v>97</c:v>
                </c:pt>
                <c:pt idx="1">
                  <c:v>41</c:v>
                </c:pt>
                <c:pt idx="2">
                  <c:v>22</c:v>
                </c:pt>
                <c:pt idx="3">
                  <c:v>111</c:v>
                </c:pt>
                <c:pt idx="4">
                  <c:v>181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663-41B1-BE63-5258095F01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5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lv-LV" sz="1500"/>
              <a:t>Prokuroru kadru mainība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'33.'!$A$2</c:f>
              <c:strCache>
                <c:ptCount val="1"/>
                <c:pt idx="0">
                  <c:v>iecelti amatā</c:v>
                </c:pt>
              </c:strCache>
            </c:strRef>
          </c:tx>
          <c:spPr>
            <a:gradFill>
              <a:gsLst>
                <a:gs pos="0">
                  <a:schemeClr val="accent3">
                    <a:lumMod val="5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100000">
                  <a:srgbClr val="00B050"/>
                </a:gs>
              </a:gsLst>
              <a:lin ang="5400000" scaled="1"/>
            </a:gradFill>
            <a:ln w="6350">
              <a:solidFill>
                <a:schemeClr val="tx1"/>
              </a:solidFill>
            </a:ln>
            <a:effectLst/>
          </c:spPr>
          <c:invertIfNegative val="0"/>
          <c:dLbls>
            <c:dLbl>
              <c:idx val="7"/>
              <c:layout>
                <c:manualLayout>
                  <c:x val="-4.8768873938220972E-3"/>
                  <c:y val="5.380380622332508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89-4E66-99C2-3362847FB97E}"/>
                </c:ext>
              </c:extLst>
            </c:dLbl>
            <c:dLbl>
              <c:idx val="8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C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lv-LV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F589-4E66-99C2-3362847FB97E}"/>
                </c:ext>
              </c:extLst>
            </c:dLbl>
            <c:dLbl>
              <c:idx val="10"/>
              <c:layout>
                <c:manualLayout>
                  <c:x val="1.6256291312740324E-3"/>
                  <c:y val="5.157128314351906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89-4E66-99C2-3362847FB97E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C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'33.'!$B$1:$M$1</c:f>
              <c:strCache>
                <c:ptCount val="12"/>
                <c:pt idx="0">
                  <c:v>2007.g.</c:v>
                </c:pt>
                <c:pt idx="1">
                  <c:v>2008.g.</c:v>
                </c:pt>
                <c:pt idx="2">
                  <c:v>2009.g.</c:v>
                </c:pt>
                <c:pt idx="3">
                  <c:v>2010.g.</c:v>
                </c:pt>
                <c:pt idx="4">
                  <c:v>2011.g.</c:v>
                </c:pt>
                <c:pt idx="5">
                  <c:v>2012.g.</c:v>
                </c:pt>
                <c:pt idx="6">
                  <c:v>2013.g.</c:v>
                </c:pt>
                <c:pt idx="7">
                  <c:v>2014.g.</c:v>
                </c:pt>
                <c:pt idx="8">
                  <c:v>2015.g.</c:v>
                </c:pt>
                <c:pt idx="9">
                  <c:v>2016.g.</c:v>
                </c:pt>
                <c:pt idx="10">
                  <c:v>2017.g.</c:v>
                </c:pt>
                <c:pt idx="11">
                  <c:v>2018.g.</c:v>
                </c:pt>
              </c:strCache>
            </c:strRef>
          </c:cat>
          <c:val>
            <c:numRef>
              <c:f>'33.'!$B$2:$M$2</c:f>
              <c:numCache>
                <c:formatCode>General</c:formatCode>
                <c:ptCount val="12"/>
                <c:pt idx="0">
                  <c:v>8</c:v>
                </c:pt>
                <c:pt idx="1">
                  <c:v>7</c:v>
                </c:pt>
                <c:pt idx="2">
                  <c:v>0</c:v>
                </c:pt>
                <c:pt idx="3">
                  <c:v>0</c:v>
                </c:pt>
                <c:pt idx="4">
                  <c:v>11</c:v>
                </c:pt>
                <c:pt idx="5">
                  <c:v>24</c:v>
                </c:pt>
                <c:pt idx="6">
                  <c:v>8</c:v>
                </c:pt>
                <c:pt idx="7">
                  <c:v>18</c:v>
                </c:pt>
                <c:pt idx="8">
                  <c:v>19</c:v>
                </c:pt>
                <c:pt idx="9">
                  <c:v>22</c:v>
                </c:pt>
                <c:pt idx="10">
                  <c:v>22</c:v>
                </c:pt>
                <c:pt idx="11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89-4E66-99C2-3362847FB9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overlap val="-27"/>
        <c:axId val="387957736"/>
        <c:axId val="1"/>
      </c:barChart>
      <c:lineChart>
        <c:grouping val="standard"/>
        <c:varyColors val="0"/>
        <c:ser>
          <c:idx val="1"/>
          <c:order val="1"/>
          <c:tx>
            <c:strRef>
              <c:f>'33.'!$A$3</c:f>
              <c:strCache>
                <c:ptCount val="1"/>
                <c:pt idx="0">
                  <c:v>atbrīvoti no amata</c:v>
                </c:pt>
              </c:strCache>
            </c:strRef>
          </c:tx>
          <c:spPr>
            <a:ln w="41275" cap="rnd">
              <a:solidFill>
                <a:srgbClr val="0000FF"/>
              </a:solidFill>
              <a:round/>
            </a:ln>
            <a:effectLst/>
          </c:spPr>
          <c:marker>
            <c:symbol val="diamond"/>
            <c:size val="9"/>
            <c:spPr>
              <a:solidFill>
                <a:srgbClr val="FFFF00"/>
              </a:solidFill>
              <a:ln w="9525">
                <a:solidFill>
                  <a:srgbClr val="0033CC"/>
                </a:solidFill>
              </a:ln>
              <a:effectLst/>
            </c:spPr>
          </c:marker>
          <c:dLbls>
            <c:dLbl>
              <c:idx val="4"/>
              <c:layout>
                <c:manualLayout>
                  <c:x val="-1.6973125043868276E-2"/>
                  <c:y val="-6.480392156862745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FF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lv-LV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89-4E66-99C2-3362847FB97E}"/>
                </c:ext>
              </c:extLst>
            </c:dLbl>
            <c:dLbl>
              <c:idx val="5"/>
              <c:layout>
                <c:manualLayout>
                  <c:x val="4.4004398261880719E-3"/>
                  <c:y val="-4.019607843137327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FF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lv-LV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89-4E66-99C2-3362847FB97E}"/>
                </c:ext>
              </c:extLst>
            </c:dLbl>
            <c:dLbl>
              <c:idx val="6"/>
              <c:layout>
                <c:manualLayout>
                  <c:x val="-1.8230393565636296E-2"/>
                  <c:y val="-6.480392156862752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FF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lv-LV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89-4E66-99C2-3362847FB97E}"/>
                </c:ext>
              </c:extLst>
            </c:dLbl>
            <c:dLbl>
              <c:idx val="7"/>
              <c:layout>
                <c:manualLayout>
                  <c:x val="-2.5646027576814178E-2"/>
                  <c:y val="3.98155549199797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FF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lv-LV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89-4E66-99C2-3362847FB97E}"/>
                </c:ext>
              </c:extLst>
            </c:dLbl>
            <c:dLbl>
              <c:idx val="8"/>
              <c:layout>
                <c:manualLayout>
                  <c:x val="-3.4574884348620563E-2"/>
                  <c:y val="-3.539215686274509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FF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lv-LV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89-4E66-99C2-3362847FB97E}"/>
                </c:ext>
              </c:extLst>
            </c:dLbl>
            <c:dLbl>
              <c:idx val="10"/>
              <c:layout>
                <c:manualLayout>
                  <c:x val="-2.6751071379198996E-2"/>
                  <c:y val="3.17007729979321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FF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lv-LV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89-4E66-99C2-3362847FB97E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0000FF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'33.'!$B$1:$M$1</c:f>
              <c:strCache>
                <c:ptCount val="12"/>
                <c:pt idx="0">
                  <c:v>2007.g.</c:v>
                </c:pt>
                <c:pt idx="1">
                  <c:v>2008.g.</c:v>
                </c:pt>
                <c:pt idx="2">
                  <c:v>2009.g.</c:v>
                </c:pt>
                <c:pt idx="3">
                  <c:v>2010.g.</c:v>
                </c:pt>
                <c:pt idx="4">
                  <c:v>2011.g.</c:v>
                </c:pt>
                <c:pt idx="5">
                  <c:v>2012.g.</c:v>
                </c:pt>
                <c:pt idx="6">
                  <c:v>2013.g.</c:v>
                </c:pt>
                <c:pt idx="7">
                  <c:v>2014.g.</c:v>
                </c:pt>
                <c:pt idx="8">
                  <c:v>2015.g.</c:v>
                </c:pt>
                <c:pt idx="9">
                  <c:v>2016.g.</c:v>
                </c:pt>
                <c:pt idx="10">
                  <c:v>2017.g.</c:v>
                </c:pt>
                <c:pt idx="11">
                  <c:v>2018.g.</c:v>
                </c:pt>
              </c:strCache>
            </c:strRef>
          </c:cat>
          <c:val>
            <c:numRef>
              <c:f>'33.'!$B$3:$M$3</c:f>
              <c:numCache>
                <c:formatCode>General</c:formatCode>
                <c:ptCount val="12"/>
                <c:pt idx="0">
                  <c:v>15</c:v>
                </c:pt>
                <c:pt idx="1">
                  <c:v>16</c:v>
                </c:pt>
                <c:pt idx="2">
                  <c:v>26</c:v>
                </c:pt>
                <c:pt idx="3">
                  <c:v>27</c:v>
                </c:pt>
                <c:pt idx="4">
                  <c:v>14</c:v>
                </c:pt>
                <c:pt idx="5">
                  <c:v>19</c:v>
                </c:pt>
                <c:pt idx="6">
                  <c:v>10</c:v>
                </c:pt>
                <c:pt idx="7">
                  <c:v>16</c:v>
                </c:pt>
                <c:pt idx="8">
                  <c:v>19</c:v>
                </c:pt>
                <c:pt idx="9">
                  <c:v>27</c:v>
                </c:pt>
                <c:pt idx="10">
                  <c:v>20</c:v>
                </c:pt>
                <c:pt idx="11">
                  <c:v>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F589-4E66-99C2-3362847FB9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7957736"/>
        <c:axId val="1"/>
      </c:lineChart>
      <c:catAx>
        <c:axId val="387957736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0" vert="horz"/>
          <a:lstStyle/>
          <a:p>
            <a:pPr>
              <a:defRPr sz="13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8795773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egendEntry>
        <c:idx val="0"/>
        <c:txPr>
          <a:bodyPr/>
          <a:lstStyle/>
          <a:p>
            <a:pPr>
              <a:defRPr sz="1200" b="1" i="0" u="none" strike="noStrike" baseline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egendEntry>
        <c:idx val="1"/>
        <c:txPr>
          <a:bodyPr/>
          <a:lstStyle/>
          <a:p>
            <a:pPr>
              <a:defRPr sz="1200" b="1" i="0" u="none" strike="noStrike" baseline="0">
                <a:solidFill>
                  <a:srgbClr val="0033CC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</c:legendEntry>
      <c:layout>
        <c:manualLayout>
          <c:xMode val="edge"/>
          <c:yMode val="edge"/>
          <c:x val="0.28574284851184534"/>
          <c:y val="7.6798793945327085E-2"/>
          <c:w val="0.42851417497401556"/>
          <c:h val="4.2613416127711572E-2"/>
        </c:manualLayout>
      </c:layout>
      <c:overlay val="0"/>
      <c:spPr>
        <a:noFill/>
        <a:ln w="6350">
          <a:solidFill>
            <a:schemeClr val="tx1"/>
          </a:solidFill>
        </a:ln>
        <a:effectLst/>
      </c:spPr>
      <c:txPr>
        <a:bodyPr/>
        <a:lstStyle/>
        <a:p>
          <a:pPr>
            <a:defRPr sz="120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7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lv-LV" sz="1700"/>
              <a:t>Reģistrēto sevišķi smago noziegumu skaits </a:t>
            </a:r>
          </a:p>
        </c:rich>
      </c:tx>
      <c:layout>
        <c:manualLayout>
          <c:xMode val="edge"/>
          <c:yMode val="edge"/>
          <c:x val="0.23511753162980203"/>
          <c:y val="1.4320558898939085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9.4795181951870575E-2"/>
          <c:y val="8.9781871278371658E-2"/>
          <c:w val="0.8936726010620315"/>
          <c:h val="0.8921768432656112"/>
        </c:manualLayout>
      </c:layout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0902272"/>
        <c:axId val="190902832"/>
      </c:barChart>
      <c:catAx>
        <c:axId val="190902272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909028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09028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90902272"/>
        <c:crosses val="autoZero"/>
        <c:crossBetween val="between"/>
      </c:valAx>
      <c:spPr>
        <a:noFill/>
        <a:ln w="12700">
          <a:solidFill>
            <a:srgbClr val="FFFFFF"/>
          </a:solidFill>
          <a:prstDash val="solid"/>
        </a:ln>
      </c:spPr>
    </c:plotArea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 sz="195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sz="1500" b="1" i="0" baseline="0" dirty="0">
                <a:effectLst/>
              </a:rPr>
              <a:t>Reģistrēto noziedzīgo nodarījumu skaits republikas nozīmes pilsētās</a:t>
            </a:r>
            <a:endParaRPr lang="lv-LV" sz="1500" dirty="0">
              <a:effectLst/>
            </a:endParaRP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'4'!$B$1</c:f>
              <c:strCache>
                <c:ptCount val="1"/>
                <c:pt idx="0">
                  <c:v>2016.g.</c:v>
                </c:pt>
              </c:strCache>
            </c:strRef>
          </c:tx>
          <c:spPr>
            <a:solidFill>
              <a:srgbClr val="0000FF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0000FF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'4'!$A$2:$A$10</c:f>
              <c:strCache>
                <c:ptCount val="9"/>
                <c:pt idx="0">
                  <c:v>Valmiera</c:v>
                </c:pt>
                <c:pt idx="1">
                  <c:v>Jēkabpils</c:v>
                </c:pt>
                <c:pt idx="2">
                  <c:v>Rēzekne</c:v>
                </c:pt>
                <c:pt idx="3">
                  <c:v>Ventspils</c:v>
                </c:pt>
                <c:pt idx="4">
                  <c:v>Jūrmala</c:v>
                </c:pt>
                <c:pt idx="5">
                  <c:v>Liepāja</c:v>
                </c:pt>
                <c:pt idx="6">
                  <c:v>Jelgava</c:v>
                </c:pt>
                <c:pt idx="7">
                  <c:v>Daugavpils</c:v>
                </c:pt>
                <c:pt idx="8">
                  <c:v>Rīga</c:v>
                </c:pt>
              </c:strCache>
            </c:strRef>
          </c:cat>
          <c:val>
            <c:numRef>
              <c:f>'4'!$B$2:$B$10</c:f>
              <c:numCache>
                <c:formatCode>#,##0</c:formatCode>
                <c:ptCount val="9"/>
                <c:pt idx="0">
                  <c:v>475</c:v>
                </c:pt>
                <c:pt idx="1">
                  <c:v>749</c:v>
                </c:pt>
                <c:pt idx="2">
                  <c:v>737</c:v>
                </c:pt>
                <c:pt idx="3">
                  <c:v>797</c:v>
                </c:pt>
                <c:pt idx="4">
                  <c:v>965</c:v>
                </c:pt>
                <c:pt idx="5">
                  <c:v>971</c:v>
                </c:pt>
                <c:pt idx="6">
                  <c:v>1083</c:v>
                </c:pt>
                <c:pt idx="7">
                  <c:v>2595</c:v>
                </c:pt>
                <c:pt idx="8">
                  <c:v>19858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F8-475C-8603-3E87FF6D6DEA}"/>
            </c:ext>
          </c:extLst>
        </c:ser>
        <c:ser>
          <c:idx val="1"/>
          <c:order val="1"/>
          <c:tx>
            <c:strRef>
              <c:f>'4'!$C$1</c:f>
              <c:strCache>
                <c:ptCount val="1"/>
                <c:pt idx="0">
                  <c:v>2017.g.</c:v>
                </c:pt>
              </c:strCache>
            </c:strRef>
          </c:tx>
          <c:spPr>
            <a:solidFill>
              <a:srgbClr val="0080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008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'4'!$A$2:$A$10</c:f>
              <c:strCache>
                <c:ptCount val="9"/>
                <c:pt idx="0">
                  <c:v>Valmiera</c:v>
                </c:pt>
                <c:pt idx="1">
                  <c:v>Jēkabpils</c:v>
                </c:pt>
                <c:pt idx="2">
                  <c:v>Rēzekne</c:v>
                </c:pt>
                <c:pt idx="3">
                  <c:v>Ventspils</c:v>
                </c:pt>
                <c:pt idx="4">
                  <c:v>Jūrmala</c:v>
                </c:pt>
                <c:pt idx="5">
                  <c:v>Liepāja</c:v>
                </c:pt>
                <c:pt idx="6">
                  <c:v>Jelgava</c:v>
                </c:pt>
                <c:pt idx="7">
                  <c:v>Daugavpils</c:v>
                </c:pt>
                <c:pt idx="8">
                  <c:v>Rīga</c:v>
                </c:pt>
              </c:strCache>
            </c:strRef>
          </c:cat>
          <c:val>
            <c:numRef>
              <c:f>'4'!$C$2:$C$10</c:f>
              <c:numCache>
                <c:formatCode>#,##0</c:formatCode>
                <c:ptCount val="9"/>
                <c:pt idx="0">
                  <c:v>488</c:v>
                </c:pt>
                <c:pt idx="1">
                  <c:v>660</c:v>
                </c:pt>
                <c:pt idx="2">
                  <c:v>639</c:v>
                </c:pt>
                <c:pt idx="3">
                  <c:v>713</c:v>
                </c:pt>
                <c:pt idx="4">
                  <c:v>1149</c:v>
                </c:pt>
                <c:pt idx="5">
                  <c:v>989</c:v>
                </c:pt>
                <c:pt idx="6">
                  <c:v>934</c:v>
                </c:pt>
                <c:pt idx="7">
                  <c:v>2106</c:v>
                </c:pt>
                <c:pt idx="8">
                  <c:v>19695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F8-475C-8603-3E87FF6D6DEA}"/>
            </c:ext>
          </c:extLst>
        </c:ser>
        <c:ser>
          <c:idx val="2"/>
          <c:order val="2"/>
          <c:tx>
            <c:strRef>
              <c:f>'4'!$D$1</c:f>
              <c:strCache>
                <c:ptCount val="1"/>
                <c:pt idx="0">
                  <c:v>2018.g.</c:v>
                </c:pt>
              </c:strCache>
            </c:strRef>
          </c:tx>
          <c:spPr>
            <a:solidFill>
              <a:srgbClr val="FF00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'4'!$A$2:$A$10</c:f>
              <c:strCache>
                <c:ptCount val="9"/>
                <c:pt idx="0">
                  <c:v>Valmiera</c:v>
                </c:pt>
                <c:pt idx="1">
                  <c:v>Jēkabpils</c:v>
                </c:pt>
                <c:pt idx="2">
                  <c:v>Rēzekne</c:v>
                </c:pt>
                <c:pt idx="3">
                  <c:v>Ventspils</c:v>
                </c:pt>
                <c:pt idx="4">
                  <c:v>Jūrmala</c:v>
                </c:pt>
                <c:pt idx="5">
                  <c:v>Liepāja</c:v>
                </c:pt>
                <c:pt idx="6">
                  <c:v>Jelgava</c:v>
                </c:pt>
                <c:pt idx="7">
                  <c:v>Daugavpils</c:v>
                </c:pt>
                <c:pt idx="8">
                  <c:v>Rīga</c:v>
                </c:pt>
              </c:strCache>
            </c:strRef>
          </c:cat>
          <c:val>
            <c:numRef>
              <c:f>'4'!$D$2:$D$10</c:f>
              <c:numCache>
                <c:formatCode>#,##0</c:formatCode>
                <c:ptCount val="9"/>
                <c:pt idx="0">
                  <c:v>396</c:v>
                </c:pt>
                <c:pt idx="1">
                  <c:v>567</c:v>
                </c:pt>
                <c:pt idx="2">
                  <c:v>641</c:v>
                </c:pt>
                <c:pt idx="3">
                  <c:v>778</c:v>
                </c:pt>
                <c:pt idx="4">
                  <c:v>927</c:v>
                </c:pt>
                <c:pt idx="5">
                  <c:v>1002</c:v>
                </c:pt>
                <c:pt idx="6">
                  <c:v>1040</c:v>
                </c:pt>
                <c:pt idx="7">
                  <c:v>1963</c:v>
                </c:pt>
                <c:pt idx="8">
                  <c:v>19413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F8-475C-8603-3E87FF6D6D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overlap val="-27"/>
        <c:axId val="399255704"/>
        <c:axId val="1"/>
      </c:barChart>
      <c:catAx>
        <c:axId val="399255704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39925570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8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</c:legendEntry>
      <c:layout>
        <c:manualLayout>
          <c:xMode val="edge"/>
          <c:yMode val="edge"/>
          <c:x val="0.35531736469177705"/>
          <c:y val="7.4220291588506418E-2"/>
          <c:w val="0.28281334518870704"/>
          <c:h val="4.2768622971459051E-2"/>
        </c:manualLayout>
      </c:layout>
      <c:overlay val="0"/>
      <c:spPr>
        <a:noFill/>
        <a:ln w="6350"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806303620890889E-2"/>
          <c:y val="8.0919286091669506E-4"/>
          <c:w val="0.89365246195691639"/>
          <c:h val="0.98188532306011522"/>
        </c:manualLayout>
      </c:layout>
      <c:barChart>
        <c:barDir val="bar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90908432"/>
        <c:axId val="190908992"/>
      </c:barChart>
      <c:catAx>
        <c:axId val="190908432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spPr>
          <a:solidFill>
            <a:schemeClr val="bg1"/>
          </a:solidFill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90908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0908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90908432"/>
        <c:crosses val="autoZero"/>
        <c:crossBetween val="between"/>
      </c:valAx>
      <c:spPr>
        <a:solidFill>
          <a:schemeClr val="bg1"/>
        </a:solidFill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>
      <a:noFill/>
    </a:ln>
  </c:spPr>
  <c:txPr>
    <a:bodyPr/>
    <a:lstStyle/>
    <a:p>
      <a:pPr>
        <a:defRPr sz="1975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7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lv-LV" sz="1700"/>
              <a:t>Reģistrēto sevišķi smago noziegumu skaits</a:t>
            </a:r>
          </a:p>
        </c:rich>
      </c:tx>
      <c:layout>
        <c:manualLayout>
          <c:xMode val="edge"/>
          <c:yMode val="edge"/>
          <c:x val="0.23459471843048904"/>
          <c:y val="2.5083632521517463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35135734341076"/>
          <c:y val="9.1749348963147501E-2"/>
          <c:w val="0.87135181131324502"/>
          <c:h val="0.88484001690288072"/>
        </c:manualLayout>
      </c:layout>
      <c:barChart>
        <c:barDir val="bar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91334032"/>
        <c:axId val="191334592"/>
      </c:barChart>
      <c:catAx>
        <c:axId val="191334032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5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913345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13345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91334032"/>
        <c:crosses val="autoZero"/>
        <c:crossBetween val="between"/>
      </c:valAx>
      <c:spPr>
        <a:noFill/>
        <a:ln w="12700">
          <a:solidFill>
            <a:srgbClr val="FFFFFF"/>
          </a:solidFill>
          <a:prstDash val="solid"/>
        </a:ln>
      </c:spPr>
    </c:plotArea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 sz="15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sz="1500" b="1" i="0" baseline="0" dirty="0">
                <a:effectLst/>
              </a:rPr>
              <a:t>Reģistrēto sevišķi smagu noziegumu skaits</a:t>
            </a:r>
            <a:endParaRPr lang="lv-LV" sz="1500" dirty="0">
              <a:effectLst/>
            </a:endParaRPr>
          </a:p>
        </c:rich>
      </c:tx>
      <c:layout>
        <c:manualLayout>
          <c:xMode val="edge"/>
          <c:yMode val="edge"/>
          <c:x val="0.26992809217322861"/>
          <c:y val="1.3743059259097608E-2"/>
        </c:manualLayout>
      </c:layout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24000">
                  <a:srgbClr val="C00000"/>
                </a:gs>
                <a:gs pos="59000">
                  <a:srgbClr val="7030A0"/>
                </a:gs>
                <a:gs pos="100000">
                  <a:schemeClr val="accent2"/>
                </a:gs>
              </a:gsLst>
              <a:lin ang="5400000" scaled="1"/>
            </a:gra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6">
                        <a:lumMod val="7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'5'!$B$1:$K$1</c:f>
              <c:strCache>
                <c:ptCount val="10"/>
                <c:pt idx="0">
                  <c:v>2009.g.</c:v>
                </c:pt>
                <c:pt idx="1">
                  <c:v>2010.g.</c:v>
                </c:pt>
                <c:pt idx="2">
                  <c:v>2011.g.</c:v>
                </c:pt>
                <c:pt idx="3">
                  <c:v>2012.g.</c:v>
                </c:pt>
                <c:pt idx="4">
                  <c:v>2013.g.</c:v>
                </c:pt>
                <c:pt idx="5">
                  <c:v>2014.g.</c:v>
                </c:pt>
                <c:pt idx="6">
                  <c:v>2015.g.</c:v>
                </c:pt>
                <c:pt idx="7">
                  <c:v>2016.g.</c:v>
                </c:pt>
                <c:pt idx="8">
                  <c:v>2017.g.</c:v>
                </c:pt>
                <c:pt idx="9">
                  <c:v>2018.g.</c:v>
                </c:pt>
              </c:strCache>
            </c:strRef>
          </c:cat>
          <c:val>
            <c:numRef>
              <c:f>'5'!$B$2:$K$2</c:f>
              <c:numCache>
                <c:formatCode>General</c:formatCode>
                <c:ptCount val="10"/>
                <c:pt idx="0">
                  <c:v>3439</c:v>
                </c:pt>
                <c:pt idx="1">
                  <c:v>2495</c:v>
                </c:pt>
                <c:pt idx="2">
                  <c:v>2359</c:v>
                </c:pt>
                <c:pt idx="3">
                  <c:v>3205</c:v>
                </c:pt>
                <c:pt idx="4">
                  <c:v>1939</c:v>
                </c:pt>
                <c:pt idx="5">
                  <c:v>2227</c:v>
                </c:pt>
                <c:pt idx="6">
                  <c:v>1965</c:v>
                </c:pt>
                <c:pt idx="7">
                  <c:v>1740</c:v>
                </c:pt>
                <c:pt idx="8">
                  <c:v>1752</c:v>
                </c:pt>
                <c:pt idx="9">
                  <c:v>1870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24-48CD-92F9-A776B2AD04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399258328"/>
        <c:axId val="1"/>
      </c:barChart>
      <c:catAx>
        <c:axId val="399258328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992583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0.39072</cdr:x>
      <cdr:y>0.23077</cdr:y>
    </cdr:from>
    <cdr:to>
      <cdr:x>0.97815</cdr:x>
      <cdr:y>0.27336</cdr:y>
    </cdr:to>
    <cdr:sp macro="" textlink="">
      <cdr:nvSpPr>
        <cdr:cNvPr id="5" name="Text Box 1">
          <a:extLst xmlns:a="http://schemas.openxmlformats.org/drawingml/2006/main">
            <a:ext uri="{FF2B5EF4-FFF2-40B4-BE49-F238E27FC236}">
              <a16:creationId xmlns:a16="http://schemas.microsoft.com/office/drawing/2014/main" id="{00939E88-E17B-4529-9689-F1E1EAC49234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024336" y="1296144"/>
          <a:ext cx="4546860" cy="23921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 w="6350">
          <a:solidFill>
            <a:srgbClr val="000000"/>
          </a:solidFill>
          <a:miter lim="800000"/>
          <a:headEnd/>
          <a:tailEnd/>
        </a:ln>
        <a:extLst xmlns:a="http://schemas.openxmlformats.org/drawingml/2006/main"/>
      </cdr:spPr>
      <cdr:txBody>
        <a:bodyPr xmlns:a="http://schemas.openxmlformats.org/drawingml/2006/main" wrap="square" lIns="36576" tIns="27432" rIns="36576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lv-LV" sz="1200" b="1" i="0" u="none" strike="noStrike" baseline="0" dirty="0">
              <a:solidFill>
                <a:srgbClr val="0000FF"/>
              </a:solidFill>
              <a:latin typeface="Times New Roman"/>
              <a:cs typeface="Times New Roman"/>
            </a:rPr>
            <a:t>2005. - 2018.g. </a:t>
          </a:r>
          <a:r>
            <a:rPr lang="lv-LV" sz="1200" b="1" dirty="0">
              <a:solidFill>
                <a:srgbClr val="0000FF"/>
              </a:solidFill>
              <a:latin typeface="Times New Roman"/>
              <a:cs typeface="Times New Roman"/>
            </a:rPr>
            <a:t>samazinātas 106 prokurora amata vienības</a:t>
          </a:r>
          <a:r>
            <a:rPr lang="lv-LV" sz="1200" b="1" i="0" u="none" strike="noStrike" baseline="0" dirty="0">
              <a:solidFill>
                <a:srgbClr val="0000FF"/>
              </a:solidFill>
              <a:latin typeface="Times New Roman"/>
              <a:cs typeface="Times New Roman"/>
            </a:rPr>
            <a:t> (-17,5%)</a:t>
          </a:r>
          <a:endParaRPr lang="lv-LV" sz="1200" b="0" i="0" u="none" strike="noStrike" baseline="0" dirty="0">
            <a:solidFill>
              <a:srgbClr val="0000FF"/>
            </a:solidFill>
            <a:latin typeface="Times New Roman"/>
            <a:cs typeface="Times New Roman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19032" cy="492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63" tIns="47432" rIns="94863" bIns="47432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5226" y="2"/>
            <a:ext cx="2919032" cy="492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63" tIns="47432" rIns="94863" bIns="47432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005"/>
            <a:ext cx="2919032" cy="492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63" tIns="47432" rIns="94863" bIns="47432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5226" y="9372005"/>
            <a:ext cx="2919032" cy="492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63" tIns="47432" rIns="94863" bIns="47432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1A49095-E7BF-441F-BACE-2ABFDF6611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070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19032" cy="492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63" tIns="47432" rIns="94863" bIns="47432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lv-LV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5226" y="2"/>
            <a:ext cx="2919032" cy="492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63" tIns="47432" rIns="94863" bIns="47432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lv-LV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41363"/>
            <a:ext cx="4929187" cy="36972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005"/>
            <a:ext cx="2919032" cy="492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63" tIns="47432" rIns="94863" bIns="47432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lv-LV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5226" y="9372005"/>
            <a:ext cx="2919032" cy="492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63" tIns="47432" rIns="94863" bIns="47432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906D3EA3-B766-40BF-B6F7-4298E6CA5C05}" type="slidenum">
              <a:rPr lang="lv-LV"/>
              <a:pPr/>
              <a:t>‹#›</a:t>
            </a:fld>
            <a:endParaRPr lang="lv-LV"/>
          </a:p>
        </p:txBody>
      </p:sp>
      <p:sp>
        <p:nvSpPr>
          <p:cNvPr id="8" name="Piezīmju vietturis 7"/>
          <p:cNvSpPr>
            <a:spLocks noGrp="1"/>
          </p:cNvSpPr>
          <p:nvPr>
            <p:ph type="body" sz="quarter" idx="3"/>
          </p:nvPr>
        </p:nvSpPr>
        <p:spPr>
          <a:xfrm>
            <a:off x="673275" y="4686002"/>
            <a:ext cx="5389213" cy="4439612"/>
          </a:xfrm>
          <a:prstGeom prst="rect">
            <a:avLst/>
          </a:prstGeom>
        </p:spPr>
        <p:txBody>
          <a:bodyPr vert="horz" lIns="94863" tIns="47432" rIns="94863" bIns="47432" rtlCol="0">
            <a:normAutofit/>
          </a:bodyPr>
          <a:lstStyle/>
          <a:p>
            <a:pPr lvl="0"/>
            <a:r>
              <a:rPr lang="lv-LV" noProof="0"/>
              <a:t>Noklikšķiniet, lai rediģētu šablona teksta stilus</a:t>
            </a:r>
          </a:p>
          <a:p>
            <a:pPr lvl="1"/>
            <a:r>
              <a:rPr lang="lv-LV" noProof="0"/>
              <a:t>Otrais līmenis</a:t>
            </a:r>
          </a:p>
          <a:p>
            <a:pPr lvl="2"/>
            <a:r>
              <a:rPr lang="lv-LV" noProof="0"/>
              <a:t>Trešais līmenis</a:t>
            </a:r>
          </a:p>
          <a:p>
            <a:pPr lvl="3"/>
            <a:r>
              <a:rPr lang="lv-LV" noProof="0"/>
              <a:t>Ceturtais līmenis</a:t>
            </a:r>
          </a:p>
          <a:p>
            <a:pPr lvl="4"/>
            <a:r>
              <a:rPr lang="lv-LV" noProof="0"/>
              <a:t>Piektais līmenis</a:t>
            </a:r>
          </a:p>
        </p:txBody>
      </p:sp>
    </p:spTree>
    <p:extLst>
      <p:ext uri="{BB962C8B-B14F-4D97-AF65-F5344CB8AC3E}">
        <p14:creationId xmlns:p14="http://schemas.microsoft.com/office/powerpoint/2010/main" val="25348277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9F67120A-DED5-49AB-9F43-6F9A2D532C05}" type="slidenum">
              <a:rPr lang="lv-LV"/>
              <a:pPr/>
              <a:t>1</a:t>
            </a:fld>
            <a:endParaRPr lang="lv-LV" dirty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8647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6D3EA3-B766-40BF-B6F7-4298E6CA5C05}" type="slidenum">
              <a:rPr lang="lv-LV" smtClean="0"/>
              <a:pPr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43654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 userDrawn="1"/>
        </p:nvSpPr>
        <p:spPr bwMode="auto">
          <a:xfrm>
            <a:off x="0" y="0"/>
            <a:ext cx="1331913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5" name="Line 18"/>
          <p:cNvSpPr>
            <a:spLocks noChangeShapeType="1"/>
          </p:cNvSpPr>
          <p:nvPr userDrawn="1"/>
        </p:nvSpPr>
        <p:spPr bwMode="auto">
          <a:xfrm flipV="1">
            <a:off x="1331913" y="6237288"/>
            <a:ext cx="7415212" cy="0"/>
          </a:xfrm>
          <a:prstGeom prst="line">
            <a:avLst/>
          </a:prstGeom>
          <a:noFill/>
          <a:ln w="28575">
            <a:solidFill>
              <a:srgbClr val="CC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lv-LV">
              <a:cs typeface="+mn-cs"/>
            </a:endParaRPr>
          </a:p>
        </p:txBody>
      </p:sp>
      <p:sp>
        <p:nvSpPr>
          <p:cNvPr id="6" name="Line 83"/>
          <p:cNvSpPr>
            <a:spLocks noChangeShapeType="1"/>
          </p:cNvSpPr>
          <p:nvPr userDrawn="1"/>
        </p:nvSpPr>
        <p:spPr bwMode="auto">
          <a:xfrm flipV="1">
            <a:off x="5797550" y="549275"/>
            <a:ext cx="2951163" cy="0"/>
          </a:xfrm>
          <a:prstGeom prst="line">
            <a:avLst/>
          </a:prstGeom>
          <a:noFill/>
          <a:ln w="28575">
            <a:solidFill>
              <a:srgbClr val="CC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lv-LV">
              <a:cs typeface="+mn-cs"/>
            </a:endParaRPr>
          </a:p>
        </p:txBody>
      </p:sp>
      <p:sp>
        <p:nvSpPr>
          <p:cNvPr id="7" name="Text Box 63"/>
          <p:cNvSpPr txBox="1">
            <a:spLocks noChangeArrowheads="1"/>
          </p:cNvSpPr>
          <p:nvPr userDrawn="1"/>
        </p:nvSpPr>
        <p:spPr bwMode="auto">
          <a:xfrm>
            <a:off x="41275" y="1179513"/>
            <a:ext cx="12176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lv-LV" sz="700" b="1" dirty="0">
                <a:latin typeface="Times New Roman" pitchFamily="18" charset="0"/>
                <a:cs typeface="+mn-cs"/>
              </a:rPr>
              <a:t>LATVIJAS REPUBLIKAS</a:t>
            </a:r>
          </a:p>
          <a:p>
            <a:pPr algn="ctr">
              <a:defRPr/>
            </a:pPr>
            <a:r>
              <a:rPr lang="lv-LV" sz="700" b="1" dirty="0">
                <a:latin typeface="Times New Roman" pitchFamily="18" charset="0"/>
                <a:cs typeface="+mn-cs"/>
              </a:rPr>
              <a:t> PROKURATŪRA</a:t>
            </a:r>
          </a:p>
        </p:txBody>
      </p:sp>
      <p:pic>
        <p:nvPicPr>
          <p:cNvPr id="8" name="Picture 85" descr="Ger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463550"/>
            <a:ext cx="1079500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5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585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0"/>
          </p:nvPr>
        </p:nvSpPr>
        <p:spPr>
          <a:xfrm>
            <a:off x="3354388" y="6453188"/>
            <a:ext cx="2895600" cy="252412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r>
              <a:rPr lang="lv-LV"/>
              <a:t>2009.gada 11.februāris</a:t>
            </a:r>
          </a:p>
        </p:txBody>
      </p:sp>
      <p:sp>
        <p:nvSpPr>
          <p:cNvPr id="10" name="Rectangle 1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781800" y="6381750"/>
            <a:ext cx="1905000" cy="323850"/>
          </a:xfrm>
        </p:spPr>
        <p:txBody>
          <a:bodyPr/>
          <a:lstStyle>
            <a:lvl1pPr>
              <a:defRPr/>
            </a:lvl1pPr>
          </a:lstStyle>
          <a:p>
            <a:fld id="{B3C81C53-FADC-4FA5-AF8F-8745E03F8435}" type="slidenum">
              <a:rPr lang="lv-LV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2009.gada 11.februāris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EC69F2-339C-45CA-955E-7DB7F1E9449D}" type="slidenum">
              <a:rPr lang="lv-LV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2009.gada 11.februāris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7C96F2-8BC0-4446-BCB4-7374178A79F2}" type="slidenum">
              <a:rPr lang="lv-LV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2009.gada 11.februāris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63F2F0-19AF-4060-9FE8-7AA847706ED2}" type="slidenum">
              <a:rPr lang="lv-LV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2009.gada 11.februāris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085B42-7B11-4285-8CD2-9E680AB80F12}" type="slidenum">
              <a:rPr lang="lv-LV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2009.gada 11.februāris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B5D413-A0EE-4B6A-A78E-1C55C23BFA71}" type="slidenum">
              <a:rPr lang="lv-LV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2009.gada 11.februāris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5B389A-FC75-42BA-8C92-8EC7BDAAC9A8}" type="slidenum">
              <a:rPr lang="lv-LV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 dirty="0"/>
              <a:t>2011.gada  16.februāris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6B20FD-6241-4426-BB87-2BD2D2DDEE66}" type="slidenum">
              <a:rPr lang="lv-LV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2009.gada 11.februāris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C12BBD-3193-41F2-AFDB-C89890892CAD}" type="slidenum">
              <a:rPr lang="lv-LV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2009.gada 11.februāris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8415B4-C233-4A1A-BE9E-FDB0EAFFF14F}" type="slidenum">
              <a:rPr lang="lv-LV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2009.gada 11.februāris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1BE9D-FC3F-480D-AF32-9F51DAD7F2E4}" type="slidenum">
              <a:rPr lang="lv-LV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3481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34821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4822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lv-LV">
                  <a:cs typeface="+mn-cs"/>
                </a:endParaRPr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v-LV"/>
              <a:t>Rediģēt šablona virsraksta stilu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dirty="0"/>
              <a:t>Noklikšķiniet, lai rediģētu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3482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lv-LV"/>
          </a:p>
        </p:txBody>
      </p:sp>
      <p:sp>
        <p:nvSpPr>
          <p:cNvPr id="3482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cs typeface="+mn-cs"/>
              </a:defRPr>
            </a:lvl1pPr>
          </a:lstStyle>
          <a:p>
            <a:pPr>
              <a:defRPr/>
            </a:pPr>
            <a:r>
              <a:rPr lang="lv-LV" dirty="0"/>
              <a:t>2011.gada 16.februāris</a:t>
            </a:r>
          </a:p>
        </p:txBody>
      </p:sp>
      <p:sp>
        <p:nvSpPr>
          <p:cNvPr id="3482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53188C60-6B0C-4DF9-90EF-FE2C6AE4A3D7}" type="slidenum">
              <a:rPr lang="lv-LV"/>
              <a:pPr/>
              <a:t>‹#›</a:t>
            </a:fld>
            <a:endParaRPr lang="lv-LV"/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lv-LV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6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9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1357313" y="1844675"/>
            <a:ext cx="750093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lv-LV" sz="3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Pārskats par prokuratūras </a:t>
            </a:r>
          </a:p>
          <a:p>
            <a:pPr algn="ctr"/>
            <a:r>
              <a:rPr lang="lv-LV" sz="3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2018.gada darba rezultātiem</a:t>
            </a:r>
            <a:endParaRPr lang="en-US" sz="320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1285875" y="3357563"/>
            <a:ext cx="76438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lv-LV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Ģenerālprokurors </a:t>
            </a:r>
            <a:r>
              <a:rPr lang="lv-LV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Ēriks Kalnmeiers</a:t>
            </a:r>
            <a:endParaRPr lang="en-US" sz="240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076" name="Slaida numura vietturis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033497-4660-4E7D-AE54-CFAC73FEA2BB}" type="slidenum">
              <a:rPr lang="lv-LV" smtClean="0"/>
              <a:pPr/>
              <a:t>1</a:t>
            </a:fld>
            <a:endParaRPr lang="lv-LV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357313" y="5929313"/>
            <a:ext cx="7500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lv-LV" sz="14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Rīgā,  2019.gada  20.februārī</a:t>
            </a:r>
            <a:endParaRPr lang="en-US" sz="140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pic>
        <p:nvPicPr>
          <p:cNvPr id="8" name="Attēls 7" descr="D:\Users\DAVD_VR\Documents\GroupWise\gerbonis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9" y="260648"/>
            <a:ext cx="1178371" cy="8894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AAFB3A-9B77-4527-B656-A15865CB6977}" type="slidenum">
              <a:rPr lang="lv-LV"/>
              <a:pPr/>
              <a:t>10</a:t>
            </a:fld>
            <a:endParaRPr lang="lv-LV" dirty="0"/>
          </a:p>
        </p:txBody>
      </p:sp>
      <p:pic>
        <p:nvPicPr>
          <p:cNvPr id="7" name="Attēls 6" descr="D:\Users\DAVD_VR\Documents\GroupWise\gerbon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0F3DB86-0F50-40E3-AF4C-364F39D5F3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7909818"/>
              </p:ext>
            </p:extLst>
          </p:nvPr>
        </p:nvGraphicFramePr>
        <p:xfrm>
          <a:off x="1331640" y="620688"/>
          <a:ext cx="7812360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F7384CE-437E-4FAD-B9E2-80BDA3FEC885}" type="slidenum">
              <a:rPr lang="lv-LV"/>
              <a:pPr/>
              <a:t>11</a:t>
            </a:fld>
            <a:endParaRPr lang="lv-LV" dirty="0"/>
          </a:p>
        </p:txBody>
      </p:sp>
      <p:graphicFrame>
        <p:nvGraphicFramePr>
          <p:cNvPr id="5" name="Diagramma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4534315"/>
              </p:ext>
            </p:extLst>
          </p:nvPr>
        </p:nvGraphicFramePr>
        <p:xfrm>
          <a:off x="1475656" y="1000186"/>
          <a:ext cx="7570389" cy="5145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Attēls 7" descr="D:\Users\DAVD_VR\Documents\GroupWise\gerbonis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CFF9D94-B873-4B3C-B870-59066A8A0A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6804473"/>
              </p:ext>
            </p:extLst>
          </p:nvPr>
        </p:nvGraphicFramePr>
        <p:xfrm>
          <a:off x="1331640" y="548680"/>
          <a:ext cx="7812360" cy="5596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3D9DCE-8B7F-4A83-8454-190EBF73A53E}" type="slidenum">
              <a:rPr lang="lv-LV"/>
              <a:pPr/>
              <a:t>12</a:t>
            </a:fld>
            <a:endParaRPr lang="lv-LV" dirty="0"/>
          </a:p>
        </p:txBody>
      </p:sp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1403648" y="1052736"/>
          <a:ext cx="7617717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Attēls 7" descr="D:\Users\DAVD_VR\Documents\GroupWise\gerbonis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73FDCE85-38D1-473C-A4B7-252DDC682F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8926926"/>
              </p:ext>
            </p:extLst>
          </p:nvPr>
        </p:nvGraphicFramePr>
        <p:xfrm>
          <a:off x="1331640" y="548680"/>
          <a:ext cx="7812360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79500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B7908C-612D-4540-813C-97D2EB675937}" type="slidenum">
              <a:rPr lang="lv-LV"/>
              <a:pPr/>
              <a:t>13</a:t>
            </a:fld>
            <a:endParaRPr lang="lv-LV" dirty="0"/>
          </a:p>
        </p:txBody>
      </p:sp>
      <p:pic>
        <p:nvPicPr>
          <p:cNvPr id="6" name="Attēls 5" descr="D:\Users\DAVD_VR\Documents\GroupWise\gerbon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C65FA84-070D-4CFE-BA55-C0D28BA43B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3174302"/>
              </p:ext>
            </p:extLst>
          </p:nvPr>
        </p:nvGraphicFramePr>
        <p:xfrm>
          <a:off x="1331640" y="548680"/>
          <a:ext cx="7812360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B7908C-612D-4540-813C-97D2EB675937}" type="slidenum">
              <a:rPr lang="lv-LV"/>
              <a:pPr/>
              <a:t>14</a:t>
            </a:fld>
            <a:endParaRPr lang="lv-LV" dirty="0"/>
          </a:p>
        </p:txBody>
      </p:sp>
      <p:pic>
        <p:nvPicPr>
          <p:cNvPr id="5" name="Attēls 4" descr="D:\Users\DAVD_VR\Documents\GroupWise\gerbon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909372-8266-4EAD-BE60-036936E83A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1852031"/>
              </p:ext>
            </p:extLst>
          </p:nvPr>
        </p:nvGraphicFramePr>
        <p:xfrm>
          <a:off x="1331640" y="548680"/>
          <a:ext cx="7812360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18051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9C016D-F720-48F4-92E6-74F8E83D0801}" type="slidenum">
              <a:rPr lang="lv-LV"/>
              <a:pPr/>
              <a:t>15</a:t>
            </a:fld>
            <a:endParaRPr lang="lv-LV" dirty="0"/>
          </a:p>
        </p:txBody>
      </p:sp>
      <p:pic>
        <p:nvPicPr>
          <p:cNvPr id="7" name="Attēls 6" descr="D:\Users\DAVD_VR\Documents\GroupWise\gerbon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1FBC1DC2-3C97-47EC-A1DF-7AF50BD46C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7491196"/>
              </p:ext>
            </p:extLst>
          </p:nvPr>
        </p:nvGraphicFramePr>
        <p:xfrm>
          <a:off x="1331640" y="548681"/>
          <a:ext cx="7812360" cy="5688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9C016D-F720-48F4-92E6-74F8E83D0801}" type="slidenum">
              <a:rPr lang="lv-LV"/>
              <a:pPr/>
              <a:t>16</a:t>
            </a:fld>
            <a:endParaRPr lang="lv-LV" dirty="0"/>
          </a:p>
        </p:txBody>
      </p:sp>
      <p:pic>
        <p:nvPicPr>
          <p:cNvPr id="7" name="Attēls 6" descr="D:\Users\DAVD_VR\Documents\GroupWise\gerbon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9F197BE-B37A-4BAC-AD7E-EE72B4FB24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0771129"/>
              </p:ext>
            </p:extLst>
          </p:nvPr>
        </p:nvGraphicFramePr>
        <p:xfrm>
          <a:off x="1331640" y="548681"/>
          <a:ext cx="7812360" cy="5688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974364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9D90B8-EEE7-4AE6-A7FC-DAC6292458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C81C53-FADC-4FA5-AF8F-8745E03F8435}" type="slidenum">
              <a:rPr lang="lv-LV" smtClean="0"/>
              <a:pPr/>
              <a:t>17</a:t>
            </a:fld>
            <a:endParaRPr lang="lv-LV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0A3A9ED-DF07-43FE-BC9A-8E0175E5B1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2357538"/>
              </p:ext>
            </p:extLst>
          </p:nvPr>
        </p:nvGraphicFramePr>
        <p:xfrm>
          <a:off x="1331640" y="548681"/>
          <a:ext cx="7812360" cy="5688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451395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BABA90-53C2-40F4-AD2E-556A0DD3AE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C81C53-FADC-4FA5-AF8F-8745E03F8435}" type="slidenum">
              <a:rPr lang="lv-LV" smtClean="0"/>
              <a:pPr/>
              <a:t>18</a:t>
            </a:fld>
            <a:endParaRPr lang="lv-LV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25CFDA0-66A1-4F67-A205-939FEDFC20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2587855"/>
              </p:ext>
            </p:extLst>
          </p:nvPr>
        </p:nvGraphicFramePr>
        <p:xfrm>
          <a:off x="1331640" y="548680"/>
          <a:ext cx="7812360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761557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FB1528-3AC4-4E28-92AF-02377C6066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C81C53-FADC-4FA5-AF8F-8745E03F8435}" type="slidenum">
              <a:rPr lang="lv-LV" smtClean="0"/>
              <a:pPr/>
              <a:t>19</a:t>
            </a:fld>
            <a:endParaRPr lang="lv-LV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0952809-DFAE-4715-AA7B-2F9D494C1E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726442"/>
              </p:ext>
            </p:extLst>
          </p:nvPr>
        </p:nvGraphicFramePr>
        <p:xfrm>
          <a:off x="1331640" y="548680"/>
          <a:ext cx="7812360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6830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2915816" y="714375"/>
            <a:ext cx="40324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lv-LV" sz="1600" b="1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Reģistrēto</a:t>
            </a:r>
            <a:r>
              <a:rPr lang="lv-LV" sz="1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15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noziedzīgo</a:t>
            </a:r>
            <a:r>
              <a:rPr lang="lv-LV" sz="1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15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nodarījumu</a:t>
            </a:r>
            <a:r>
              <a:rPr lang="lv-LV" sz="1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skaits</a:t>
            </a:r>
          </a:p>
        </p:txBody>
      </p:sp>
      <p:sp>
        <p:nvSpPr>
          <p:cNvPr id="4099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B7908C-612D-4540-813C-97D2EB675937}" type="slidenum">
              <a:rPr lang="lv-LV"/>
              <a:pPr/>
              <a:t>2</a:t>
            </a:fld>
            <a:endParaRPr lang="lv-LV" dirty="0"/>
          </a:p>
        </p:txBody>
      </p:sp>
      <p:graphicFrame>
        <p:nvGraphicFramePr>
          <p:cNvPr id="7" name="Diagramma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3916672"/>
              </p:ext>
            </p:extLst>
          </p:nvPr>
        </p:nvGraphicFramePr>
        <p:xfrm>
          <a:off x="1357314" y="1196752"/>
          <a:ext cx="7679182" cy="4989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9" name="Attēls 8" descr="D:\Users\DAVD_VR\Documents\GroupWise\gerbonis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07761EA9-CBBC-4691-9362-8B25691EA2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2751661"/>
              </p:ext>
            </p:extLst>
          </p:nvPr>
        </p:nvGraphicFramePr>
        <p:xfrm>
          <a:off x="1357313" y="1037540"/>
          <a:ext cx="7786687" cy="51484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771FC0-1383-4C7A-9598-2A82E18CE1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C81C53-FADC-4FA5-AF8F-8745E03F8435}" type="slidenum">
              <a:rPr lang="lv-LV" smtClean="0"/>
              <a:pPr/>
              <a:t>20</a:t>
            </a:fld>
            <a:endParaRPr lang="lv-LV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122D79B-81A4-467B-8CCD-A9A48D623F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5627167"/>
              </p:ext>
            </p:extLst>
          </p:nvPr>
        </p:nvGraphicFramePr>
        <p:xfrm>
          <a:off x="1331640" y="548680"/>
          <a:ext cx="7812360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714577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C42FF-03E0-44C0-B9B7-A33441763B12}" type="slidenum">
              <a:rPr lang="lv-LV"/>
              <a:pPr/>
              <a:t>21</a:t>
            </a:fld>
            <a:endParaRPr lang="lv-LV" dirty="0"/>
          </a:p>
        </p:txBody>
      </p:sp>
      <p:pic>
        <p:nvPicPr>
          <p:cNvPr id="7" name="Attēls 6" descr="D:\Users\DAVD_VR\Documents\GroupWise\gerbon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379A10C4-CCE4-43AA-839A-8BD7AE4BA6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474812"/>
              </p:ext>
            </p:extLst>
          </p:nvPr>
        </p:nvGraphicFramePr>
        <p:xfrm>
          <a:off x="1331641" y="548680"/>
          <a:ext cx="7812360" cy="5688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60B3F7-A845-48C8-85DA-1B51222DC837}" type="slidenum">
              <a:rPr lang="lv-LV"/>
              <a:pPr/>
              <a:t>22</a:t>
            </a:fld>
            <a:endParaRPr lang="lv-LV" dirty="0"/>
          </a:p>
        </p:txBody>
      </p:sp>
      <p:pic>
        <p:nvPicPr>
          <p:cNvPr id="7" name="Attēls 6" descr="D:\Users\DAVD_VR\Documents\GroupWise\gerbon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F15745E-9215-40E0-9B8D-02B07CD285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5653336"/>
              </p:ext>
            </p:extLst>
          </p:nvPr>
        </p:nvGraphicFramePr>
        <p:xfrm>
          <a:off x="1331640" y="548681"/>
          <a:ext cx="7812360" cy="5688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679996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E8B9CB-E316-462E-B611-CC09608A158A}" type="slidenum">
              <a:rPr lang="lv-LV"/>
              <a:pPr/>
              <a:t>23</a:t>
            </a:fld>
            <a:endParaRPr lang="lv-LV" dirty="0"/>
          </a:p>
        </p:txBody>
      </p:sp>
      <p:pic>
        <p:nvPicPr>
          <p:cNvPr id="7" name="Attēls 6" descr="D:\Users\DAVD_VR\Documents\GroupWise\gerbon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9211D03-08A2-4E93-8869-528257AD59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2857248"/>
              </p:ext>
            </p:extLst>
          </p:nvPr>
        </p:nvGraphicFramePr>
        <p:xfrm>
          <a:off x="1331640" y="548681"/>
          <a:ext cx="7812360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E8B9CB-E316-462E-B611-CC09608A158A}" type="slidenum">
              <a:rPr lang="lv-LV"/>
              <a:pPr/>
              <a:t>24</a:t>
            </a:fld>
            <a:endParaRPr lang="lv-LV" dirty="0"/>
          </a:p>
        </p:txBody>
      </p:sp>
      <p:pic>
        <p:nvPicPr>
          <p:cNvPr id="7" name="Attēls 6" descr="D:\Users\DAVD_VR\Documents\GroupWise\gerbon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E3DFA13-6A00-40D0-A7C4-4D22A9B47D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560308"/>
              </p:ext>
            </p:extLst>
          </p:nvPr>
        </p:nvGraphicFramePr>
        <p:xfrm>
          <a:off x="1331641" y="548681"/>
          <a:ext cx="7812360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595143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43261F-2524-49D5-B9F7-0F17018AD6CB}" type="slidenum">
              <a:rPr lang="lv-LV"/>
              <a:pPr/>
              <a:t>25</a:t>
            </a:fld>
            <a:endParaRPr lang="lv-LV" dirty="0"/>
          </a:p>
        </p:txBody>
      </p:sp>
      <p:pic>
        <p:nvPicPr>
          <p:cNvPr id="7" name="Attēls 6" descr="D:\Users\DAVD_VR\Documents\GroupWise\gerbon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2440BBC-58C6-45D3-982A-01DFE7808E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0552410"/>
              </p:ext>
            </p:extLst>
          </p:nvPr>
        </p:nvGraphicFramePr>
        <p:xfrm>
          <a:off x="1331639" y="548680"/>
          <a:ext cx="7764735" cy="56901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648522-BA57-4891-8337-33130D3992FF}" type="slidenum">
              <a:rPr lang="lv-LV"/>
              <a:pPr/>
              <a:t>26</a:t>
            </a:fld>
            <a:endParaRPr lang="lv-LV"/>
          </a:p>
        </p:txBody>
      </p:sp>
      <p:graphicFrame>
        <p:nvGraphicFramePr>
          <p:cNvPr id="5" name="Diagramma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9727117"/>
              </p:ext>
            </p:extLst>
          </p:nvPr>
        </p:nvGraphicFramePr>
        <p:xfrm>
          <a:off x="1403648" y="1047432"/>
          <a:ext cx="7632848" cy="5117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Attēls 7" descr="D:\Users\DAVD_VR\Documents\GroupWise\gerbonis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CB853E5-11B9-48F6-BD03-827029C31B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0298504"/>
              </p:ext>
            </p:extLst>
          </p:nvPr>
        </p:nvGraphicFramePr>
        <p:xfrm>
          <a:off x="1331640" y="548680"/>
          <a:ext cx="7812361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1070221-866F-4F8F-8F5A-7D54011A3A80}" type="slidenum">
              <a:rPr lang="lv-LV"/>
              <a:pPr/>
              <a:t>27</a:t>
            </a:fld>
            <a:endParaRPr lang="lv-LV" dirty="0"/>
          </a:p>
        </p:txBody>
      </p:sp>
      <p:pic>
        <p:nvPicPr>
          <p:cNvPr id="7" name="Attēls 6" descr="D:\Users\DAVD_VR\Documents\GroupWise\gerbon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F67BDA1-2678-4947-B217-D0DF28F2D9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8132846"/>
              </p:ext>
            </p:extLst>
          </p:nvPr>
        </p:nvGraphicFramePr>
        <p:xfrm>
          <a:off x="1331640" y="548680"/>
          <a:ext cx="7812360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1070221-866F-4F8F-8F5A-7D54011A3A80}" type="slidenum">
              <a:rPr lang="lv-LV"/>
              <a:pPr/>
              <a:t>28</a:t>
            </a:fld>
            <a:endParaRPr lang="lv-LV" dirty="0"/>
          </a:p>
        </p:txBody>
      </p:sp>
      <p:pic>
        <p:nvPicPr>
          <p:cNvPr id="7" name="Attēls 6" descr="D:\Users\DAVD_VR\Documents\GroupWise\gerbon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48C7FF7-5528-42B6-A421-8AA10B903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0372667"/>
              </p:ext>
            </p:extLst>
          </p:nvPr>
        </p:nvGraphicFramePr>
        <p:xfrm>
          <a:off x="1331641" y="548680"/>
          <a:ext cx="7812360" cy="5688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153826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F4DDB-6847-444E-9053-E7B9C5E664BD}" type="slidenum">
              <a:rPr lang="lv-LV"/>
              <a:pPr/>
              <a:t>29</a:t>
            </a:fld>
            <a:endParaRPr lang="lv-LV" dirty="0"/>
          </a:p>
        </p:txBody>
      </p:sp>
      <p:pic>
        <p:nvPicPr>
          <p:cNvPr id="7" name="Attēls 6" descr="D:\Users\DAVD_VR\Documents\GroupWise\gerbon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2976020-726E-4251-A5F2-B580849E12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8132238"/>
              </p:ext>
            </p:extLst>
          </p:nvPr>
        </p:nvGraphicFramePr>
        <p:xfrm>
          <a:off x="1331640" y="548680"/>
          <a:ext cx="7812360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B7908C-612D-4540-813C-97D2EB675937}" type="slidenum">
              <a:rPr lang="lv-LV"/>
              <a:pPr/>
              <a:t>3</a:t>
            </a:fld>
            <a:endParaRPr lang="lv-LV" dirty="0"/>
          </a:p>
        </p:txBody>
      </p:sp>
      <p:pic>
        <p:nvPicPr>
          <p:cNvPr id="6" name="Attēls 5" descr="D:\Users\DAVD_VR\Documents\GroupWise\gerbonis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21EAB4D-7FEE-4C25-AA69-E1E5989F4E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8279029"/>
              </p:ext>
            </p:extLst>
          </p:nvPr>
        </p:nvGraphicFramePr>
        <p:xfrm>
          <a:off x="1285875" y="548680"/>
          <a:ext cx="7858125" cy="56526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ECBA8D-ADE4-42AE-A713-7A9EBC63D528}" type="slidenum">
              <a:rPr lang="lv-LV"/>
              <a:pPr/>
              <a:t>30</a:t>
            </a:fld>
            <a:endParaRPr lang="lv-LV" dirty="0"/>
          </a:p>
        </p:txBody>
      </p:sp>
      <p:graphicFrame>
        <p:nvGraphicFramePr>
          <p:cNvPr id="6" name="Diagramma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8980628"/>
              </p:ext>
            </p:extLst>
          </p:nvPr>
        </p:nvGraphicFramePr>
        <p:xfrm>
          <a:off x="1271047" y="1150109"/>
          <a:ext cx="7812360" cy="5023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Attēls 7" descr="D:\Users\DAVD_VR\Documents\GroupWise\gerbonis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39D2BD3F-D699-4B59-9CB1-174E928748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0657123"/>
              </p:ext>
            </p:extLst>
          </p:nvPr>
        </p:nvGraphicFramePr>
        <p:xfrm>
          <a:off x="1403647" y="548679"/>
          <a:ext cx="7679759" cy="5688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B504DD-1360-479A-97DE-C1C737DEFA7F}" type="slidenum">
              <a:rPr lang="lv-LV"/>
              <a:pPr/>
              <a:t>31</a:t>
            </a:fld>
            <a:endParaRPr lang="lv-LV"/>
          </a:p>
        </p:txBody>
      </p:sp>
      <p:pic>
        <p:nvPicPr>
          <p:cNvPr id="7" name="Attēls 6" descr="D:\Users\DAVD_VR\Documents\GroupWise\gerbon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C816733F-0A2A-4D5E-9A7D-948B7BEB73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6840626"/>
              </p:ext>
            </p:extLst>
          </p:nvPr>
        </p:nvGraphicFramePr>
        <p:xfrm>
          <a:off x="1331640" y="548680"/>
          <a:ext cx="7776864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B504DD-1360-479A-97DE-C1C737DEFA7F}" type="slidenum">
              <a:rPr lang="lv-LV"/>
              <a:pPr/>
              <a:t>32</a:t>
            </a:fld>
            <a:endParaRPr lang="lv-LV"/>
          </a:p>
        </p:txBody>
      </p:sp>
      <p:pic>
        <p:nvPicPr>
          <p:cNvPr id="7" name="Attēls 6" descr="D:\Users\DAVD_VR\Documents\GroupWise\gerbon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534357B-AB48-4754-806F-0D3DDCFC8B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7798072"/>
              </p:ext>
            </p:extLst>
          </p:nvPr>
        </p:nvGraphicFramePr>
        <p:xfrm>
          <a:off x="1331640" y="548680"/>
          <a:ext cx="7812360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B504DD-1360-479A-97DE-C1C737DEFA7F}" type="slidenum">
              <a:rPr lang="lv-LV"/>
              <a:pPr/>
              <a:t>33</a:t>
            </a:fld>
            <a:endParaRPr lang="lv-LV"/>
          </a:p>
        </p:txBody>
      </p:sp>
      <p:pic>
        <p:nvPicPr>
          <p:cNvPr id="7" name="Attēls 6" descr="D:\Users\DAVD_VR\Documents\GroupWise\gerbon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4EED858-EA65-4C45-9FB0-541507E17C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5854124"/>
              </p:ext>
            </p:extLst>
          </p:nvPr>
        </p:nvGraphicFramePr>
        <p:xfrm>
          <a:off x="1331640" y="548680"/>
          <a:ext cx="7812360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50619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B504DD-1360-479A-97DE-C1C737DEFA7F}" type="slidenum">
              <a:rPr lang="lv-LV"/>
              <a:pPr/>
              <a:t>34</a:t>
            </a:fld>
            <a:endParaRPr lang="lv-LV"/>
          </a:p>
        </p:txBody>
      </p:sp>
      <p:pic>
        <p:nvPicPr>
          <p:cNvPr id="7" name="Attēls 6" descr="D:\Users\DAVD_VR\Documents\GroupWise\gerbon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23FBD25-69DA-4613-ABE8-13AB3B237D8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4413803"/>
              </p:ext>
            </p:extLst>
          </p:nvPr>
        </p:nvGraphicFramePr>
        <p:xfrm>
          <a:off x="1331640" y="548681"/>
          <a:ext cx="7812359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B504DD-1360-479A-97DE-C1C737DEFA7F}" type="slidenum">
              <a:rPr lang="lv-LV"/>
              <a:pPr/>
              <a:t>35</a:t>
            </a:fld>
            <a:endParaRPr lang="lv-LV"/>
          </a:p>
        </p:txBody>
      </p:sp>
      <p:pic>
        <p:nvPicPr>
          <p:cNvPr id="7" name="Attēls 6" descr="D:\Users\DAVD_VR\Documents\GroupWise\gerbon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872531A-469D-4F64-840A-0D73604C01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4474930"/>
              </p:ext>
            </p:extLst>
          </p:nvPr>
        </p:nvGraphicFramePr>
        <p:xfrm>
          <a:off x="1331640" y="548681"/>
          <a:ext cx="7812360" cy="5685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B504DD-1360-479A-97DE-C1C737DEFA7F}" type="slidenum">
              <a:rPr lang="lv-LV"/>
              <a:pPr/>
              <a:t>36</a:t>
            </a:fld>
            <a:endParaRPr lang="lv-LV"/>
          </a:p>
        </p:txBody>
      </p:sp>
      <p:pic>
        <p:nvPicPr>
          <p:cNvPr id="5" name="Attēls 4" descr="D:\Users\DAVD_VR\Documents\GroupWise\gerbon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BD8F3D71-B4E6-4331-9244-80797DBF1F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4572532"/>
              </p:ext>
            </p:extLst>
          </p:nvPr>
        </p:nvGraphicFramePr>
        <p:xfrm>
          <a:off x="1331640" y="548681"/>
          <a:ext cx="7812360" cy="5688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32418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C3D079-458F-4E56-A709-4A07B95E85EC}" type="slidenum">
              <a:rPr lang="lv-LV"/>
              <a:pPr/>
              <a:t>4</a:t>
            </a:fld>
            <a:endParaRPr lang="lv-LV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0834013"/>
              </p:ext>
            </p:extLst>
          </p:nvPr>
        </p:nvGraphicFramePr>
        <p:xfrm>
          <a:off x="1508327" y="983393"/>
          <a:ext cx="7650434" cy="5040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Diagramma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9866"/>
              </p:ext>
            </p:extLst>
          </p:nvPr>
        </p:nvGraphicFramePr>
        <p:xfrm>
          <a:off x="1403648" y="620688"/>
          <a:ext cx="7646665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9" name="Attēls 8" descr="D:\Users\DAVD_VR\Documents\GroupWise\gerbonis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9432B28D-FFFC-4438-B658-05D3494FB4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8843276"/>
              </p:ext>
            </p:extLst>
          </p:nvPr>
        </p:nvGraphicFramePr>
        <p:xfrm>
          <a:off x="1390554" y="548680"/>
          <a:ext cx="7753446" cy="5688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3D9DCE-8B7F-4A83-8454-190EBF73A53E}" type="slidenum">
              <a:rPr lang="lv-LV"/>
              <a:pPr/>
              <a:t>5</a:t>
            </a:fld>
            <a:endParaRPr lang="lv-LV" dirty="0"/>
          </a:p>
        </p:txBody>
      </p:sp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1403648" y="1052736"/>
          <a:ext cx="7617717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Diagramma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1251368"/>
              </p:ext>
            </p:extLst>
          </p:nvPr>
        </p:nvGraphicFramePr>
        <p:xfrm>
          <a:off x="1403648" y="620687"/>
          <a:ext cx="7632848" cy="5544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9" name="Attēls 8" descr="D:\Users\DAVD_VR\Documents\GroupWise\gerbonis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9DE46AE4-1432-4A1B-9741-FAC41A6FF2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4781637"/>
              </p:ext>
            </p:extLst>
          </p:nvPr>
        </p:nvGraphicFramePr>
        <p:xfrm>
          <a:off x="1388516" y="620687"/>
          <a:ext cx="7755484" cy="5544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5D1A3F-92FD-4C1A-9323-BC6D17AF22B4}" type="slidenum">
              <a:rPr lang="lv-LV"/>
              <a:pPr/>
              <a:t>6</a:t>
            </a:fld>
            <a:endParaRPr lang="lv-LV" dirty="0"/>
          </a:p>
        </p:txBody>
      </p:sp>
      <p:pic>
        <p:nvPicPr>
          <p:cNvPr id="7" name="Attēls 6" descr="D:\Users\DAVD_VR\Documents\GroupWise\gerbon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7802254"/>
              </p:ext>
            </p:extLst>
          </p:nvPr>
        </p:nvGraphicFramePr>
        <p:xfrm>
          <a:off x="1403648" y="620688"/>
          <a:ext cx="7632848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4163DEE7-CFD9-4E10-A909-A234EAAC5E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6049697"/>
              </p:ext>
            </p:extLst>
          </p:nvPr>
        </p:nvGraphicFramePr>
        <p:xfrm>
          <a:off x="1331640" y="548680"/>
          <a:ext cx="7704856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5D1A3F-92FD-4C1A-9323-BC6D17AF22B4}" type="slidenum">
              <a:rPr lang="lv-LV"/>
              <a:pPr/>
              <a:t>7</a:t>
            </a:fld>
            <a:endParaRPr lang="lv-LV" dirty="0"/>
          </a:p>
        </p:txBody>
      </p:sp>
      <p:pic>
        <p:nvPicPr>
          <p:cNvPr id="7" name="Attēls 6" descr="D:\Users\DAVD_VR\Documents\GroupWise\gerbon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73257FB-1A7C-40F7-8571-6B404ABB52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3574340"/>
              </p:ext>
            </p:extLst>
          </p:nvPr>
        </p:nvGraphicFramePr>
        <p:xfrm>
          <a:off x="1331640" y="548679"/>
          <a:ext cx="7812361" cy="5688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54784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8D1996-059F-41A3-A938-F230B6644EF7}" type="slidenum">
              <a:rPr lang="lv-LV"/>
              <a:pPr/>
              <a:t>8</a:t>
            </a:fld>
            <a:endParaRPr lang="lv-LV" dirty="0"/>
          </a:p>
        </p:txBody>
      </p:sp>
      <p:pic>
        <p:nvPicPr>
          <p:cNvPr id="7" name="Attēls 6" descr="D:\Users\DAVD_VR\Documents\GroupWise\gerbon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F7D0694-C3A1-451E-8B75-32C6302A38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2642539"/>
              </p:ext>
            </p:extLst>
          </p:nvPr>
        </p:nvGraphicFramePr>
        <p:xfrm>
          <a:off x="1331640" y="548680"/>
          <a:ext cx="7788547" cy="5688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aida numura vietturis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8D1996-059F-41A3-A938-F230B6644EF7}" type="slidenum">
              <a:rPr lang="lv-LV"/>
              <a:pPr/>
              <a:t>9</a:t>
            </a:fld>
            <a:endParaRPr lang="lv-LV" dirty="0"/>
          </a:p>
        </p:txBody>
      </p:sp>
      <p:pic>
        <p:nvPicPr>
          <p:cNvPr id="7" name="Attēls 6" descr="D:\Users\DAVD_VR\Documents\GroupWise\gerbon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1178371" cy="8894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B3C7B50-59F9-4278-9BFB-94C30357EA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48900"/>
              </p:ext>
            </p:extLst>
          </p:nvPr>
        </p:nvGraphicFramePr>
        <p:xfrm>
          <a:off x="1331640" y="548680"/>
          <a:ext cx="7812359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72699078"/>
      </p:ext>
    </p:extLst>
  </p:cSld>
  <p:clrMapOvr>
    <a:masterClrMapping/>
  </p:clrMapOvr>
</p:sld>
</file>

<file path=ppt/theme/theme1.xml><?xml version="1.0" encoding="utf-8"?>
<a:theme xmlns:a="http://schemas.openxmlformats.org/drawingml/2006/main" name="Slāņi">
  <a:themeElements>
    <a:clrScheme name="Slāņi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Slāņi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lāņi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āņi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āņi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āņi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āņi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āņi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āņi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āņi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āņi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āņi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dizain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dizain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3627</TotalTime>
  <Words>721</Words>
  <Application>Microsoft Office PowerPoint</Application>
  <PresentationFormat>On-screen Show (4:3)</PresentationFormat>
  <Paragraphs>228</Paragraphs>
  <Slides>36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Times New Roman</vt:lpstr>
      <vt:lpstr>Wingdings</vt:lpstr>
      <vt:lpstr>Slāņi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LR Prokuratura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Slaids 1</dc:title>
  <dc:creator>Gints Korts</dc:creator>
  <cp:lastModifiedBy>Laura Majevska</cp:lastModifiedBy>
  <cp:revision>882</cp:revision>
  <cp:lastPrinted>2019-02-11T14:52:46Z</cp:lastPrinted>
  <dcterms:created xsi:type="dcterms:W3CDTF">2007-02-12T13:48:19Z</dcterms:created>
  <dcterms:modified xsi:type="dcterms:W3CDTF">2019-02-21T10:22:02Z</dcterms:modified>
</cp:coreProperties>
</file>